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0" r:id="rId3"/>
    <p:sldId id="258" r:id="rId4"/>
    <p:sldId id="259" r:id="rId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BC40F1-6600-484E-A2E3-603DD337C07C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DC0E7-E4DA-4E8B-9CDF-C73CCF0689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796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altLang="en-US" smtClean="0"/>
              <a:t>helpful to show how to work this out using natural frequencies</a:t>
            </a:r>
          </a:p>
          <a:p>
            <a:r>
              <a:rPr lang="en-GB" altLang="en-US" smtClean="0"/>
              <a:t>Wonder if you need to start by telling them all:</a:t>
            </a:r>
          </a:p>
          <a:p>
            <a:r>
              <a:rPr lang="en-GB" altLang="en-US" smtClean="0"/>
              <a:t>Low risk population</a:t>
            </a:r>
          </a:p>
          <a:p>
            <a:r>
              <a:rPr lang="en-GB" altLang="en-US" smtClean="0"/>
              <a:t>Probability of breast cancer in this population is 0. 8%</a:t>
            </a:r>
          </a:p>
          <a:p>
            <a:r>
              <a:rPr lang="en-GB" altLang="en-US" smtClean="0"/>
              <a:t>Likelihood of a true positive on mammography in this population is 90% ( sensitivity)</a:t>
            </a:r>
          </a:p>
          <a:p>
            <a:r>
              <a:rPr lang="en-GB" altLang="en-US" smtClean="0"/>
              <a:t>Likelihood of false positive is 7% ( specificity of 93%)</a:t>
            </a:r>
          </a:p>
          <a:p>
            <a:r>
              <a:rPr lang="en-GB" altLang="en-US" smtClean="0"/>
              <a:t>??</a:t>
            </a:r>
          </a:p>
          <a:p>
            <a:r>
              <a:rPr lang="en-GB" altLang="en-US" smtClean="0"/>
              <a:t>Then divide them into two groups and ask them to calculate it – but give one group the % and the other group the natural frequencies?</a:t>
            </a:r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43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379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811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0841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0478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726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3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932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3377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764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67953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E9378-676F-465F-96D5-D825F7F502EB}" type="datetimeFigureOut">
              <a:rPr lang="en-GB" smtClean="0"/>
              <a:t>18/09/2014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9927F-EEE9-438C-8EA3-A1FA6D8A5BC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853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5770562" cy="14255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2000" smtClean="0"/>
              <a:t>Estimate the probability that a woman with a positive mammogram actually has breast cancer, even though she’s in a low-risk group: 40 to 50 years old, with no symptoms or family history of breast cancer. </a:t>
            </a:r>
            <a:r>
              <a:rPr lang="en-GB" altLang="en-US" sz="2000" i="1" smtClean="0"/>
              <a:t/>
            </a:r>
            <a:br>
              <a:rPr lang="en-GB" altLang="en-US" sz="2000" i="1" smtClean="0"/>
            </a:br>
            <a:endParaRPr lang="en-GB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4F506-E7A9-4DF4-8F20-882699222C10}" type="slidenum">
              <a:rPr lang="en-GB"/>
              <a:pPr>
                <a:defRPr/>
              </a:pPr>
              <a:t>1</a:t>
            </a:fld>
            <a:endParaRPr lang="en-GB"/>
          </a:p>
        </p:txBody>
      </p:sp>
      <p:sp>
        <p:nvSpPr>
          <p:cNvPr id="35844" name="TextBox 2"/>
          <p:cNvSpPr txBox="1">
            <a:spLocks noChangeArrowheads="1"/>
          </p:cNvSpPr>
          <p:nvPr/>
        </p:nvSpPr>
        <p:spPr bwMode="auto">
          <a:xfrm>
            <a:off x="323850" y="1989138"/>
            <a:ext cx="88201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i="1" dirty="0">
                <a:latin typeface="Arial" charset="0"/>
              </a:rPr>
              <a:t>The probability that one of these women has breast cancer is 0.8 percent.  If a woman has breast cancer, the probability is 90 percent that she will have a positive mammogram.  If a woman does </a:t>
            </a:r>
            <a:r>
              <a:rPr lang="en-GB" altLang="en-US" sz="2000" dirty="0">
                <a:latin typeface="Arial" charset="0"/>
              </a:rPr>
              <a:t>not</a:t>
            </a:r>
            <a:r>
              <a:rPr lang="en-GB" altLang="en-US" sz="2000" i="1" dirty="0">
                <a:latin typeface="Arial" charset="0"/>
              </a:rPr>
              <a:t> have breast cancer, the probability is 7 percent that she will still have a positive mammogram.  Imagine a woman who has a positive mammogram.  What is the probability that she actually has breast cancer?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 i="1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8401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>
          <a:xfrm>
            <a:off x="468313" y="404813"/>
            <a:ext cx="5770562" cy="142557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z="2000" smtClean="0"/>
              <a:t>Estimate the probability that a woman with a positive mammogram actually has breast cancer, even though she’s in a low-risk group: 40 to 50 years old, with no symptoms or family history of breast cancer. </a:t>
            </a:r>
            <a:r>
              <a:rPr lang="en-GB" altLang="en-US" sz="2000" i="1" smtClean="0"/>
              <a:t/>
            </a:r>
            <a:br>
              <a:rPr lang="en-GB" altLang="en-US" sz="2000" i="1" smtClean="0"/>
            </a:br>
            <a:endParaRPr lang="en-GB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C4F506-E7A9-4DF4-8F20-882699222C10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35844" name="TextBox 2"/>
          <p:cNvSpPr txBox="1">
            <a:spLocks noChangeArrowheads="1"/>
          </p:cNvSpPr>
          <p:nvPr/>
        </p:nvSpPr>
        <p:spPr bwMode="auto">
          <a:xfrm>
            <a:off x="323850" y="1989138"/>
            <a:ext cx="88201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 i="1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000" i="1" dirty="0">
                <a:latin typeface="Arial" charset="0"/>
              </a:rPr>
              <a:t>Eight out of every 1,000 women have breast cancer.  Of these 8 women with breast cancer, 7 will have a positive mammogram.  Of the remaining 992 women who don’t have breast cancer, some 70 will still have a positive mammogram.  Imagine a sample of women who have positive mammograms in screening.  How many of these women actually have breast cancer?</a:t>
            </a:r>
            <a:endParaRPr lang="en-GB" altLang="en-US" sz="20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0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00746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8E7AF8-9D64-4960-B583-31AA318FB62E}" type="slidenum">
              <a:rPr lang="en-GB"/>
              <a:pPr>
                <a:defRPr/>
              </a:pPr>
              <a:t>3</a:t>
            </a:fld>
            <a:endParaRPr lang="en-GB"/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33375"/>
            <a:ext cx="5572125" cy="619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4977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Natural frequencies</a:t>
            </a:r>
            <a:endParaRPr lang="en-US" alt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algn="ctr" eaLnBrk="1" hangingPunct="1">
              <a:buFontTx/>
              <a:buNone/>
            </a:pPr>
            <a:r>
              <a:rPr lang="en-GB" altLang="en-US" smtClean="0"/>
              <a:t>1000</a:t>
            </a:r>
          </a:p>
          <a:p>
            <a:pPr marL="609600" indent="-609600" algn="ctr" eaLnBrk="1" hangingPunct="1">
              <a:buFontTx/>
              <a:buNone/>
            </a:pPr>
            <a:endParaRPr lang="en-GB" altLang="en-US" smtClean="0"/>
          </a:p>
          <a:p>
            <a:pPr marL="609600" indent="-609600" algn="ctr" eaLnBrk="1" hangingPunct="1">
              <a:buFontTx/>
              <a:buAutoNum type="arabicPlain" startAt="8"/>
            </a:pPr>
            <a:r>
              <a:rPr lang="en-GB" altLang="en-US" smtClean="0"/>
              <a:t>        992</a:t>
            </a:r>
          </a:p>
          <a:p>
            <a:pPr marL="609600" indent="-609600" algn="ctr" eaLnBrk="1" hangingPunct="1">
              <a:buFontTx/>
              <a:buAutoNum type="arabicPlain" startAt="8"/>
            </a:pPr>
            <a:endParaRPr lang="en-GB" altLang="en-US" smtClean="0"/>
          </a:p>
          <a:p>
            <a:pPr marL="609600" indent="-609600" algn="ctr" eaLnBrk="1" hangingPunct="1">
              <a:buFontTx/>
              <a:buAutoNum type="arabicPlain" startAt="7"/>
            </a:pPr>
            <a:r>
              <a:rPr lang="en-GB" altLang="en-US" smtClean="0"/>
              <a:t>    1      70   922</a:t>
            </a:r>
          </a:p>
          <a:p>
            <a:pPr marL="609600" indent="-609600" algn="ctr" eaLnBrk="1" hangingPunct="1">
              <a:buFontTx/>
              <a:buNone/>
            </a:pPr>
            <a:endParaRPr lang="en-GB" altLang="en-US" smtClean="0"/>
          </a:p>
          <a:p>
            <a:pPr marL="609600" indent="-609600" algn="ctr" eaLnBrk="1" hangingPunct="1">
              <a:buFontTx/>
              <a:buAutoNum type="arabicPlain" startAt="8"/>
            </a:pPr>
            <a:endParaRPr lang="en-US" altLang="en-US" smtClean="0"/>
          </a:p>
        </p:txBody>
      </p:sp>
      <p:sp>
        <p:nvSpPr>
          <p:cNvPr id="19" name="Rectangle 4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E07BD4-E659-4D56-BF7A-4FDD604ED377}" type="slidenum">
              <a:rPr lang="en-GB"/>
              <a:pPr>
                <a:defRPr/>
              </a:pPr>
              <a:t>4</a:t>
            </a:fld>
            <a:endParaRPr lang="en-GB"/>
          </a:p>
        </p:txBody>
      </p:sp>
      <p:sp>
        <p:nvSpPr>
          <p:cNvPr id="37893" name="Text Box 4"/>
          <p:cNvSpPr txBox="1">
            <a:spLocks noChangeArrowheads="1"/>
          </p:cNvSpPr>
          <p:nvPr/>
        </p:nvSpPr>
        <p:spPr bwMode="auto">
          <a:xfrm>
            <a:off x="971550" y="1773238"/>
            <a:ext cx="136842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000">
                <a:latin typeface="Arial" charset="0"/>
              </a:rPr>
              <a:t>1000 woman at low risk of breast cancer – 8% or 8 in every 1000</a:t>
            </a:r>
            <a:endParaRPr lang="en-US" altLang="en-US" sz="1000">
              <a:latin typeface="Arial" charset="0"/>
            </a:endParaRPr>
          </a:p>
        </p:txBody>
      </p:sp>
      <p:sp>
        <p:nvSpPr>
          <p:cNvPr id="37894" name="Line 5"/>
          <p:cNvSpPr>
            <a:spLocks noChangeShapeType="1"/>
          </p:cNvSpPr>
          <p:nvPr/>
        </p:nvSpPr>
        <p:spPr bwMode="auto">
          <a:xfrm flipH="1">
            <a:off x="3707606" y="2132806"/>
            <a:ext cx="649288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895" name="Line 6"/>
          <p:cNvSpPr>
            <a:spLocks noChangeShapeType="1"/>
          </p:cNvSpPr>
          <p:nvPr/>
        </p:nvSpPr>
        <p:spPr bwMode="auto">
          <a:xfrm>
            <a:off x="4737860" y="2186781"/>
            <a:ext cx="649287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896" name="Text Box 7"/>
          <p:cNvSpPr txBox="1">
            <a:spLocks noChangeArrowheads="1"/>
          </p:cNvSpPr>
          <p:nvPr/>
        </p:nvSpPr>
        <p:spPr bwMode="auto">
          <a:xfrm>
            <a:off x="3169047" y="3121343"/>
            <a:ext cx="10080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400">
              <a:latin typeface="Arial" charset="0"/>
            </a:endParaRPr>
          </a:p>
        </p:txBody>
      </p:sp>
      <p:sp>
        <p:nvSpPr>
          <p:cNvPr id="37897" name="Line 8"/>
          <p:cNvSpPr>
            <a:spLocks noChangeShapeType="1"/>
          </p:cNvSpPr>
          <p:nvPr/>
        </p:nvSpPr>
        <p:spPr bwMode="auto">
          <a:xfrm flipH="1">
            <a:off x="3095625" y="3218179"/>
            <a:ext cx="504825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898" name="Line 9"/>
          <p:cNvSpPr>
            <a:spLocks noChangeShapeType="1"/>
          </p:cNvSpPr>
          <p:nvPr/>
        </p:nvSpPr>
        <p:spPr bwMode="auto">
          <a:xfrm>
            <a:off x="3763645" y="3254692"/>
            <a:ext cx="360362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899" name="Line 10"/>
          <p:cNvSpPr>
            <a:spLocks noChangeShapeType="1"/>
          </p:cNvSpPr>
          <p:nvPr/>
        </p:nvSpPr>
        <p:spPr bwMode="auto">
          <a:xfrm flipH="1">
            <a:off x="4955381" y="3290411"/>
            <a:ext cx="360363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900" name="Line 11"/>
          <p:cNvSpPr>
            <a:spLocks noChangeShapeType="1"/>
          </p:cNvSpPr>
          <p:nvPr/>
        </p:nvSpPr>
        <p:spPr bwMode="auto">
          <a:xfrm>
            <a:off x="5435600" y="3366770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7901" name="Text Box 14"/>
          <p:cNvSpPr txBox="1">
            <a:spLocks noChangeArrowheads="1"/>
          </p:cNvSpPr>
          <p:nvPr/>
        </p:nvSpPr>
        <p:spPr bwMode="auto">
          <a:xfrm>
            <a:off x="1908175" y="4797425"/>
            <a:ext cx="1295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>
                <a:latin typeface="Arial" charset="0"/>
              </a:rPr>
              <a:t>Positive (true) mammogram</a:t>
            </a:r>
            <a:endParaRPr lang="en-US" altLang="en-US" sz="1200">
              <a:latin typeface="Arial" charset="0"/>
            </a:endParaRPr>
          </a:p>
        </p:txBody>
      </p:sp>
      <p:sp>
        <p:nvSpPr>
          <p:cNvPr id="37902" name="Text Box 15"/>
          <p:cNvSpPr txBox="1">
            <a:spLocks noChangeArrowheads="1"/>
          </p:cNvSpPr>
          <p:nvPr/>
        </p:nvSpPr>
        <p:spPr bwMode="auto">
          <a:xfrm>
            <a:off x="827088" y="2781300"/>
            <a:ext cx="1512887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>
                <a:latin typeface="Arial" charset="0"/>
              </a:rPr>
              <a:t>Sensitivity is 90% so false negative is 10%</a:t>
            </a:r>
            <a:endParaRPr lang="en-US" altLang="en-US" sz="1200">
              <a:latin typeface="Arial" charset="0"/>
            </a:endParaRPr>
          </a:p>
        </p:txBody>
      </p:sp>
      <p:sp>
        <p:nvSpPr>
          <p:cNvPr id="37903" name="Text Box 16"/>
          <p:cNvSpPr txBox="1">
            <a:spLocks noChangeArrowheads="1"/>
          </p:cNvSpPr>
          <p:nvPr/>
        </p:nvSpPr>
        <p:spPr bwMode="auto">
          <a:xfrm>
            <a:off x="6588125" y="2636838"/>
            <a:ext cx="20161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>
                <a:latin typeface="Arial" charset="0"/>
              </a:rPr>
              <a:t>Specificity is 93% so false positive is 7%</a:t>
            </a:r>
            <a:endParaRPr lang="en-US" altLang="en-US" sz="1200">
              <a:latin typeface="Arial" charset="0"/>
            </a:endParaRPr>
          </a:p>
        </p:txBody>
      </p:sp>
      <p:sp>
        <p:nvSpPr>
          <p:cNvPr id="37904" name="Text Box 17"/>
          <p:cNvSpPr txBox="1">
            <a:spLocks noChangeArrowheads="1"/>
          </p:cNvSpPr>
          <p:nvPr/>
        </p:nvSpPr>
        <p:spPr bwMode="auto">
          <a:xfrm>
            <a:off x="3348038" y="4797425"/>
            <a:ext cx="107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>
                <a:latin typeface="Arial" charset="0"/>
              </a:rPr>
              <a:t>Negative (false)</a:t>
            </a:r>
            <a:endParaRPr lang="en-US" altLang="en-US" sz="1200">
              <a:latin typeface="Arial" charset="0"/>
            </a:endParaRPr>
          </a:p>
        </p:txBody>
      </p:sp>
      <p:sp>
        <p:nvSpPr>
          <p:cNvPr id="37905" name="Text Box 18"/>
          <p:cNvSpPr txBox="1">
            <a:spLocks noChangeArrowheads="1"/>
          </p:cNvSpPr>
          <p:nvPr/>
        </p:nvSpPr>
        <p:spPr bwMode="auto">
          <a:xfrm>
            <a:off x="4572000" y="4797425"/>
            <a:ext cx="86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>
                <a:latin typeface="Arial" charset="0"/>
              </a:rPr>
              <a:t>Positive (false)</a:t>
            </a:r>
            <a:endParaRPr lang="en-US" altLang="en-US" sz="1200">
              <a:latin typeface="Arial" charset="0"/>
            </a:endParaRPr>
          </a:p>
        </p:txBody>
      </p:sp>
      <p:sp>
        <p:nvSpPr>
          <p:cNvPr id="37906" name="Text Box 20"/>
          <p:cNvSpPr txBox="1">
            <a:spLocks noChangeArrowheads="1"/>
          </p:cNvSpPr>
          <p:nvPr/>
        </p:nvSpPr>
        <p:spPr bwMode="auto">
          <a:xfrm>
            <a:off x="323850" y="4868863"/>
            <a:ext cx="12239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>
                <a:latin typeface="Arial" charset="0"/>
              </a:rPr>
              <a:t>mammogram</a:t>
            </a:r>
            <a:endParaRPr lang="en-US" altLang="en-US" sz="1200">
              <a:latin typeface="Arial" charset="0"/>
            </a:endParaRPr>
          </a:p>
        </p:txBody>
      </p:sp>
      <p:sp>
        <p:nvSpPr>
          <p:cNvPr id="37907" name="Text Box 21"/>
          <p:cNvSpPr txBox="1">
            <a:spLocks noChangeArrowheads="1"/>
          </p:cNvSpPr>
          <p:nvPr/>
        </p:nvSpPr>
        <p:spPr bwMode="auto">
          <a:xfrm>
            <a:off x="5724525" y="4797425"/>
            <a:ext cx="1079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200">
                <a:latin typeface="Arial" charset="0"/>
              </a:rPr>
              <a:t>Negative (true)</a:t>
            </a:r>
            <a:endParaRPr lang="en-US" altLang="en-US" sz="12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93218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262</Words>
  <Application>Microsoft Office PowerPoint</Application>
  <PresentationFormat>On-screen Show (4:3)</PresentationFormat>
  <Paragraphs>32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Estimate the probability that a woman with a positive mammogram actually has breast cancer, even though she’s in a low-risk group: 40 to 50 years old, with no symptoms or family history of breast cancer.  </vt:lpstr>
      <vt:lpstr>Estimate the probability that a woman with a positive mammogram actually has breast cancer, even though she’s in a low-risk group: 40 to 50 years old, with no symptoms or family history of breast cancer.  </vt:lpstr>
      <vt:lpstr>PowerPoint Presentation</vt:lpstr>
      <vt:lpstr>Natural frequencies</vt:lpstr>
    </vt:vector>
  </TitlesOfParts>
  <Company>SGUL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Estimate the probability that a woman with a positive mammogram actually has breast cancer, even though she’s in a low-risk group: 40 to 50 years old, with no symptoms or family history of breast cancer.</dc:title>
  <dc:creator>Licenced User</dc:creator>
  <cp:lastModifiedBy>Julia</cp:lastModifiedBy>
  <cp:revision>3</cp:revision>
  <cp:lastPrinted>2014-09-18T15:18:37Z</cp:lastPrinted>
  <dcterms:created xsi:type="dcterms:W3CDTF">2013-10-09T08:42:45Z</dcterms:created>
  <dcterms:modified xsi:type="dcterms:W3CDTF">2014-09-18T16:16:52Z</dcterms:modified>
</cp:coreProperties>
</file>