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9"/>
  </p:notesMasterIdLst>
  <p:handoutMasterIdLst>
    <p:handoutMasterId r:id="rId50"/>
  </p:handoutMasterIdLst>
  <p:sldIdLst>
    <p:sldId id="339" r:id="rId2"/>
    <p:sldId id="348" r:id="rId3"/>
    <p:sldId id="306" r:id="rId4"/>
    <p:sldId id="307" r:id="rId5"/>
    <p:sldId id="259" r:id="rId6"/>
    <p:sldId id="260" r:id="rId7"/>
    <p:sldId id="308" r:id="rId8"/>
    <p:sldId id="385" r:id="rId9"/>
    <p:sldId id="312" r:id="rId10"/>
    <p:sldId id="353" r:id="rId11"/>
    <p:sldId id="313" r:id="rId12"/>
    <p:sldId id="371" r:id="rId13"/>
    <p:sldId id="314" r:id="rId14"/>
    <p:sldId id="359" r:id="rId15"/>
    <p:sldId id="315" r:id="rId16"/>
    <p:sldId id="271" r:id="rId17"/>
    <p:sldId id="407" r:id="rId18"/>
    <p:sldId id="365" r:id="rId19"/>
    <p:sldId id="360" r:id="rId20"/>
    <p:sldId id="363" r:id="rId21"/>
    <p:sldId id="362" r:id="rId22"/>
    <p:sldId id="301" r:id="rId23"/>
    <p:sldId id="299" r:id="rId24"/>
    <p:sldId id="418" r:id="rId25"/>
    <p:sldId id="300" r:id="rId26"/>
    <p:sldId id="419" r:id="rId27"/>
    <p:sldId id="302" r:id="rId28"/>
    <p:sldId id="417" r:id="rId29"/>
    <p:sldId id="420" r:id="rId30"/>
    <p:sldId id="424" r:id="rId31"/>
    <p:sldId id="425" r:id="rId32"/>
    <p:sldId id="426" r:id="rId33"/>
    <p:sldId id="427" r:id="rId34"/>
    <p:sldId id="428" r:id="rId35"/>
    <p:sldId id="429" r:id="rId36"/>
    <p:sldId id="430" r:id="rId37"/>
    <p:sldId id="431" r:id="rId38"/>
    <p:sldId id="433" r:id="rId39"/>
    <p:sldId id="434" r:id="rId40"/>
    <p:sldId id="435" r:id="rId41"/>
    <p:sldId id="436" r:id="rId42"/>
    <p:sldId id="437" r:id="rId43"/>
    <p:sldId id="438" r:id="rId44"/>
    <p:sldId id="450" r:id="rId45"/>
    <p:sldId id="451" r:id="rId46"/>
    <p:sldId id="452" r:id="rId47"/>
    <p:sldId id="453" r:id="rId48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FFCC"/>
    <a:srgbClr val="FFFF99"/>
    <a:srgbClr val="C0C0C0"/>
    <a:srgbClr val="CCCCFF"/>
    <a:srgbClr val="33CC33"/>
    <a:srgbClr val="FF0000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7996" autoAdjust="0"/>
    <p:restoredTop sz="94660"/>
  </p:normalViewPr>
  <p:slideViewPr>
    <p:cSldViewPr>
      <p:cViewPr>
        <p:scale>
          <a:sx n="50" d="100"/>
          <a:sy n="50" d="100"/>
        </p:scale>
        <p:origin x="-2242" y="-8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1818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57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09D561-44C7-4B8B-A52F-248932ED6F8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0180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Cliquez pour modifier les styles du texte du masque</a:t>
            </a:r>
          </a:p>
          <a:p>
            <a:pPr lvl="1"/>
            <a:r>
              <a:rPr lang="en-GB" noProof="0" smtClean="0"/>
              <a:t>Deuxième niveau</a:t>
            </a:r>
          </a:p>
          <a:p>
            <a:pPr lvl="2"/>
            <a:r>
              <a:rPr lang="en-GB" noProof="0" smtClean="0"/>
              <a:t>Troisième niveau</a:t>
            </a:r>
          </a:p>
          <a:p>
            <a:pPr lvl="3"/>
            <a:r>
              <a:rPr lang="en-GB" noProof="0" smtClean="0"/>
              <a:t>Quatrième niveau</a:t>
            </a:r>
          </a:p>
          <a:p>
            <a:pPr lvl="4"/>
            <a:r>
              <a:rPr lang="en-GB" noProof="0" smtClean="0"/>
              <a:t>Cinquième niveau</a:t>
            </a:r>
          </a:p>
        </p:txBody>
      </p:sp>
      <p:sp>
        <p:nvSpPr>
          <p:cNvPr id="96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6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563F394-FC34-4C9D-A9AE-5E0A774F9F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762000"/>
            <a:fld id="{1B58F834-82A9-42FA-A81E-15A416722B92}" type="slidenum">
              <a:rPr lang="fr-FR" smtClean="0">
                <a:latin typeface="Arial" charset="0"/>
              </a:rPr>
              <a:pPr defTabSz="762000"/>
              <a:t>1</a:t>
            </a:fld>
            <a:endParaRPr lang="fr-FR" smtClean="0">
              <a:latin typeface="Arial" charset="0"/>
            </a:endParaRPr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25538" y="684213"/>
            <a:ext cx="4572000" cy="3429000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it-IT" smtClean="0"/>
              <a:t>Lecture notes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669F6DB-6609-4061-B7DF-29712E00643F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AECEC9B-D370-4A2A-AD87-27DDA122FA95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7F7557-3FA6-48AE-ABAF-D54C640292CC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762000"/>
            <a:fld id="{ECDE8ED8-454F-4A8A-8230-BEFAE456EFD9}" type="slidenum">
              <a:rPr lang="en-GB" smtClean="0"/>
              <a:pPr defTabSz="762000"/>
              <a:t>14</a:t>
            </a:fld>
            <a:endParaRPr lang="en-GB" smtClean="0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62384B1-5E42-40AC-B48A-20F077B5E7E3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A51414-DE43-49E5-B791-F7B5C71CB170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AC57BF-9364-4AF5-B4E5-2238C93057B7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2AAD7805-5A4F-451C-A465-B92C1D714AEE}" type="slidenum">
              <a:rPr lang="en-GB" smtClean="0">
                <a:latin typeface="Arial" charset="0"/>
              </a:rPr>
              <a:pPr eaLnBrk="1" hangingPunct="1"/>
              <a:t>18</a:t>
            </a:fld>
            <a:endParaRPr lang="en-GB" smtClean="0">
              <a:latin typeface="Arial" charset="0"/>
            </a:endParaRPr>
          </a:p>
        </p:txBody>
      </p:sp>
      <p:sp>
        <p:nvSpPr>
          <p:cNvPr id="6758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4348163"/>
            <a:ext cx="5029200" cy="3848100"/>
          </a:xfrm>
          <a:noFill/>
        </p:spPr>
        <p:txBody>
          <a:bodyPr lIns="90476" tIns="44444" rIns="90476" bIns="44444"/>
          <a:lstStyle/>
          <a:p>
            <a:endParaRPr lang="en-US" smtClean="0"/>
          </a:p>
        </p:txBody>
      </p:sp>
      <p:sp>
        <p:nvSpPr>
          <p:cNvPr id="67588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301750" y="804863"/>
            <a:ext cx="4254500" cy="3190875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E809168-EF13-41C1-A625-A6BC9A7DA73D}" type="slidenum">
              <a:rPr lang="en-GB" smtClean="0"/>
              <a:pPr/>
              <a:t>19</a:t>
            </a:fld>
            <a:endParaRPr lang="en-GB" smtClean="0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762000"/>
            <a:fld id="{65EE5453-63A9-45B9-871C-9D213ACA531C}" type="slidenum">
              <a:rPr lang="en-GB" smtClean="0"/>
              <a:pPr defTabSz="762000"/>
              <a:t>20</a:t>
            </a:fld>
            <a:endParaRPr lang="en-GB" smtClean="0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762000"/>
            <a:fld id="{E5991636-F791-41C5-A6C6-1612ED646A1F}" type="slidenum">
              <a:rPr lang="en-GB" sz="1000" smtClean="0">
                <a:latin typeface="Arial" charset="0"/>
              </a:rPr>
              <a:pPr defTabSz="762000"/>
              <a:t>2</a:t>
            </a:fld>
            <a:endParaRPr lang="en-GB" sz="1000" smtClean="0">
              <a:latin typeface="Arial" charset="0"/>
            </a:endParaRPr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  <a:p>
            <a:endParaRPr lang="en-GB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01F0BE-6651-4E3E-90B1-433CF61900C3}" type="slidenum">
              <a:rPr lang="en-GB" smtClean="0"/>
              <a:pPr/>
              <a:t>21</a:t>
            </a:fld>
            <a:endParaRPr lang="en-GB" smtClean="0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6D054F9-E58B-4EE3-BD0F-645B4E61B1AE}" type="slidenum">
              <a:rPr lang="en-GB" smtClean="0"/>
              <a:pPr/>
              <a:t>22</a:t>
            </a:fld>
            <a:endParaRPr lang="en-GB" smtClean="0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E1702AD-C54D-448A-A158-F08B46FE76C5}" type="slidenum">
              <a:rPr lang="en-GB" smtClean="0"/>
              <a:pPr/>
              <a:t>23</a:t>
            </a:fld>
            <a:endParaRPr lang="en-GB" smtClean="0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082B3C4-C7F3-4265-A933-FFAE3599ED16}" type="slidenum">
              <a:rPr lang="en-GB" smtClean="0"/>
              <a:pPr/>
              <a:t>24</a:t>
            </a:fld>
            <a:endParaRPr lang="en-GB" smtClean="0"/>
          </a:p>
        </p:txBody>
      </p:sp>
      <p:sp>
        <p:nvSpPr>
          <p:cNvPr id="73731" name="Rectangle 2"/>
          <p:cNvSpPr>
            <a:spLocks noChangeArrowheads="1"/>
          </p:cNvSpPr>
          <p:nvPr>
            <p:ph type="body" idx="1"/>
          </p:nvPr>
        </p:nvSpPr>
        <p:spPr>
          <a:xfrm>
            <a:off x="914400" y="4348163"/>
            <a:ext cx="5029200" cy="3848100"/>
          </a:xfrm>
          <a:noFill/>
        </p:spPr>
        <p:txBody>
          <a:bodyPr lIns="90488" tIns="44450" rIns="90488" bIns="44450"/>
          <a:lstStyle/>
          <a:p>
            <a:endParaRPr lang="en-US" smtClean="0"/>
          </a:p>
        </p:txBody>
      </p:sp>
      <p:sp>
        <p:nvSpPr>
          <p:cNvPr id="73732" name="Rectangle 3"/>
          <p:cNvSpPr>
            <a:spLocks noChangeArrowheads="1" noTextEdit="1"/>
          </p:cNvSpPr>
          <p:nvPr>
            <p:ph type="sldImg"/>
          </p:nvPr>
        </p:nvSpPr>
        <p:spPr>
          <a:xfrm>
            <a:off x="1301750" y="804863"/>
            <a:ext cx="4254500" cy="3190875"/>
          </a:xfrm>
          <a:noFill/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9716167-CFF9-478B-BC43-ED60987D0B6D}" type="slidenum">
              <a:rPr lang="en-GB" smtClean="0"/>
              <a:pPr/>
              <a:t>25</a:t>
            </a:fld>
            <a:endParaRPr lang="en-GB" smtClean="0"/>
          </a:p>
        </p:txBody>
      </p:sp>
      <p:sp>
        <p:nvSpPr>
          <p:cNvPr id="747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9CBAEA69-6C0E-4869-A494-260E869F0AF9}" type="slidenum">
              <a:rPr lang="en-GB" smtClean="0">
                <a:latin typeface="Arial" charset="0"/>
              </a:rPr>
              <a:pPr eaLnBrk="1" hangingPunct="1"/>
              <a:t>26</a:t>
            </a:fld>
            <a:endParaRPr lang="en-GB" smtClean="0">
              <a:latin typeface="Arial" charset="0"/>
            </a:endParaRPr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A3765F-A009-4259-BFEB-6D20010F3BED}" type="slidenum">
              <a:rPr lang="en-GB" smtClean="0"/>
              <a:pPr/>
              <a:t>27</a:t>
            </a:fld>
            <a:endParaRPr lang="en-GB" smtClean="0"/>
          </a:p>
        </p:txBody>
      </p:sp>
      <p:sp>
        <p:nvSpPr>
          <p:cNvPr id="768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B43BBE2-C70A-4B2C-900A-60182A55EDD0}" type="slidenum">
              <a:rPr lang="en-GB" smtClean="0"/>
              <a:pPr/>
              <a:t>28</a:t>
            </a:fld>
            <a:endParaRPr lang="en-GB" smtClean="0"/>
          </a:p>
        </p:txBody>
      </p:sp>
      <p:sp>
        <p:nvSpPr>
          <p:cNvPr id="778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11CFD3-F9E5-40ED-BBB6-44601296646B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63320F-281D-43F3-B5BD-F57336284E01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3251FAC-0731-4E75-A0F0-491DEA2BE558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56BE181-6B44-4750-BD42-A644C385F656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C7224BF-2D63-4DE6-B689-24634E195E9C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3B3B0F-F7AA-4A67-AF00-EE3209976C1E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defTabSz="762000"/>
            <a:fld id="{DFCCDA1D-D58A-4B62-B817-72B85EAAD417}" type="slidenum">
              <a:rPr lang="en-GB" smtClean="0"/>
              <a:pPr defTabSz="762000"/>
              <a:t>10</a:t>
            </a:fld>
            <a:endParaRPr lang="en-GB" smtClean="0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6DEC2-F52A-4177-9EC7-D539B2E5D4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28D7A3-D187-4668-83DC-56CCDF9C9D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515100" y="304800"/>
            <a:ext cx="1943100" cy="5638800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685800" y="304800"/>
            <a:ext cx="5676900" cy="5638800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E97F7-9BF2-4FB0-9CDD-D2FA371024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Τίτλος και Πίνακ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ίνακα 2"/>
          <p:cNvSpPr>
            <a:spLocks noGrp="1"/>
          </p:cNvSpPr>
          <p:nvPr>
            <p:ph type="tbl" idx="1"/>
          </p:nvPr>
        </p:nvSpPr>
        <p:spPr>
          <a:xfrm>
            <a:off x="1371600" y="1828800"/>
            <a:ext cx="6400800" cy="4114800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47382C-3135-419E-9DF3-980736ADF4B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περιεχομένου 1"/>
          <p:cNvSpPr>
            <a:spLocks noGrp="1"/>
          </p:cNvSpPr>
          <p:nvPr>
            <p:ph/>
          </p:nvPr>
        </p:nvSpPr>
        <p:spPr>
          <a:xfrm>
            <a:off x="685800" y="304800"/>
            <a:ext cx="7772400" cy="56388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31D59-48B3-4EA4-9E82-3BA881B05E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Τίτλος, Κείμενο και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sz="half" idx="1"/>
          </p:nvPr>
        </p:nvSpPr>
        <p:spPr>
          <a:xfrm>
            <a:off x="685800" y="1676400"/>
            <a:ext cx="3810000" cy="4419600"/>
          </a:xfrm>
        </p:spPr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ClipArt 3"/>
          <p:cNvSpPr>
            <a:spLocks noGrp="1"/>
          </p:cNvSpPr>
          <p:nvPr>
            <p:ph type="clipArt" sz="half" idx="2"/>
          </p:nvPr>
        </p:nvSpPr>
        <p:spPr>
          <a:xfrm>
            <a:off x="4648200" y="1676400"/>
            <a:ext cx="3810000" cy="4419600"/>
          </a:xfrm>
        </p:spPr>
        <p:txBody>
          <a:bodyPr/>
          <a:lstStyle/>
          <a:p>
            <a:pPr lvl="0"/>
            <a:endParaRPr lang="el-GR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38CAB1-CBA8-442C-A3B6-6EA8ED6F02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Τίτλος και Διάγραμμα ή Οργανόγραμμ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8F760-A238-4CCF-B134-14AD6F55D2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1314F1-3376-49F2-B25E-47B783A5E8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20305C-FDBB-4B6B-B1C3-01FAF8BD700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1371600" y="18288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1242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A6F6E-416B-4A64-8388-BC9680A8B98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7FE64-027C-45E4-8D22-4996DF1E0B5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643DE-31CB-435F-BD29-A6A9D408E1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D1BD0-33C8-4EE1-8801-2888EDC4F6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5804C6-A339-44EE-AA73-134D145B4B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A772E-3692-4959-9FB4-BDA260C82F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828800"/>
            <a:ext cx="64008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A2D0EA-AE7E-47ED-84B4-2A8166E6BA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70000"/>
        </a:spcBef>
        <a:spcAft>
          <a:spcPct val="0"/>
        </a:spcAft>
        <a:buClr>
          <a:srgbClr val="CC0000"/>
        </a:buClr>
        <a:buChar char="•"/>
        <a:defRPr sz="2400" b="1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400" b="1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•"/>
        <a:defRPr sz="2400" b="1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–"/>
        <a:defRPr sz="2400" b="1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400" b="1">
          <a:solidFill>
            <a:srgbClr val="000099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400" b="1">
          <a:solidFill>
            <a:srgbClr val="000099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400" b="1">
          <a:solidFill>
            <a:srgbClr val="000099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400" b="1">
          <a:solidFill>
            <a:srgbClr val="000099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Char char="»"/>
        <a:defRPr sz="2400" b="1">
          <a:solidFill>
            <a:srgbClr val="000099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Belgesi1.doc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Belgesi2.doc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Belgesi3.doc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.bin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Belgesi4.doc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2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Belgesi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Belgesi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8"/>
          <p:cNvSpPr>
            <a:spLocks noChangeArrowheads="1"/>
          </p:cNvSpPr>
          <p:nvPr/>
        </p:nvSpPr>
        <p:spPr bwMode="auto">
          <a:xfrm>
            <a:off x="1371600" y="4419600"/>
            <a:ext cx="6400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endParaRPr lang="el-GR" i="1"/>
          </a:p>
        </p:txBody>
      </p:sp>
      <p:sp>
        <p:nvSpPr>
          <p:cNvPr id="10243" name="Title 9"/>
          <p:cNvSpPr>
            <a:spLocks noGrp="1"/>
          </p:cNvSpPr>
          <p:nvPr>
            <p:ph type="ctrTitle"/>
          </p:nvPr>
        </p:nvSpPr>
        <p:spPr>
          <a:xfrm>
            <a:off x="684213" y="1989138"/>
            <a:ext cx="7772400" cy="1470025"/>
          </a:xfrm>
        </p:spPr>
        <p:txBody>
          <a:bodyPr/>
          <a:lstStyle/>
          <a:p>
            <a:pPr eaLnBrk="1" hangingPunct="1"/>
            <a:r>
              <a:rPr lang="en-GB" smtClean="0"/>
              <a:t>Effect Modification </a:t>
            </a:r>
            <a:r>
              <a:rPr lang="tr-TR" smtClean="0"/>
              <a:t>-Interaction</a:t>
            </a:r>
            <a:endParaRPr lang="en-GB" smtClean="0"/>
          </a:p>
        </p:txBody>
      </p:sp>
      <p:sp>
        <p:nvSpPr>
          <p:cNvPr id="10244" name="Subtitle 11"/>
          <p:cNvSpPr>
            <a:spLocks noGrp="1"/>
          </p:cNvSpPr>
          <p:nvPr>
            <p:ph type="subTitle" idx="1"/>
          </p:nvPr>
        </p:nvSpPr>
        <p:spPr>
          <a:xfrm>
            <a:off x="1476375" y="4149725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tr-TR" sz="2000" smtClean="0"/>
              <a:t>Gül Ergör</a:t>
            </a:r>
            <a:endParaRPr lang="en-GB" sz="2000" smtClean="0"/>
          </a:p>
          <a:p>
            <a:pPr eaLnBrk="1" hangingPunct="1">
              <a:lnSpc>
                <a:spcPct val="80000"/>
              </a:lnSpc>
            </a:pPr>
            <a:endParaRPr lang="en-GB" sz="2000" smtClean="0"/>
          </a:p>
          <a:p>
            <a:pPr eaLnBrk="1" hangingPunct="1">
              <a:lnSpc>
                <a:spcPct val="80000"/>
              </a:lnSpc>
            </a:pPr>
            <a:r>
              <a:rPr lang="tr-TR" sz="1600" smtClean="0"/>
              <a:t>RESCAP-Med Epi</a:t>
            </a:r>
            <a:r>
              <a:rPr lang="en-GB" sz="1600" smtClean="0"/>
              <a:t> course, </a:t>
            </a:r>
          </a:p>
          <a:p>
            <a:pPr eaLnBrk="1" hangingPunct="1">
              <a:lnSpc>
                <a:spcPct val="80000"/>
              </a:lnSpc>
            </a:pPr>
            <a:r>
              <a:rPr lang="tr-TR" sz="1600" smtClean="0"/>
              <a:t>22-26 Sept </a:t>
            </a:r>
            <a:r>
              <a:rPr lang="en-GB" sz="1600" smtClean="0"/>
              <a:t>201</a:t>
            </a:r>
            <a:r>
              <a:rPr lang="tr-TR" sz="1600" smtClean="0"/>
              <a:t>4</a:t>
            </a:r>
          </a:p>
          <a:p>
            <a:pPr eaLnBrk="1" hangingPunct="1">
              <a:lnSpc>
                <a:spcPct val="80000"/>
              </a:lnSpc>
            </a:pPr>
            <a:r>
              <a:rPr lang="tr-TR" sz="1600" smtClean="0"/>
              <a:t> Çeşme-Izmir</a:t>
            </a:r>
            <a:endParaRPr lang="en-GB" sz="1600" smtClean="0"/>
          </a:p>
        </p:txBody>
      </p:sp>
      <p:pic>
        <p:nvPicPr>
          <p:cNvPr id="10245" name="3 Resi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04813"/>
            <a:ext cx="2160588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4 Resi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025" y="549275"/>
            <a:ext cx="1385888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3"/>
          <p:cNvSpPr txBox="1">
            <a:spLocks noChangeArrowheads="1"/>
          </p:cNvSpPr>
          <p:nvPr/>
        </p:nvSpPr>
        <p:spPr bwMode="auto">
          <a:xfrm>
            <a:off x="539750" y="1979613"/>
            <a:ext cx="84963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solidFill>
                  <a:srgbClr val="333399"/>
                </a:solidFill>
                <a:latin typeface="Arial" charset="0"/>
              </a:rPr>
              <a:t>Asbestos                                Lung cancer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419475" y="3708400"/>
            <a:ext cx="1916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FF0000"/>
                </a:solidFill>
                <a:latin typeface="Arial" charset="0"/>
              </a:rPr>
              <a:t>Smoking</a:t>
            </a:r>
          </a:p>
        </p:txBody>
      </p:sp>
      <p:sp>
        <p:nvSpPr>
          <p:cNvPr id="19460" name="Line 5"/>
          <p:cNvSpPr>
            <a:spLocks noChangeShapeType="1"/>
          </p:cNvSpPr>
          <p:nvPr/>
        </p:nvSpPr>
        <p:spPr bwMode="auto">
          <a:xfrm>
            <a:off x="2627313" y="2349500"/>
            <a:ext cx="3311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V="1">
            <a:off x="4356100" y="2708275"/>
            <a:ext cx="0" cy="8651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5"/>
          <p:cNvGraphicFramePr>
            <a:graphicFrameLocks noChangeAspect="1"/>
          </p:cNvGraphicFramePr>
          <p:nvPr/>
        </p:nvGraphicFramePr>
        <p:xfrm>
          <a:off x="819150" y="914400"/>
          <a:ext cx="8515350" cy="4933950"/>
        </p:xfrm>
        <a:graphic>
          <a:graphicData uri="http://schemas.openxmlformats.org/presentationml/2006/ole">
            <p:oleObj spid="_x0000_s1026" name="Document" r:id="rId4" imgW="5850578" imgH="339096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7"/>
          <p:cNvSpPr txBox="1">
            <a:spLocks noChangeArrowheads="1"/>
          </p:cNvSpPr>
          <p:nvPr/>
        </p:nvSpPr>
        <p:spPr bwMode="auto">
          <a:xfrm>
            <a:off x="1601788" y="2060575"/>
            <a:ext cx="65309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Arial" charset="0"/>
              </a:rPr>
              <a:t>As    Smoking   Cases       Controls      OR</a:t>
            </a:r>
          </a:p>
          <a:p>
            <a:endParaRPr lang="fr-FR" b="1">
              <a:latin typeface="Arial" charset="0"/>
            </a:endParaRPr>
          </a:p>
          <a:p>
            <a:r>
              <a:rPr lang="fr-FR" b="1">
                <a:latin typeface="Arial" charset="0"/>
              </a:rPr>
              <a:t>Yes      Yes	        517             160	  8.9</a:t>
            </a:r>
          </a:p>
          <a:p>
            <a:endParaRPr lang="fr-FR" b="1">
              <a:latin typeface="Arial" charset="0"/>
            </a:endParaRPr>
          </a:p>
          <a:p>
            <a:r>
              <a:rPr lang="fr-FR" b="1">
                <a:latin typeface="Arial" charset="0"/>
              </a:rPr>
              <a:t>Yes	  No	        176  	      160	  3.0</a:t>
            </a:r>
          </a:p>
          <a:p>
            <a:endParaRPr lang="fr-FR" b="1">
              <a:latin typeface="Arial" charset="0"/>
            </a:endParaRPr>
          </a:p>
          <a:p>
            <a:r>
              <a:rPr lang="fr-FR" b="1">
                <a:latin typeface="Arial" charset="0"/>
              </a:rPr>
              <a:t>No        Yes           183              340           1.5</a:t>
            </a:r>
          </a:p>
          <a:p>
            <a:endParaRPr lang="fr-FR" b="1">
              <a:latin typeface="Arial" charset="0"/>
            </a:endParaRPr>
          </a:p>
          <a:p>
            <a:r>
              <a:rPr lang="fr-FR" b="1">
                <a:latin typeface="Arial" charset="0"/>
              </a:rPr>
              <a:t>No	  No	        124              340            Ref.</a:t>
            </a:r>
            <a:endParaRPr lang="en-GB" b="1">
              <a:latin typeface="Arial" charset="0"/>
            </a:endParaRPr>
          </a:p>
        </p:txBody>
      </p:sp>
      <p:sp>
        <p:nvSpPr>
          <p:cNvPr id="20483" name="Line 8"/>
          <p:cNvSpPr>
            <a:spLocks noChangeShapeType="1"/>
          </p:cNvSpPr>
          <p:nvPr/>
        </p:nvSpPr>
        <p:spPr bwMode="auto">
          <a:xfrm>
            <a:off x="1676400" y="2708275"/>
            <a:ext cx="6208713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84" name="Line 9"/>
          <p:cNvSpPr>
            <a:spLocks noChangeShapeType="1"/>
          </p:cNvSpPr>
          <p:nvPr/>
        </p:nvSpPr>
        <p:spPr bwMode="auto">
          <a:xfrm>
            <a:off x="1676400" y="5516563"/>
            <a:ext cx="64293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grpSp>
        <p:nvGrpSpPr>
          <p:cNvPr id="2" name="Ομάδα 1"/>
          <p:cNvGrpSpPr>
            <a:grpSpLocks/>
          </p:cNvGrpSpPr>
          <p:nvPr/>
        </p:nvGrpSpPr>
        <p:grpSpPr bwMode="auto">
          <a:xfrm>
            <a:off x="4737100" y="2997200"/>
            <a:ext cx="1130300" cy="2232025"/>
            <a:chOff x="4737378" y="2996952"/>
            <a:chExt cx="1130766" cy="1152129"/>
          </a:xfrm>
        </p:grpSpPr>
        <p:sp>
          <p:nvSpPr>
            <p:cNvPr id="20498" name="Line 28"/>
            <p:cNvSpPr>
              <a:spLocks noChangeShapeType="1"/>
            </p:cNvSpPr>
            <p:nvPr/>
          </p:nvSpPr>
          <p:spPr bwMode="auto">
            <a:xfrm>
              <a:off x="4737378" y="2996952"/>
              <a:ext cx="1130766" cy="1152128"/>
            </a:xfrm>
            <a:prstGeom prst="line">
              <a:avLst/>
            </a:prstGeom>
            <a:noFill/>
            <a:ln w="42863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20499" name="Line 24"/>
            <p:cNvSpPr>
              <a:spLocks noChangeShapeType="1"/>
            </p:cNvSpPr>
            <p:nvPr/>
          </p:nvSpPr>
          <p:spPr bwMode="auto">
            <a:xfrm flipH="1">
              <a:off x="4780383" y="2996953"/>
              <a:ext cx="1087760" cy="1152128"/>
            </a:xfrm>
            <a:prstGeom prst="line">
              <a:avLst/>
            </a:prstGeom>
            <a:noFill/>
            <a:ln w="42863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0" name="Line 25"/>
          <p:cNvSpPr>
            <a:spLocks noChangeShapeType="1"/>
          </p:cNvSpPr>
          <p:nvPr/>
        </p:nvSpPr>
        <p:spPr bwMode="auto">
          <a:xfrm>
            <a:off x="4779963" y="3768725"/>
            <a:ext cx="1117600" cy="1460500"/>
          </a:xfrm>
          <a:prstGeom prst="line">
            <a:avLst/>
          </a:prstGeom>
          <a:noFill/>
          <a:ln w="42863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1" name="Line 26"/>
          <p:cNvSpPr>
            <a:spLocks noChangeShapeType="1"/>
          </p:cNvSpPr>
          <p:nvPr/>
        </p:nvSpPr>
        <p:spPr bwMode="auto">
          <a:xfrm flipH="1">
            <a:off x="4737100" y="3692525"/>
            <a:ext cx="1130300" cy="1536700"/>
          </a:xfrm>
          <a:prstGeom prst="line">
            <a:avLst/>
          </a:prstGeom>
          <a:noFill/>
          <a:ln w="42863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2" name="Line 25"/>
          <p:cNvSpPr>
            <a:spLocks noChangeShapeType="1"/>
          </p:cNvSpPr>
          <p:nvPr/>
        </p:nvSpPr>
        <p:spPr bwMode="auto">
          <a:xfrm>
            <a:off x="4752975" y="4513263"/>
            <a:ext cx="1117600" cy="676275"/>
          </a:xfrm>
          <a:prstGeom prst="line">
            <a:avLst/>
          </a:prstGeom>
          <a:noFill/>
          <a:ln w="508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3" name="Line 26"/>
          <p:cNvSpPr>
            <a:spLocks noChangeShapeType="1"/>
          </p:cNvSpPr>
          <p:nvPr/>
        </p:nvSpPr>
        <p:spPr bwMode="auto">
          <a:xfrm flipH="1">
            <a:off x="4773613" y="4568825"/>
            <a:ext cx="1123950" cy="628650"/>
          </a:xfrm>
          <a:prstGeom prst="line">
            <a:avLst/>
          </a:prstGeom>
          <a:noFill/>
          <a:ln w="50800">
            <a:solidFill>
              <a:srgbClr val="00B05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20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GB" smtClean="0"/>
              <a:t>Asbestos (As), smoking and lung cancer (Ca)</a:t>
            </a:r>
          </a:p>
        </p:txBody>
      </p:sp>
      <p:grpSp>
        <p:nvGrpSpPr>
          <p:cNvPr id="20491" name="Ομάδα 2"/>
          <p:cNvGrpSpPr>
            <a:grpSpLocks/>
          </p:cNvGrpSpPr>
          <p:nvPr/>
        </p:nvGrpSpPr>
        <p:grpSpPr bwMode="auto">
          <a:xfrm>
            <a:off x="1379538" y="5876925"/>
            <a:ext cx="7083425" cy="455613"/>
            <a:chOff x="1379240" y="5877272"/>
            <a:chExt cx="7083102" cy="455612"/>
          </a:xfrm>
        </p:grpSpPr>
        <p:sp>
          <p:nvSpPr>
            <p:cNvPr id="20496" name="Subtitle 11"/>
            <p:cNvSpPr txBox="1">
              <a:spLocks/>
            </p:cNvSpPr>
            <p:nvPr/>
          </p:nvSpPr>
          <p:spPr bwMode="auto">
            <a:xfrm>
              <a:off x="1379240" y="5877272"/>
              <a:ext cx="7083102" cy="4556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>
                <a:spcBef>
                  <a:spcPct val="70000"/>
                </a:spcBef>
                <a:buClr>
                  <a:srgbClr val="CC0000"/>
                </a:buClr>
              </a:pPr>
              <a:r>
                <a:rPr lang="en-GB" sz="2000" b="1">
                  <a:solidFill>
                    <a:srgbClr val="000099"/>
                  </a:solidFill>
                  <a:latin typeface="Arial" charset="0"/>
                </a:rPr>
                <a:t>1.5 * 3.0 &lt; 8.9                            1.5 * 3.0 * interaction=8.9</a:t>
              </a:r>
            </a:p>
            <a:p>
              <a:pPr eaLnBrk="1" hangingPunct="1">
                <a:spcBef>
                  <a:spcPct val="70000"/>
                </a:spcBef>
                <a:buClr>
                  <a:srgbClr val="CC0000"/>
                </a:buClr>
              </a:pPr>
              <a:endParaRPr lang="en-GB" sz="2000" b="1">
                <a:solidFill>
                  <a:srgbClr val="000099"/>
                </a:solidFill>
                <a:latin typeface="Arial" charset="0"/>
              </a:endParaRPr>
            </a:p>
          </p:txBody>
        </p:sp>
        <p:sp>
          <p:nvSpPr>
            <p:cNvPr id="20497" name="Line 6"/>
            <p:cNvSpPr>
              <a:spLocks noChangeShapeType="1"/>
            </p:cNvSpPr>
            <p:nvPr/>
          </p:nvSpPr>
          <p:spPr bwMode="auto">
            <a:xfrm flipV="1">
              <a:off x="3399123" y="6093296"/>
              <a:ext cx="115785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tr-TR"/>
            </a:p>
          </p:txBody>
        </p:sp>
      </p:grpSp>
      <p:grpSp>
        <p:nvGrpSpPr>
          <p:cNvPr id="4" name="Group 44"/>
          <p:cNvGrpSpPr>
            <a:grpSpLocks/>
          </p:cNvGrpSpPr>
          <p:nvPr/>
        </p:nvGrpSpPr>
        <p:grpSpPr bwMode="auto">
          <a:xfrm>
            <a:off x="7850188" y="3667125"/>
            <a:ext cx="609600" cy="914400"/>
            <a:chOff x="4416" y="2832"/>
            <a:chExt cx="384" cy="720"/>
          </a:xfrm>
        </p:grpSpPr>
        <p:sp>
          <p:nvSpPr>
            <p:cNvPr id="20493" name="Line 45"/>
            <p:cNvSpPr>
              <a:spLocks noChangeShapeType="1"/>
            </p:cNvSpPr>
            <p:nvPr/>
          </p:nvSpPr>
          <p:spPr bwMode="auto">
            <a:xfrm>
              <a:off x="4416" y="3552"/>
              <a:ext cx="384" cy="0"/>
            </a:xfrm>
            <a:prstGeom prst="line">
              <a:avLst/>
            </a:prstGeom>
            <a:noFill/>
            <a:ln w="50799">
              <a:solidFill>
                <a:srgbClr val="FF33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0494" name="Line 46"/>
            <p:cNvSpPr>
              <a:spLocks noChangeShapeType="1"/>
            </p:cNvSpPr>
            <p:nvPr/>
          </p:nvSpPr>
          <p:spPr bwMode="auto">
            <a:xfrm flipV="1">
              <a:off x="4800" y="2832"/>
              <a:ext cx="0" cy="720"/>
            </a:xfrm>
            <a:prstGeom prst="line">
              <a:avLst/>
            </a:prstGeom>
            <a:noFill/>
            <a:ln w="50799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20495" name="Line 47"/>
            <p:cNvSpPr>
              <a:spLocks noChangeShapeType="1"/>
            </p:cNvSpPr>
            <p:nvPr/>
          </p:nvSpPr>
          <p:spPr bwMode="auto">
            <a:xfrm>
              <a:off x="4416" y="2832"/>
              <a:ext cx="384" cy="0"/>
            </a:xfrm>
            <a:prstGeom prst="line">
              <a:avLst/>
            </a:prstGeom>
            <a:noFill/>
            <a:ln w="50799">
              <a:solidFill>
                <a:srgbClr val="FF3300"/>
              </a:solidFill>
              <a:round/>
              <a:headEnd type="stealth" w="med" len="lg"/>
              <a:tailEnd type="none" w="sm" len="sm"/>
            </a:ln>
          </p:spPr>
          <p:txBody>
            <a:bodyPr wrap="none" anchor="ctr"/>
            <a:lstStyle/>
            <a:p>
              <a:endParaRPr lang="tr-TR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Physical activity and MI</a:t>
            </a:r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0" y="2057400"/>
          <a:ext cx="9144000" cy="3387725"/>
        </p:xfrm>
        <a:graphic>
          <a:graphicData uri="http://schemas.openxmlformats.org/presentationml/2006/ole">
            <p:oleObj spid="_x0000_s2050" name="Document" r:id="rId4" imgW="5632205" imgH="1207123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3"/>
          <p:cNvSpPr txBox="1">
            <a:spLocks noChangeArrowheads="1"/>
          </p:cNvSpPr>
          <p:nvPr/>
        </p:nvSpPr>
        <p:spPr bwMode="auto">
          <a:xfrm>
            <a:off x="539750" y="1979613"/>
            <a:ext cx="84963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3200" b="1">
                <a:solidFill>
                  <a:srgbClr val="333399"/>
                </a:solidFill>
                <a:latin typeface="Arial" charset="0"/>
              </a:rPr>
              <a:t>Physical                                        Infarction        activity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4140200" y="3708400"/>
            <a:ext cx="16192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FF0000"/>
                </a:solidFill>
                <a:latin typeface="Arial" charset="0"/>
              </a:rPr>
              <a:t>Gender</a:t>
            </a:r>
          </a:p>
        </p:txBody>
      </p:sp>
      <p:sp>
        <p:nvSpPr>
          <p:cNvPr id="21508" name="Line 5"/>
          <p:cNvSpPr>
            <a:spLocks noChangeShapeType="1"/>
          </p:cNvSpPr>
          <p:nvPr/>
        </p:nvSpPr>
        <p:spPr bwMode="auto">
          <a:xfrm>
            <a:off x="3276600" y="2349500"/>
            <a:ext cx="3311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V="1">
            <a:off x="4932363" y="2708275"/>
            <a:ext cx="0" cy="8651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1026"/>
          <p:cNvGraphicFramePr>
            <a:graphicFrameLocks noChangeAspect="1"/>
          </p:cNvGraphicFramePr>
          <p:nvPr/>
        </p:nvGraphicFramePr>
        <p:xfrm>
          <a:off x="0" y="476250"/>
          <a:ext cx="9144000" cy="5832475"/>
        </p:xfrm>
        <a:graphic>
          <a:graphicData uri="http://schemas.openxmlformats.org/presentationml/2006/ole">
            <p:oleObj spid="_x0000_s3074" name="Document" r:id="rId4" imgW="5632205" imgH="285274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Any statistical test to help us?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smtClean="0"/>
              <a:t>Breslow-Day</a:t>
            </a:r>
          </a:p>
          <a:p>
            <a:pPr>
              <a:buFontTx/>
              <a:buBlip>
                <a:blip r:embed="rId3"/>
              </a:buBlip>
            </a:pPr>
            <a:r>
              <a:rPr lang="en-GB" smtClean="0"/>
              <a:t>Woolf test</a:t>
            </a:r>
          </a:p>
          <a:p>
            <a:pPr>
              <a:buFontTx/>
              <a:buBlip>
                <a:blip r:embed="rId3"/>
              </a:buBlip>
            </a:pPr>
            <a:r>
              <a:rPr lang="en-GB" smtClean="0"/>
              <a:t>Test for trends: Chi square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 rot="-2239414">
            <a:off x="4979988" y="3257550"/>
            <a:ext cx="3079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3600" b="1">
                <a:solidFill>
                  <a:srgbClr val="FF0000"/>
                </a:solidFill>
                <a:latin typeface="Arial" charset="0"/>
              </a:rPr>
              <a:t>Homogeneity</a:t>
            </a:r>
            <a:endParaRPr lang="en-GB" sz="3600" b="1">
              <a:solidFill>
                <a:srgbClr val="FF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How to conduct a stratified analysis?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3429000" y="1412875"/>
            <a:ext cx="2195513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sz="2200"/>
              <a:t>Crude analysis</a:t>
            </a: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403350" y="2286000"/>
            <a:ext cx="671512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200" dirty="0"/>
              <a:t>Stratified analysis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sz="2000" dirty="0"/>
              <a:t>Do stratum-specific estimates look different?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sz="2000" dirty="0"/>
              <a:t>95% CI of OR/RR do NOT overlap? </a:t>
            </a:r>
          </a:p>
          <a:p>
            <a:pPr marL="457200" indent="-457200" eaLnBrk="1" hangingPunct="1">
              <a:buFont typeface="+mj-lt"/>
              <a:buAutoNum type="arabicPeriod"/>
              <a:defRPr/>
            </a:pPr>
            <a:r>
              <a:rPr lang="en-US" sz="2000" dirty="0"/>
              <a:t>Is the Test of Homogeneity significant? </a:t>
            </a:r>
          </a:p>
          <a:p>
            <a:pPr marL="457200" indent="-457200" algn="ctr" eaLnBrk="1" hangingPunct="1">
              <a:defRPr/>
            </a:pPr>
            <a:endParaRPr lang="en-US" sz="2000" dirty="0"/>
          </a:p>
          <a:p>
            <a:pPr marL="457200" indent="-457200" algn="ctr" eaLnBrk="1" hangingPunct="1">
              <a:buFont typeface="+mj-lt"/>
              <a:buAutoNum type="arabicPeriod"/>
              <a:defRPr/>
            </a:pPr>
            <a:endParaRPr lang="en-US" sz="2000" dirty="0"/>
          </a:p>
          <a:p>
            <a:pPr marL="914400" lvl="1" indent="-457200" eaLnBrk="1" hangingPunct="1">
              <a:buFont typeface="+mj-lt"/>
              <a:buAutoNum type="arabicPeriod"/>
              <a:defRPr/>
            </a:pPr>
            <a:endParaRPr lang="en-US" sz="2000" dirty="0"/>
          </a:p>
          <a:p>
            <a:pPr algn="ctr" eaLnBrk="1" hangingPunct="1">
              <a:defRPr/>
            </a:pPr>
            <a:r>
              <a:rPr lang="en-US" sz="2000" dirty="0"/>
              <a:t> </a:t>
            </a:r>
          </a:p>
          <a:p>
            <a:pPr algn="ctr" eaLnBrk="1" hangingPunct="1">
              <a:defRPr/>
            </a:pPr>
            <a:endParaRPr lang="en-US" sz="2000" dirty="0"/>
          </a:p>
        </p:txBody>
      </p:sp>
      <p:sp>
        <p:nvSpPr>
          <p:cNvPr id="23557" name="Line 7"/>
          <p:cNvSpPr>
            <a:spLocks noChangeShapeType="1"/>
          </p:cNvSpPr>
          <p:nvPr/>
        </p:nvSpPr>
        <p:spPr bwMode="auto">
          <a:xfrm>
            <a:off x="4500563" y="1804988"/>
            <a:ext cx="0" cy="5016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15368" name="Line 8"/>
          <p:cNvSpPr>
            <a:spLocks noChangeShapeType="1"/>
          </p:cNvSpPr>
          <p:nvPr/>
        </p:nvSpPr>
        <p:spPr bwMode="auto">
          <a:xfrm flipH="1">
            <a:off x="2786063" y="3714750"/>
            <a:ext cx="1728787" cy="647700"/>
          </a:xfrm>
          <a:prstGeom prst="line">
            <a:avLst/>
          </a:prstGeom>
          <a:noFill/>
          <a:ln w="28575">
            <a:solidFill>
              <a:schemeClr val="bg1">
                <a:lumMod val="50000"/>
              </a:schemeClr>
            </a:solidFill>
            <a:round/>
            <a:headEnd/>
            <a:tailEnd type="arrow" w="med" len="med"/>
          </a:ln>
        </p:spPr>
        <p:txBody>
          <a:bodyPr/>
          <a:lstStyle/>
          <a:p>
            <a:pPr>
              <a:defRPr/>
            </a:pPr>
            <a:endParaRPr lang="el-GR" dirty="0"/>
          </a:p>
        </p:txBody>
      </p:sp>
      <p:sp>
        <p:nvSpPr>
          <p:cNvPr id="23559" name="Line 9"/>
          <p:cNvSpPr>
            <a:spLocks noChangeShapeType="1"/>
          </p:cNvSpPr>
          <p:nvPr/>
        </p:nvSpPr>
        <p:spPr bwMode="auto">
          <a:xfrm>
            <a:off x="4500563" y="3714750"/>
            <a:ext cx="1944687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23560" name="Line 4"/>
          <p:cNvSpPr>
            <a:spLocks noChangeShapeType="1"/>
          </p:cNvSpPr>
          <p:nvPr/>
        </p:nvSpPr>
        <p:spPr bwMode="auto">
          <a:xfrm>
            <a:off x="304800" y="11430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3561" name="10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01778E-5EB0-43B6-98CD-1B583FD4E030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41994" name="Text Box 6"/>
          <p:cNvSpPr txBox="1">
            <a:spLocks noChangeArrowheads="1"/>
          </p:cNvSpPr>
          <p:nvPr/>
        </p:nvSpPr>
        <p:spPr bwMode="auto">
          <a:xfrm>
            <a:off x="4713288" y="4429125"/>
            <a:ext cx="35306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2200" b="1" dirty="0">
                <a:solidFill>
                  <a:srgbClr val="FF0000"/>
                </a:solidFill>
              </a:rPr>
              <a:t>YES</a:t>
            </a:r>
          </a:p>
          <a:p>
            <a:pPr algn="ctr" eaLnBrk="1" hangingPunct="1">
              <a:defRPr/>
            </a:pPr>
            <a:r>
              <a:rPr lang="en-US" sz="2200" dirty="0"/>
              <a:t>EFFECT MODIFICATION</a:t>
            </a:r>
          </a:p>
          <a:p>
            <a:pPr algn="ctr" eaLnBrk="1" hangingPunct="1">
              <a:defRPr/>
            </a:pPr>
            <a:r>
              <a:rPr lang="en-US" sz="2200" dirty="0"/>
              <a:t>(Report estimates by stratum</a:t>
            </a: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</p:txBody>
      </p:sp>
      <p:sp>
        <p:nvSpPr>
          <p:cNvPr id="67595" name="Text Box 6"/>
          <p:cNvSpPr txBox="1">
            <a:spLocks noChangeArrowheads="1"/>
          </p:cNvSpPr>
          <p:nvPr/>
        </p:nvSpPr>
        <p:spPr bwMode="auto">
          <a:xfrm>
            <a:off x="1076325" y="4445000"/>
            <a:ext cx="29337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NO</a:t>
            </a:r>
          </a:p>
          <a:p>
            <a:pPr algn="ctr" eaLnBrk="1" hangingPunct="1"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Check for confounding</a:t>
            </a:r>
          </a:p>
          <a:p>
            <a:pPr algn="ctr" eaLnBrk="1" hangingPunct="1"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(compare crude RR/OR </a:t>
            </a:r>
          </a:p>
          <a:p>
            <a:pPr algn="ctr" eaLnBrk="1" hangingPunct="1">
              <a:defRPr/>
            </a:pPr>
            <a:r>
              <a:rPr lang="en-US" sz="2200" dirty="0">
                <a:solidFill>
                  <a:schemeClr val="bg1">
                    <a:lumMod val="50000"/>
                  </a:schemeClr>
                </a:solidFill>
              </a:rPr>
              <a:t>with MH RR/OR)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GB" sz="3600" smtClean="0"/>
              <a:t>Stratified analysis: </a:t>
            </a:r>
            <a:br>
              <a:rPr lang="en-GB" sz="3600" smtClean="0"/>
            </a:br>
            <a:r>
              <a:rPr lang="en-GB" sz="3600" smtClean="0"/>
              <a:t>Effect Modification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ph type="dgm" idx="1"/>
          </p:nvPr>
        </p:nvGraphicFramePr>
        <p:xfrm>
          <a:off x="738188" y="1295400"/>
          <a:ext cx="7742237" cy="5257800"/>
        </p:xfrm>
        <a:graphic>
          <a:graphicData uri="http://schemas.openxmlformats.org/presentationml/2006/ole">
            <p:oleObj spid="_x0000_s4098" name="Organization Chart" r:id="rId4" imgW="3047760" imgH="2070000" progId="OrgPlusWOPX.4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049338" y="2590800"/>
            <a:ext cx="6908800" cy="6096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746499" name="Rectangle 3"/>
          <p:cNvSpPr>
            <a:spLocks noChangeArrowheads="1"/>
          </p:cNvSpPr>
          <p:nvPr/>
        </p:nvSpPr>
        <p:spPr bwMode="auto">
          <a:xfrm>
            <a:off x="228600" y="2173288"/>
            <a:ext cx="8915400" cy="224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800" b="1" dirty="0">
                <a:solidFill>
                  <a:schemeClr val="bg1"/>
                </a:solidFill>
                <a:latin typeface="Arial" charset="0"/>
                <a:ea typeface="Times New Roman (Arabic)" charset="0"/>
                <a:cs typeface="Times New Roman (Arabic)" charset="0"/>
              </a:rPr>
              <a:t/>
            </a:r>
            <a:br>
              <a:rPr lang="en-GB" sz="2800" b="1" dirty="0">
                <a:solidFill>
                  <a:schemeClr val="bg1"/>
                </a:solidFill>
                <a:latin typeface="Arial" charset="0"/>
                <a:ea typeface="Times New Roman (Arabic)" charset="0"/>
                <a:cs typeface="Times New Roman (Arabic)" charset="0"/>
              </a:rPr>
            </a:b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	</a:t>
            </a:r>
            <a:r>
              <a:rPr lang="en-GB" sz="2800" dirty="0" err="1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Diarrhea</a:t>
            </a: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 	Controls	OR (95% CI)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No breast feeding 	120	136	3.6 (2.4-5.5)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8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Breast feeding 	50	                204             Ref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10600" cy="1143000"/>
          </a:xfrm>
        </p:spPr>
        <p:txBody>
          <a:bodyPr/>
          <a:lstStyle/>
          <a:p>
            <a:r>
              <a:rPr lang="en-GB" sz="2800" smtClean="0"/>
              <a:t>Death from diarrhea according to breast feeding, Brazil, 1980s</a:t>
            </a:r>
            <a:br>
              <a:rPr lang="en-GB" sz="2800" smtClean="0"/>
            </a:br>
            <a:r>
              <a:rPr lang="en-GB" sz="2800" smtClean="0"/>
              <a:t>(Crude analysis)</a:t>
            </a:r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>
            <a:off x="304800" y="3124200"/>
            <a:ext cx="861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381000" y="4495800"/>
            <a:ext cx="861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/>
          <a:lstStyle/>
          <a:p>
            <a:r>
              <a:rPr lang="en-GB" smtClean="0"/>
              <a:t>Should I believe my measurement?</a:t>
            </a:r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>
            <a:off x="457200" y="1676400"/>
            <a:ext cx="8458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800" b="1">
                <a:solidFill>
                  <a:srgbClr val="0033CC"/>
                </a:solidFill>
                <a:latin typeface="Arial" charset="0"/>
              </a:rPr>
              <a:t>         Exposure 				Outcome</a:t>
            </a:r>
            <a:endParaRPr lang="en-GB" sz="2800" b="1">
              <a:solidFill>
                <a:srgbClr val="0033CC"/>
              </a:solidFill>
              <a:latin typeface="Arial" charset="0"/>
            </a:endParaRPr>
          </a:p>
        </p:txBody>
      </p:sp>
      <p:sp>
        <p:nvSpPr>
          <p:cNvPr id="11268" name="AutoShape 7"/>
          <p:cNvSpPr>
            <a:spLocks noChangeArrowheads="1"/>
          </p:cNvSpPr>
          <p:nvPr/>
        </p:nvSpPr>
        <p:spPr bwMode="auto">
          <a:xfrm>
            <a:off x="3352800" y="1676400"/>
            <a:ext cx="2362200" cy="609600"/>
          </a:xfrm>
          <a:prstGeom prst="rightArrow">
            <a:avLst>
              <a:gd name="adj1" fmla="val 50000"/>
              <a:gd name="adj2" fmla="val 9687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1269" name="Text Box 9"/>
          <p:cNvSpPr txBox="1">
            <a:spLocks noChangeArrowheads="1"/>
          </p:cNvSpPr>
          <p:nvPr/>
        </p:nvSpPr>
        <p:spPr bwMode="auto">
          <a:xfrm>
            <a:off x="3200400" y="2286000"/>
            <a:ext cx="2286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CH" sz="2100" b="1">
                <a:solidFill>
                  <a:schemeClr val="tx2"/>
                </a:solidFill>
                <a:latin typeface="Arial" charset="0"/>
              </a:rPr>
              <a:t>      RR</a:t>
            </a:r>
            <a:r>
              <a:rPr lang="en-GB" sz="2100" b="1">
                <a:solidFill>
                  <a:schemeClr val="tx2"/>
                </a:solidFill>
                <a:latin typeface="Arial" charset="0"/>
              </a:rPr>
              <a:t> = </a:t>
            </a:r>
            <a:r>
              <a:rPr lang="fr-CH" sz="2100" b="1">
                <a:solidFill>
                  <a:schemeClr val="tx2"/>
                </a:solidFill>
                <a:latin typeface="Arial" charset="0"/>
              </a:rPr>
              <a:t>4</a:t>
            </a:r>
            <a:endParaRPr lang="en-GB" sz="2100" b="1">
              <a:solidFill>
                <a:schemeClr val="tx2"/>
              </a:solidFill>
              <a:latin typeface="Arial" charset="0"/>
            </a:endParaRP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4859338" y="2708275"/>
            <a:ext cx="3657600" cy="2794000"/>
            <a:chOff x="3120" y="1964"/>
            <a:chExt cx="2304" cy="1226"/>
          </a:xfrm>
        </p:grpSpPr>
        <p:sp>
          <p:nvSpPr>
            <p:cNvPr id="11275" name="Rectangle 10"/>
            <p:cNvSpPr>
              <a:spLocks noChangeArrowheads="1"/>
            </p:cNvSpPr>
            <p:nvPr/>
          </p:nvSpPr>
          <p:spPr bwMode="auto">
            <a:xfrm>
              <a:off x="3120" y="2458"/>
              <a:ext cx="2304" cy="732"/>
            </a:xfrm>
            <a:prstGeom prst="rect">
              <a:avLst/>
            </a:prstGeom>
            <a:solidFill>
              <a:srgbClr val="FF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GB" sz="3200">
                  <a:solidFill>
                    <a:schemeClr val="tx2"/>
                  </a:solidFill>
                </a:rPr>
                <a:t>Chance?</a:t>
              </a:r>
            </a:p>
            <a:p>
              <a:r>
                <a:rPr lang="en-GB" sz="3200">
                  <a:solidFill>
                    <a:schemeClr val="tx2"/>
                  </a:solidFill>
                </a:rPr>
                <a:t>Bias? </a:t>
              </a:r>
              <a:endParaRPr lang="en-GB" sz="2300">
                <a:solidFill>
                  <a:schemeClr val="tx2"/>
                </a:solidFill>
              </a:endParaRPr>
            </a:p>
            <a:p>
              <a:r>
                <a:rPr lang="en-GB" sz="3200">
                  <a:solidFill>
                    <a:schemeClr val="tx2"/>
                  </a:solidFill>
                </a:rPr>
                <a:t>Confounding?</a:t>
              </a:r>
              <a:endParaRPr lang="fr-FR" sz="3200">
                <a:solidFill>
                  <a:schemeClr val="tx2"/>
                </a:solidFill>
              </a:endParaRPr>
            </a:p>
          </p:txBody>
        </p:sp>
        <p:sp>
          <p:nvSpPr>
            <p:cNvPr id="11276" name="Line 13"/>
            <p:cNvSpPr>
              <a:spLocks noChangeShapeType="1"/>
            </p:cNvSpPr>
            <p:nvPr/>
          </p:nvSpPr>
          <p:spPr bwMode="auto">
            <a:xfrm>
              <a:off x="3120" y="1964"/>
              <a:ext cx="809" cy="459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tr-TR"/>
            </a:p>
          </p:txBody>
        </p:sp>
      </p:grpSp>
      <p:sp>
        <p:nvSpPr>
          <p:cNvPr id="11271" name="Line 14"/>
          <p:cNvSpPr>
            <a:spLocks noChangeShapeType="1"/>
          </p:cNvSpPr>
          <p:nvPr/>
        </p:nvSpPr>
        <p:spPr bwMode="auto">
          <a:xfrm>
            <a:off x="304800" y="990600"/>
            <a:ext cx="85344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838200" y="2636838"/>
            <a:ext cx="3886200" cy="3436937"/>
            <a:chOff x="528" y="1728"/>
            <a:chExt cx="2448" cy="2365"/>
          </a:xfrm>
        </p:grpSpPr>
        <p:sp>
          <p:nvSpPr>
            <p:cNvPr id="11273" name="Line 11"/>
            <p:cNvSpPr>
              <a:spLocks noChangeShapeType="1"/>
            </p:cNvSpPr>
            <p:nvPr/>
          </p:nvSpPr>
          <p:spPr bwMode="auto">
            <a:xfrm flipH="1">
              <a:off x="1824" y="1728"/>
              <a:ext cx="720" cy="624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11274" name="Rectangle 19"/>
            <p:cNvSpPr>
              <a:spLocks noChangeArrowheads="1"/>
            </p:cNvSpPr>
            <p:nvPr/>
          </p:nvSpPr>
          <p:spPr bwMode="auto">
            <a:xfrm>
              <a:off x="528" y="2448"/>
              <a:ext cx="2448" cy="1645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GB" sz="3200">
                  <a:solidFill>
                    <a:schemeClr val="tx2"/>
                  </a:solidFill>
                </a:rPr>
                <a:t>True association</a:t>
              </a:r>
            </a:p>
            <a:p>
              <a:pPr algn="ctr"/>
              <a:r>
                <a:rPr lang="en-GB" sz="3200">
                  <a:solidFill>
                    <a:schemeClr val="tx2"/>
                  </a:solidFill>
                </a:rPr>
                <a:t>causal</a:t>
              </a:r>
              <a:endParaRPr lang="fr-FR" sz="3200">
                <a:solidFill>
                  <a:schemeClr val="tx2"/>
                </a:solidFill>
              </a:endParaRPr>
            </a:p>
            <a:p>
              <a:pPr algn="ctr"/>
              <a:r>
                <a:rPr lang="en-GB" sz="3200">
                  <a:solidFill>
                    <a:schemeClr val="tx2"/>
                  </a:solidFill>
                </a:rPr>
                <a:t>non-cau</a:t>
              </a:r>
              <a:r>
                <a:rPr lang="fr-FR" sz="3200">
                  <a:solidFill>
                    <a:schemeClr val="tx2"/>
                  </a:solidFill>
                </a:rPr>
                <a:t>s</a:t>
              </a:r>
              <a:r>
                <a:rPr lang="en-GB" sz="3200">
                  <a:solidFill>
                    <a:schemeClr val="tx2"/>
                  </a:solidFill>
                </a:rPr>
                <a:t>al</a:t>
              </a:r>
              <a:endParaRPr lang="fr-FR" sz="3200">
                <a:solidFill>
                  <a:schemeClr val="tx2"/>
                </a:solidFill>
              </a:endParaRPr>
            </a:p>
            <a:p>
              <a:endParaRPr lang="en-GB" sz="100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  <p:transition advTm="734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971550" y="1979613"/>
            <a:ext cx="76977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333399"/>
                </a:solidFill>
                <a:latin typeface="Arial" charset="0"/>
              </a:rPr>
              <a:t>No breast                                 Diarhoea </a:t>
            </a:r>
          </a:p>
          <a:p>
            <a:r>
              <a:rPr lang="en-GB" sz="3200" b="1">
                <a:solidFill>
                  <a:srgbClr val="333399"/>
                </a:solidFill>
                <a:latin typeface="Arial" charset="0"/>
              </a:rPr>
              <a:t>feeding</a:t>
            </a: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4427538" y="3708400"/>
            <a:ext cx="9588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FF0000"/>
                </a:solidFill>
                <a:latin typeface="Arial" charset="0"/>
              </a:rPr>
              <a:t>Age</a:t>
            </a:r>
          </a:p>
        </p:txBody>
      </p:sp>
      <p:sp>
        <p:nvSpPr>
          <p:cNvPr id="25604" name="Line 5"/>
          <p:cNvSpPr>
            <a:spLocks noChangeShapeType="1"/>
          </p:cNvSpPr>
          <p:nvPr/>
        </p:nvSpPr>
        <p:spPr bwMode="auto">
          <a:xfrm>
            <a:off x="3276600" y="2349500"/>
            <a:ext cx="3311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V="1">
            <a:off x="4932363" y="2708275"/>
            <a:ext cx="0" cy="8651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/>
      <p:bldP spid="5427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049338" y="2590800"/>
            <a:ext cx="6908800" cy="609600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228600" y="1628775"/>
            <a:ext cx="8915400" cy="4090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rgbClr val="FF0000"/>
                </a:solidFill>
              </a:rPr>
              <a:t>Infants &lt; 1 month of age</a:t>
            </a:r>
            <a:endParaRPr lang="en-GB" sz="2000" dirty="0">
              <a:solidFill>
                <a:srgbClr val="FF0000"/>
              </a:solidFill>
              <a:latin typeface="Tahoma" pitchFamily="34" charset="0"/>
              <a:ea typeface="Times New Roman (Arabic)" charset="0"/>
              <a:cs typeface="Times New Roman (Arabic)" charset="0"/>
            </a:endParaRP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	Cases	                Controls            OR (95% CI) 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No breast feeding 	10	                         3                32 (6-203)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Breast feeding 	7	                         68                      Ref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endParaRPr lang="en-GB" sz="2000" dirty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rgbClr val="FF0000"/>
                </a:solidFill>
              </a:rPr>
              <a:t>Infants ≥ 1 month of age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	Cases	                  Controls         OR (95% CI)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No breast feeding 	110	                       133            2.6 (1.7-4.1)</a:t>
            </a:r>
          </a:p>
          <a:p>
            <a:pPr>
              <a:spcBef>
                <a:spcPct val="50000"/>
              </a:spcBef>
              <a:tabLst>
                <a:tab pos="3524250" algn="ctr"/>
                <a:tab pos="5715000" algn="ctr"/>
                <a:tab pos="8191500" algn="ctr"/>
              </a:tabLst>
              <a:defRPr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Tahoma" pitchFamily="34" charset="0"/>
                <a:ea typeface="Times New Roman (Arabic)" charset="0"/>
                <a:cs typeface="Times New Roman (Arabic)" charset="0"/>
              </a:rPr>
              <a:t>Breast feeding 	43	                        136                   Ref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304800" y="333375"/>
            <a:ext cx="8305800" cy="990600"/>
          </a:xfrm>
        </p:spPr>
        <p:txBody>
          <a:bodyPr/>
          <a:lstStyle/>
          <a:p>
            <a:r>
              <a:rPr lang="en-GB" smtClean="0"/>
              <a:t>Death from diarrhea according </a:t>
            </a:r>
            <a:br>
              <a:rPr lang="en-GB" smtClean="0"/>
            </a:br>
            <a:r>
              <a:rPr lang="en-GB" smtClean="0"/>
              <a:t>to breast feeding, Brazil, 1980s</a:t>
            </a: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304800" y="2492375"/>
            <a:ext cx="861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6630" name="Line 8"/>
          <p:cNvSpPr>
            <a:spLocks noChangeShapeType="1"/>
          </p:cNvSpPr>
          <p:nvPr/>
        </p:nvSpPr>
        <p:spPr bwMode="auto">
          <a:xfrm>
            <a:off x="304800" y="4797425"/>
            <a:ext cx="861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6631" name="Line 9"/>
          <p:cNvSpPr>
            <a:spLocks noChangeShapeType="1"/>
          </p:cNvSpPr>
          <p:nvPr/>
        </p:nvSpPr>
        <p:spPr bwMode="auto">
          <a:xfrm>
            <a:off x="304800" y="3429000"/>
            <a:ext cx="861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6632" name="Line 10"/>
          <p:cNvSpPr>
            <a:spLocks noChangeShapeType="1"/>
          </p:cNvSpPr>
          <p:nvPr/>
        </p:nvSpPr>
        <p:spPr bwMode="auto">
          <a:xfrm>
            <a:off x="304800" y="5805488"/>
            <a:ext cx="861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tr-TR"/>
          </a:p>
        </p:txBody>
      </p:sp>
      <p:sp>
        <p:nvSpPr>
          <p:cNvPr id="26633" name="Subtitle 11"/>
          <p:cNvSpPr txBox="1">
            <a:spLocks/>
          </p:cNvSpPr>
          <p:nvPr/>
        </p:nvSpPr>
        <p:spPr bwMode="auto">
          <a:xfrm>
            <a:off x="1371600" y="614045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70000"/>
              </a:spcBef>
              <a:buClr>
                <a:srgbClr val="CC0000"/>
              </a:buClr>
            </a:pPr>
            <a:r>
              <a:rPr lang="en-GB" sz="2000" b="1">
                <a:solidFill>
                  <a:srgbClr val="000099"/>
                </a:solidFill>
                <a:latin typeface="Arial" charset="0"/>
              </a:rPr>
              <a:t>Woolf test (test of homogeneity):p=0.03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Examples of stratified analysis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755650" y="1844675"/>
          <a:ext cx="7773988" cy="3082925"/>
        </p:xfrm>
        <a:graphic>
          <a:graphicData uri="http://schemas.openxmlformats.org/presentationml/2006/ole">
            <p:oleObj spid="_x0000_s5122" name="Document" r:id="rId4" imgW="5632704" imgH="1298448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/>
          <p:cNvSpPr>
            <a:spLocks noChangeArrowheads="1"/>
          </p:cNvSpPr>
          <p:nvPr/>
        </p:nvSpPr>
        <p:spPr bwMode="auto">
          <a:xfrm>
            <a:off x="914400" y="533400"/>
            <a:ext cx="7162800" cy="5486400"/>
          </a:xfrm>
          <a:prstGeom prst="rect">
            <a:avLst/>
          </a:prstGeom>
          <a:solidFill>
            <a:srgbClr val="EAEAE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2765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19200" y="685800"/>
            <a:ext cx="6400800" cy="4114800"/>
          </a:xfrm>
        </p:spPr>
        <p:txBody>
          <a:bodyPr/>
          <a:lstStyle/>
          <a:p>
            <a:pPr>
              <a:spcBef>
                <a:spcPct val="0"/>
              </a:spcBef>
              <a:buFontTx/>
              <a:buNone/>
            </a:pPr>
            <a:r>
              <a:rPr lang="en-GB" smtClean="0">
                <a:solidFill>
                  <a:srgbClr val="FF0000"/>
                </a:solidFill>
              </a:rPr>
              <a:t>Effect modifier</a:t>
            </a:r>
            <a:endParaRPr lang="en-GB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GB" smtClean="0"/>
              <a:t>	</a:t>
            </a:r>
            <a:r>
              <a:rPr lang="en-GB" sz="2000" smtClean="0">
                <a:solidFill>
                  <a:srgbClr val="006600"/>
                </a:solidFill>
              </a:rPr>
              <a:t>Belongs to nature</a:t>
            </a:r>
            <a:endParaRPr lang="en-GB" sz="2000" smtClean="0"/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Different effects in different strata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Simple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Useful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Increases knowledge of biological mechanism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Allows targeting of PH action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200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smtClean="0">
                <a:solidFill>
                  <a:srgbClr val="FF0000"/>
                </a:solidFill>
              </a:rPr>
              <a:t>Confounding factor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mtClean="0">
                <a:solidFill>
                  <a:srgbClr val="0000CC"/>
                </a:solidFill>
              </a:rPr>
              <a:t>	</a:t>
            </a:r>
            <a:r>
              <a:rPr lang="en-GB" sz="2000" smtClean="0">
                <a:solidFill>
                  <a:srgbClr val="006600"/>
                </a:solidFill>
              </a:rPr>
              <a:t>Belongs to study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mtClean="0"/>
              <a:t>	</a:t>
            </a:r>
            <a:r>
              <a:rPr lang="en-GB" sz="2000" smtClean="0"/>
              <a:t>Weighted RR different from crude RR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Distortion of effect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Creates confusion in data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Prevent (protocol)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2000" smtClean="0"/>
              <a:t>	Control (analysis</a:t>
            </a:r>
            <a:r>
              <a:rPr lang="en-GB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Analyzing a third factor  </a:t>
            </a:r>
          </a:p>
        </p:txBody>
      </p:sp>
      <p:graphicFrame>
        <p:nvGraphicFramePr>
          <p:cNvPr id="6146" name="Object 11"/>
          <p:cNvGraphicFramePr>
            <a:graphicFrameLocks noChangeAspect="1"/>
          </p:cNvGraphicFramePr>
          <p:nvPr>
            <p:ph type="dgm" idx="4294967295"/>
          </p:nvPr>
        </p:nvGraphicFramePr>
        <p:xfrm>
          <a:off x="0" y="1628775"/>
          <a:ext cx="9144000" cy="4321175"/>
        </p:xfrm>
        <a:graphic>
          <a:graphicData uri="http://schemas.openxmlformats.org/presentationml/2006/ole">
            <p:oleObj spid="_x0000_s6146" name="MS Org Chart" r:id="rId4" imgW="5086350" imgH="2353541" progId="OrgPlusWOPX.4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How to conduct a stratified analysis</a:t>
            </a:r>
          </a:p>
        </p:txBody>
      </p:sp>
      <p:sp>
        <p:nvSpPr>
          <p:cNvPr id="28675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990600" y="1524000"/>
            <a:ext cx="74676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GB" sz="2000" smtClean="0"/>
              <a:t>Perform crude analysis</a:t>
            </a:r>
            <a:br>
              <a:rPr lang="en-GB" sz="2000" smtClean="0"/>
            </a:br>
            <a:r>
              <a:rPr lang="en-GB" sz="2000" smtClean="0"/>
              <a:t>Measure the strength of association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GB" sz="2000" smtClean="0"/>
              <a:t>List potential effect modifiers and confounders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GB" sz="2000" smtClean="0"/>
              <a:t>Stratify data according </a:t>
            </a:r>
            <a:r>
              <a:rPr lang="fr-FR" sz="2000" smtClean="0"/>
              <a:t>to</a:t>
            </a:r>
            <a:br>
              <a:rPr lang="fr-FR" sz="2000" smtClean="0"/>
            </a:br>
            <a:r>
              <a:rPr lang="en-GB" sz="2000" smtClean="0"/>
              <a:t>potential modifiers or confounders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GB" sz="2000" smtClean="0"/>
              <a:t>Check for effect modification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GB" sz="2000" smtClean="0"/>
              <a:t>If effect modification present, show the data by stratum</a:t>
            </a:r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GB" sz="2000" smtClean="0"/>
              <a:t>If no effect modification present, check for confounding</a:t>
            </a:r>
            <a:br>
              <a:rPr lang="en-GB" sz="2000" smtClean="0"/>
            </a:br>
            <a:r>
              <a:rPr lang="en-GB" sz="2000" smtClean="0"/>
              <a:t>If confounding, show adjusted data</a:t>
            </a:r>
            <a:br>
              <a:rPr lang="en-GB" sz="2000" smtClean="0"/>
            </a:br>
            <a:r>
              <a:rPr lang="en-GB" sz="2000" smtClean="0"/>
              <a:t>If no confounding, show crude data</a:t>
            </a:r>
            <a:br>
              <a:rPr lang="en-GB" sz="2000" smtClean="0"/>
            </a:br>
            <a:endParaRPr lang="en-GB" sz="2000" smtClean="0"/>
          </a:p>
          <a:p>
            <a:pPr>
              <a:lnSpc>
                <a:spcPct val="90000"/>
              </a:lnSpc>
              <a:buFontTx/>
              <a:buBlip>
                <a:blip r:embed="rId3"/>
              </a:buBlip>
            </a:pPr>
            <a:endParaRPr lang="en-GB" sz="2000" smtClean="0"/>
          </a:p>
          <a:p>
            <a:pPr>
              <a:lnSpc>
                <a:spcPct val="90000"/>
              </a:lnSpc>
            </a:pPr>
            <a:endParaRPr lang="en-GB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E8966756-E209-446D-A043-253CB2428116}" type="slidenum">
              <a:rPr lang="en-GB" smtClean="0">
                <a:latin typeface="Arial" charset="0"/>
              </a:rPr>
              <a:pPr eaLnBrk="1" hangingPunct="1"/>
              <a:t>26</a:t>
            </a:fld>
            <a:endParaRPr lang="en-GB" smtClean="0">
              <a:latin typeface="Arial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98438"/>
            <a:ext cx="8229600" cy="1143000"/>
          </a:xfrm>
        </p:spPr>
        <p:txBody>
          <a:bodyPr/>
          <a:lstStyle/>
          <a:p>
            <a:pPr eaLnBrk="1" hangingPunct="1"/>
            <a:r>
              <a:rPr lang="en-GB" sz="3600" smtClean="0"/>
              <a:t>How to define the strata?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362950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200" dirty="0" smtClean="0"/>
              <a:t>Strata defined according to third variable: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‘Usual’ confounders </a:t>
            </a:r>
            <a:br>
              <a:rPr lang="en-GB" sz="2000" dirty="0" smtClean="0"/>
            </a:br>
            <a:r>
              <a:rPr lang="en-GB" sz="2000" dirty="0" smtClean="0"/>
              <a:t>(e.g. age, sex, socio-economic status)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Any other suspected confounder, </a:t>
            </a:r>
            <a:br>
              <a:rPr lang="en-GB" sz="2000" dirty="0" smtClean="0"/>
            </a:br>
            <a:r>
              <a:rPr lang="en-GB" sz="2000" dirty="0" smtClean="0"/>
              <a:t>effect modifier or additional risk factor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Stratum of public health interest</a:t>
            </a:r>
          </a:p>
          <a:p>
            <a:pPr lvl="1" eaLnBrk="1" hangingPunct="1">
              <a:lnSpc>
                <a:spcPct val="90000"/>
              </a:lnSpc>
              <a:defRPr/>
            </a:pPr>
            <a:endParaRPr lang="en-GB" sz="2200" dirty="0" smtClean="0"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2200" dirty="0" smtClean="0"/>
              <a:t>For two risk factors: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2000" dirty="0" smtClean="0"/>
              <a:t>stratify on one to study the effect of the second </a:t>
            </a:r>
            <a:br>
              <a:rPr lang="en-GB" sz="2000" dirty="0" smtClean="0"/>
            </a:br>
            <a:r>
              <a:rPr lang="en-GB" sz="2000" dirty="0" smtClean="0"/>
              <a:t>on outcome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2200" dirty="0" err="1" smtClean="0"/>
              <a:t>Two</a:t>
            </a:r>
            <a:r>
              <a:rPr lang="fr-FR" sz="2200" dirty="0" smtClean="0"/>
              <a:t> or more </a:t>
            </a:r>
            <a:r>
              <a:rPr lang="fr-FR" sz="2200" dirty="0" err="1" smtClean="0"/>
              <a:t>exposure</a:t>
            </a:r>
            <a:r>
              <a:rPr lang="fr-FR" sz="2200" dirty="0" smtClean="0"/>
              <a:t> </a:t>
            </a:r>
            <a:r>
              <a:rPr lang="fr-FR" sz="2200" dirty="0" err="1" smtClean="0"/>
              <a:t>categories</a:t>
            </a:r>
            <a:r>
              <a:rPr lang="fr-FR" sz="2200" dirty="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fr-FR" sz="2000" dirty="0" err="1" smtClean="0"/>
              <a:t>each</a:t>
            </a:r>
            <a:r>
              <a:rPr lang="fr-FR" sz="2000" dirty="0" smtClean="0"/>
              <a:t> </a:t>
            </a:r>
            <a:r>
              <a:rPr lang="fr-FR" sz="2000" dirty="0" err="1" smtClean="0"/>
              <a:t>is</a:t>
            </a:r>
            <a:r>
              <a:rPr lang="fr-FR" sz="2000" dirty="0" smtClean="0"/>
              <a:t> a stratum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fr-FR" sz="2200" dirty="0" err="1"/>
              <a:t>Residual</a:t>
            </a:r>
            <a:r>
              <a:rPr lang="fr-FR" sz="2200" dirty="0"/>
              <a:t> </a:t>
            </a:r>
            <a:r>
              <a:rPr lang="fr-FR" sz="2200" dirty="0" err="1"/>
              <a:t>confounding</a:t>
            </a:r>
            <a:r>
              <a:rPr lang="fr-FR" sz="2200" dirty="0"/>
              <a:t> ?</a:t>
            </a:r>
            <a:endParaRPr lang="en-GB" sz="2200" dirty="0"/>
          </a:p>
          <a:p>
            <a:pPr lvl="1" eaLnBrk="1" hangingPunct="1">
              <a:lnSpc>
                <a:spcPct val="90000"/>
              </a:lnSpc>
              <a:defRPr/>
            </a:pPr>
            <a:endParaRPr lang="fr-FR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3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1143000"/>
          </a:xfrm>
        </p:spPr>
        <p:txBody>
          <a:bodyPr/>
          <a:lstStyle/>
          <a:p>
            <a:r>
              <a:rPr lang="en-GB" smtClean="0"/>
              <a:t>Logical order of data analysis</a:t>
            </a:r>
          </a:p>
        </p:txBody>
      </p:sp>
      <p:sp>
        <p:nvSpPr>
          <p:cNvPr id="30723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295400" y="1752600"/>
            <a:ext cx="64008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GB" smtClean="0">
                <a:solidFill>
                  <a:srgbClr val="FF0000"/>
                </a:solidFill>
              </a:rPr>
              <a:t>How to deal with multiple risk factors:</a:t>
            </a:r>
            <a:endParaRPr lang="en-GB" smtClean="0"/>
          </a:p>
          <a:p>
            <a:pPr>
              <a:buFontTx/>
              <a:buBlip>
                <a:blip r:embed="rId3"/>
              </a:buBlip>
            </a:pPr>
            <a:r>
              <a:rPr lang="en-GB" smtClean="0"/>
              <a:t>Crude analysis</a:t>
            </a:r>
          </a:p>
          <a:p>
            <a:pPr>
              <a:buFontTx/>
              <a:buBlip>
                <a:blip r:embed="rId3"/>
              </a:buBlip>
            </a:pPr>
            <a:r>
              <a:rPr lang="en-GB" smtClean="0"/>
              <a:t>Multivariable analysis</a:t>
            </a:r>
          </a:p>
          <a:p>
            <a:pPr lvl="1">
              <a:buFontTx/>
              <a:buNone/>
            </a:pPr>
            <a:r>
              <a:rPr lang="en-GB" smtClean="0"/>
              <a:t> 1. stratified analysis</a:t>
            </a:r>
          </a:p>
          <a:p>
            <a:pPr lvl="1">
              <a:buFontTx/>
              <a:buNone/>
            </a:pPr>
            <a:r>
              <a:rPr lang="en-GB" smtClean="0"/>
              <a:t> 2. modelling</a:t>
            </a:r>
          </a:p>
          <a:p>
            <a:pPr lvl="2">
              <a:buFontTx/>
              <a:buNone/>
            </a:pPr>
            <a:r>
              <a:rPr lang="en-GB" smtClean="0"/>
              <a:t> linear regression</a:t>
            </a:r>
          </a:p>
          <a:p>
            <a:pPr lvl="2">
              <a:buFontTx/>
              <a:buNone/>
            </a:pPr>
            <a:r>
              <a:rPr lang="en-GB" smtClean="0"/>
              <a:t> logistic regression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Multivariate analysis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Mathematical model</a:t>
            </a:r>
          </a:p>
          <a:p>
            <a:r>
              <a:rPr lang="en-GB" smtClean="0"/>
              <a:t>Simultaneous adjustment of all confounding and risk factors </a:t>
            </a:r>
          </a:p>
          <a:p>
            <a:r>
              <a:rPr lang="en-GB" smtClean="0"/>
              <a:t>Can address effect modification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pPr eaLnBrk="1" hangingPunct="1"/>
            <a:fld id="{75E53966-C50D-43B3-A3A3-DC5B7A9753AF}" type="slidenum">
              <a:rPr lang="en-GB" smtClean="0">
                <a:latin typeface="Arial" charset="0"/>
              </a:rPr>
              <a:pPr eaLnBrk="1" hangingPunct="1"/>
              <a:t>29</a:t>
            </a:fld>
            <a:endParaRPr lang="en-GB" smtClean="0">
              <a:latin typeface="Arial" charset="0"/>
            </a:endParaRPr>
          </a:p>
        </p:txBody>
      </p: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3600" smtClean="0"/>
              <a:t>Advantages &amp; Disadvantages of Stratified Analysis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FF0000"/>
                </a:solidFill>
              </a:rPr>
              <a:t>Advantages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200" smtClean="0">
                <a:solidFill>
                  <a:srgbClr val="000066"/>
                </a:solidFill>
              </a:rPr>
              <a:t>straightforward to implement and comprehend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200" smtClean="0">
                <a:solidFill>
                  <a:srgbClr val="000066"/>
                </a:solidFill>
              </a:rPr>
              <a:t>easy way to evaluate interaction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solidFill>
                  <a:srgbClr val="FF0000"/>
                </a:solidFill>
              </a:rPr>
              <a:t>Disadvantages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200" smtClean="0">
                <a:solidFill>
                  <a:srgbClr val="000066"/>
                </a:solidFill>
              </a:rPr>
              <a:t>only one exposure-disease association at a time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200" smtClean="0">
                <a:solidFill>
                  <a:srgbClr val="000066"/>
                </a:solidFill>
              </a:rPr>
              <a:t>requires continuous variables to be grouped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000" smtClean="0">
                <a:solidFill>
                  <a:srgbClr val="000066"/>
                </a:solidFill>
              </a:rPr>
              <a:t>Loss of information; possible “residual confounding”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200" smtClean="0">
                <a:solidFill>
                  <a:srgbClr val="000066"/>
                </a:solidFill>
              </a:rPr>
              <a:t>deteriorates with multiple confounders</a:t>
            </a:r>
          </a:p>
          <a:p>
            <a:pPr lvl="2" eaLnBrk="1" hangingPunct="1">
              <a:lnSpc>
                <a:spcPct val="90000"/>
              </a:lnSpc>
            </a:pPr>
            <a:r>
              <a:rPr lang="en-GB" sz="2000" smtClean="0">
                <a:solidFill>
                  <a:srgbClr val="000066"/>
                </a:solidFill>
              </a:rPr>
              <a:t>e.g. suppose 4 confounders with 3 levels</a:t>
            </a:r>
          </a:p>
          <a:p>
            <a:pPr lvl="3" eaLnBrk="1" hangingPunct="1">
              <a:lnSpc>
                <a:spcPct val="90000"/>
              </a:lnSpc>
            </a:pPr>
            <a:r>
              <a:rPr lang="en-GB" sz="2000" smtClean="0">
                <a:solidFill>
                  <a:srgbClr val="000066"/>
                </a:solidFill>
              </a:rPr>
              <a:t>3x3x3x3=81 strata needed </a:t>
            </a:r>
          </a:p>
          <a:p>
            <a:pPr lvl="3" eaLnBrk="1" hangingPunct="1">
              <a:lnSpc>
                <a:spcPct val="90000"/>
              </a:lnSpc>
            </a:pPr>
            <a:r>
              <a:rPr lang="en-GB" sz="2000" smtClean="0">
                <a:solidFill>
                  <a:srgbClr val="000066"/>
                </a:solidFill>
              </a:rPr>
              <a:t>unless huge sample, many cells have “0”’ and strata have undefined effect measures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971550" y="1979613"/>
            <a:ext cx="7737475" cy="1554162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3200" b="1">
              <a:solidFill>
                <a:srgbClr val="333399"/>
              </a:solidFill>
              <a:latin typeface="Arial" charset="0"/>
            </a:endParaRPr>
          </a:p>
          <a:p>
            <a:r>
              <a:rPr lang="en-GB" sz="3200" b="1">
                <a:solidFill>
                  <a:srgbClr val="333399"/>
                </a:solidFill>
                <a:latin typeface="Arial" charset="0"/>
              </a:rPr>
              <a:t>Exposure                                   Outcome</a:t>
            </a:r>
          </a:p>
          <a:p>
            <a:endParaRPr lang="en-GB" sz="3200" b="1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4276" name="Text Box 4"/>
          <p:cNvSpPr txBox="1">
            <a:spLocks noChangeArrowheads="1"/>
          </p:cNvSpPr>
          <p:nvPr/>
        </p:nvSpPr>
        <p:spPr bwMode="auto">
          <a:xfrm>
            <a:off x="3419475" y="4941888"/>
            <a:ext cx="2844800" cy="57943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3200" b="1">
                <a:solidFill>
                  <a:srgbClr val="FF0000"/>
                </a:solidFill>
                <a:latin typeface="Arial" charset="0"/>
              </a:rPr>
              <a:t>Third variable</a:t>
            </a:r>
          </a:p>
        </p:txBody>
      </p:sp>
      <p:sp>
        <p:nvSpPr>
          <p:cNvPr id="12292" name="Line 5"/>
          <p:cNvSpPr>
            <a:spLocks noChangeShapeType="1"/>
          </p:cNvSpPr>
          <p:nvPr/>
        </p:nvSpPr>
        <p:spPr bwMode="auto">
          <a:xfrm>
            <a:off x="3276600" y="2781300"/>
            <a:ext cx="3311525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  <p:sp>
        <p:nvSpPr>
          <p:cNvPr id="54278" name="Line 6"/>
          <p:cNvSpPr>
            <a:spLocks noChangeShapeType="1"/>
          </p:cNvSpPr>
          <p:nvPr/>
        </p:nvSpPr>
        <p:spPr bwMode="auto">
          <a:xfrm flipV="1">
            <a:off x="4932363" y="3860800"/>
            <a:ext cx="0" cy="865188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6" grpId="0" animBg="1"/>
      <p:bldP spid="54278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1258888" y="908050"/>
            <a:ext cx="6716712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Interaction: Two definitions of the same phenomenon</a:t>
            </a:r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800">
                <a:latin typeface="Arial" charset="0"/>
              </a:rPr>
              <a:t> When the effect of factor A on the probability of the outcome Y differs according to the presence of Z (and vice-versa)</a:t>
            </a:r>
          </a:p>
          <a:p>
            <a:endParaRPr lang="en-US" sz="28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800">
                <a:latin typeface="Arial" charset="0"/>
              </a:rPr>
              <a:t> When the observed joint effect of (at least) factors A and Z on the probability of the outcome Y is different from that expected on the basis of the independent effects of A and Z</a:t>
            </a:r>
          </a:p>
          <a:p>
            <a:endParaRPr lang="en-US" sz="28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9483" name="Group 379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59620" name="Group 516"/>
          <p:cNvGraphicFramePr>
            <a:graphicFrameLocks noGrp="1"/>
          </p:cNvGraphicFramePr>
          <p:nvPr/>
        </p:nvGraphicFramePr>
        <p:xfrm>
          <a:off x="395288" y="2389188"/>
          <a:ext cx="8424862" cy="2563496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+I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9618" name="Group 514"/>
          <p:cNvGraphicFramePr>
            <a:graphicFrameLocks noGrp="1"/>
          </p:cNvGraphicFramePr>
          <p:nvPr/>
        </p:nvGraphicFramePr>
        <p:xfrm>
          <a:off x="395288" y="5159375"/>
          <a:ext cx="7272337" cy="821373"/>
        </p:xfrm>
        <a:graphic>
          <a:graphicData uri="http://schemas.openxmlformats.org/drawingml/2006/table">
            <a:tbl>
              <a:tblPr/>
              <a:tblGrid>
                <a:gridCol w="3168650"/>
                <a:gridCol w="1800225"/>
                <a:gridCol w="2303462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-I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Antagonism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4879" name="Rectangle 267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4880" name="Line 491"/>
          <p:cNvSpPr>
            <a:spLocks noChangeShapeType="1"/>
          </p:cNvSpPr>
          <p:nvPr/>
        </p:nvSpPr>
        <p:spPr bwMode="auto">
          <a:xfrm>
            <a:off x="7653338" y="2420938"/>
            <a:ext cx="44450" cy="360045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4881" name="Line 496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4882" name="Text Box 497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sp>
        <p:nvSpPr>
          <p:cNvPr id="34883" name="Rectangle 517"/>
          <p:cNvSpPr>
            <a:spLocks noChangeArrowheads="1"/>
          </p:cNvSpPr>
          <p:nvPr/>
        </p:nvSpPr>
        <p:spPr bwMode="auto">
          <a:xfrm>
            <a:off x="179388" y="1773238"/>
            <a:ext cx="8785225" cy="46085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1154" name="Group 2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61176" name="Group 24"/>
          <p:cNvGraphicFramePr>
            <a:graphicFrameLocks noGrp="1"/>
          </p:cNvGraphicFramePr>
          <p:nvPr/>
        </p:nvGraphicFramePr>
        <p:xfrm>
          <a:off x="395288" y="2389188"/>
          <a:ext cx="8424862" cy="2563496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+I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1223" name="Group 71"/>
          <p:cNvGraphicFramePr>
            <a:graphicFrameLocks noGrp="1"/>
          </p:cNvGraphicFramePr>
          <p:nvPr/>
        </p:nvGraphicFramePr>
        <p:xfrm>
          <a:off x="395288" y="5159375"/>
          <a:ext cx="7272337" cy="821373"/>
        </p:xfrm>
        <a:graphic>
          <a:graphicData uri="http://schemas.openxmlformats.org/drawingml/2006/table">
            <a:tbl>
              <a:tblPr/>
              <a:tblGrid>
                <a:gridCol w="3168650"/>
                <a:gridCol w="1800225"/>
                <a:gridCol w="2303462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-I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Antagonism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5903" name="Rectangle 87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5904" name="Line 88"/>
          <p:cNvSpPr>
            <a:spLocks noChangeShapeType="1"/>
          </p:cNvSpPr>
          <p:nvPr/>
        </p:nvSpPr>
        <p:spPr bwMode="auto">
          <a:xfrm>
            <a:off x="7653338" y="2420938"/>
            <a:ext cx="44450" cy="360045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5905" name="Line 89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5906" name="Text Box 90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sp>
        <p:nvSpPr>
          <p:cNvPr id="35907" name="Rectangle 91"/>
          <p:cNvSpPr>
            <a:spLocks noChangeArrowheads="1"/>
          </p:cNvSpPr>
          <p:nvPr/>
        </p:nvSpPr>
        <p:spPr bwMode="auto">
          <a:xfrm>
            <a:off x="179388" y="2852738"/>
            <a:ext cx="8785225" cy="35290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5250" name="Group 2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65272" name="Group 24"/>
          <p:cNvGraphicFramePr>
            <a:graphicFrameLocks noGrp="1"/>
          </p:cNvGraphicFramePr>
          <p:nvPr/>
        </p:nvGraphicFramePr>
        <p:xfrm>
          <a:off x="395288" y="2389188"/>
          <a:ext cx="8424862" cy="2563496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+I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5319" name="Group 71"/>
          <p:cNvGraphicFramePr>
            <a:graphicFrameLocks noGrp="1"/>
          </p:cNvGraphicFramePr>
          <p:nvPr/>
        </p:nvGraphicFramePr>
        <p:xfrm>
          <a:off x="395288" y="5159375"/>
          <a:ext cx="7272337" cy="821373"/>
        </p:xfrm>
        <a:graphic>
          <a:graphicData uri="http://schemas.openxmlformats.org/drawingml/2006/table">
            <a:tbl>
              <a:tblPr/>
              <a:tblGrid>
                <a:gridCol w="3168650"/>
                <a:gridCol w="1800225"/>
                <a:gridCol w="2303462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-I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Antagonism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6927" name="Rectangle 87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6928" name="Line 88"/>
          <p:cNvSpPr>
            <a:spLocks noChangeShapeType="1"/>
          </p:cNvSpPr>
          <p:nvPr/>
        </p:nvSpPr>
        <p:spPr bwMode="auto">
          <a:xfrm>
            <a:off x="7681913" y="2420938"/>
            <a:ext cx="44450" cy="360045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6929" name="Line 89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6930" name="Text Box 90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sp>
        <p:nvSpPr>
          <p:cNvPr id="36931" name="Rectangle 91"/>
          <p:cNvSpPr>
            <a:spLocks noChangeArrowheads="1"/>
          </p:cNvSpPr>
          <p:nvPr/>
        </p:nvSpPr>
        <p:spPr bwMode="auto">
          <a:xfrm>
            <a:off x="179388" y="4221163"/>
            <a:ext cx="8785225" cy="25923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8322" name="Group 2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7904" name="Rectangle 40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7905" name="Line 42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7906" name="Text Box 43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graphicFrame>
        <p:nvGraphicFramePr>
          <p:cNvPr id="568442" name="Group 122"/>
          <p:cNvGraphicFramePr>
            <a:graphicFrameLocks noGrp="1"/>
          </p:cNvGraphicFramePr>
          <p:nvPr/>
        </p:nvGraphicFramePr>
        <p:xfrm>
          <a:off x="395288" y="2389188"/>
          <a:ext cx="8424862" cy="2515871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8422" name="Group 102"/>
          <p:cNvGraphicFramePr>
            <a:graphicFrameLocks noGrp="1"/>
          </p:cNvGraphicFramePr>
          <p:nvPr/>
        </p:nvGraphicFramePr>
        <p:xfrm>
          <a:off x="395288" y="5159375"/>
          <a:ext cx="7272337" cy="821373"/>
        </p:xfrm>
        <a:graphic>
          <a:graphicData uri="http://schemas.openxmlformats.org/drawingml/2006/table">
            <a:tbl>
              <a:tblPr/>
              <a:tblGrid>
                <a:gridCol w="3168650"/>
                <a:gridCol w="1800225"/>
                <a:gridCol w="2303462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-I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Antagonism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7950" name="Rectangle 118"/>
          <p:cNvSpPr>
            <a:spLocks noChangeArrowheads="1"/>
          </p:cNvSpPr>
          <p:nvPr/>
        </p:nvSpPr>
        <p:spPr bwMode="auto">
          <a:xfrm>
            <a:off x="207963" y="5143500"/>
            <a:ext cx="8035925" cy="15255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7951" name="Line 141"/>
          <p:cNvSpPr>
            <a:spLocks noChangeShapeType="1"/>
          </p:cNvSpPr>
          <p:nvPr/>
        </p:nvSpPr>
        <p:spPr bwMode="auto">
          <a:xfrm flipH="1">
            <a:off x="7667625" y="2384425"/>
            <a:ext cx="30163" cy="27003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7952" name="Rectangle 142"/>
          <p:cNvSpPr>
            <a:spLocks noChangeArrowheads="1"/>
          </p:cNvSpPr>
          <p:nvPr/>
        </p:nvSpPr>
        <p:spPr bwMode="auto">
          <a:xfrm>
            <a:off x="7235825" y="5229225"/>
            <a:ext cx="1152525" cy="1368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0370" name="Group 2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28" name="Rectangle 42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8929" name="Line 44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8930" name="Text Box 45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graphicFrame>
        <p:nvGraphicFramePr>
          <p:cNvPr id="570475" name="Group 107"/>
          <p:cNvGraphicFramePr>
            <a:graphicFrameLocks noGrp="1"/>
          </p:cNvGraphicFramePr>
          <p:nvPr/>
        </p:nvGraphicFramePr>
        <p:xfrm>
          <a:off x="395288" y="2389188"/>
          <a:ext cx="8424862" cy="2515871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+I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8964" name="Rectangle 94"/>
          <p:cNvSpPr>
            <a:spLocks noChangeArrowheads="1"/>
          </p:cNvSpPr>
          <p:nvPr/>
        </p:nvSpPr>
        <p:spPr bwMode="auto">
          <a:xfrm>
            <a:off x="6891338" y="5013325"/>
            <a:ext cx="790575" cy="1223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8965" name="Rectangle 129"/>
          <p:cNvSpPr>
            <a:spLocks noChangeArrowheads="1"/>
          </p:cNvSpPr>
          <p:nvPr/>
        </p:nvSpPr>
        <p:spPr bwMode="auto">
          <a:xfrm>
            <a:off x="6732588" y="60213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8966" name="Line 130"/>
          <p:cNvSpPr>
            <a:spLocks noChangeShapeType="1"/>
          </p:cNvSpPr>
          <p:nvPr/>
        </p:nvSpPr>
        <p:spPr bwMode="auto">
          <a:xfrm>
            <a:off x="7697788" y="2384425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3442" name="Group 2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52" name="Rectangle 24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9953" name="Line 25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39954" name="Text Box 26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graphicFrame>
        <p:nvGraphicFramePr>
          <p:cNvPr id="573467" name="Group 27"/>
          <p:cNvGraphicFramePr>
            <a:graphicFrameLocks noGrp="1"/>
          </p:cNvGraphicFramePr>
          <p:nvPr/>
        </p:nvGraphicFramePr>
        <p:xfrm>
          <a:off x="395288" y="2389188"/>
          <a:ext cx="8424862" cy="2515871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+I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988" name="Rectangle 75"/>
          <p:cNvSpPr>
            <a:spLocks noChangeArrowheads="1"/>
          </p:cNvSpPr>
          <p:nvPr/>
        </p:nvSpPr>
        <p:spPr bwMode="auto">
          <a:xfrm>
            <a:off x="6891338" y="5013325"/>
            <a:ext cx="790575" cy="12239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graphicFrame>
        <p:nvGraphicFramePr>
          <p:cNvPr id="573516" name="Group 76"/>
          <p:cNvGraphicFramePr>
            <a:graphicFrameLocks noGrp="1"/>
          </p:cNvGraphicFramePr>
          <p:nvPr/>
        </p:nvGraphicFramePr>
        <p:xfrm>
          <a:off x="395288" y="5159375"/>
          <a:ext cx="6481762" cy="821373"/>
        </p:xfrm>
        <a:graphic>
          <a:graphicData uri="http://schemas.openxmlformats.org/drawingml/2006/table">
            <a:tbl>
              <a:tblPr/>
              <a:tblGrid>
                <a:gridCol w="3168650"/>
                <a:gridCol w="1800225"/>
                <a:gridCol w="1512887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Antagonism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999" name="Rectangle 91"/>
          <p:cNvSpPr>
            <a:spLocks noChangeArrowheads="1"/>
          </p:cNvSpPr>
          <p:nvPr/>
        </p:nvSpPr>
        <p:spPr bwMode="auto">
          <a:xfrm>
            <a:off x="3419475" y="6021388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40000" name="Line 92"/>
          <p:cNvSpPr>
            <a:spLocks noChangeShapeType="1"/>
          </p:cNvSpPr>
          <p:nvPr/>
        </p:nvSpPr>
        <p:spPr bwMode="auto">
          <a:xfrm>
            <a:off x="7697788" y="2384425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9346" name="Group 2"/>
          <p:cNvGraphicFramePr>
            <a:graphicFrameLocks noGrp="1"/>
          </p:cNvGraphicFramePr>
          <p:nvPr/>
        </p:nvGraphicFramePr>
        <p:xfrm>
          <a:off x="395288" y="1268413"/>
          <a:ext cx="8666480" cy="406400"/>
        </p:xfrm>
        <a:graphic>
          <a:graphicData uri="http://schemas.openxmlformats.org/drawingml/2006/table">
            <a:tbl>
              <a:tblPr/>
              <a:tblGrid>
                <a:gridCol w="3203575"/>
                <a:gridCol w="2486025"/>
                <a:gridCol w="208280"/>
                <a:gridCol w="1544638"/>
                <a:gridCol w="1223962"/>
              </a:tblGrid>
              <a:tr h="406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Individual effects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0976" name="Rectangle 40"/>
          <p:cNvSpPr>
            <a:spLocks noChangeArrowheads="1"/>
          </p:cNvSpPr>
          <p:nvPr/>
        </p:nvSpPr>
        <p:spPr bwMode="auto">
          <a:xfrm>
            <a:off x="7683500" y="2074863"/>
            <a:ext cx="1331913" cy="1714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40977" name="Line 42"/>
          <p:cNvSpPr>
            <a:spLocks noChangeShapeType="1"/>
          </p:cNvSpPr>
          <p:nvPr/>
        </p:nvSpPr>
        <p:spPr bwMode="auto">
          <a:xfrm>
            <a:off x="3549650" y="2393950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  <p:sp>
        <p:nvSpPr>
          <p:cNvPr id="40978" name="Text Box 43"/>
          <p:cNvSpPr txBox="1">
            <a:spLocks noChangeArrowheads="1"/>
          </p:cNvSpPr>
          <p:nvPr/>
        </p:nvSpPr>
        <p:spPr bwMode="auto">
          <a:xfrm>
            <a:off x="3327400" y="169863"/>
            <a:ext cx="23320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Arial Black" pitchFamily="34" charset="0"/>
              </a:rPr>
              <a:t>Interaction</a:t>
            </a:r>
          </a:p>
        </p:txBody>
      </p:sp>
      <p:graphicFrame>
        <p:nvGraphicFramePr>
          <p:cNvPr id="569458" name="Group 114"/>
          <p:cNvGraphicFramePr>
            <a:graphicFrameLocks noGrp="1"/>
          </p:cNvGraphicFramePr>
          <p:nvPr/>
        </p:nvGraphicFramePr>
        <p:xfrm>
          <a:off x="395288" y="2389188"/>
          <a:ext cx="8424862" cy="2515871"/>
        </p:xfrm>
        <a:graphic>
          <a:graphicData uri="http://schemas.openxmlformats.org/drawingml/2006/table">
            <a:tbl>
              <a:tblPr/>
              <a:tblGrid>
                <a:gridCol w="3168650"/>
                <a:gridCol w="2520950"/>
                <a:gridCol w="1582737"/>
                <a:gridCol w="1152525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Expected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2B2B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 interaction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7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+I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Synergism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9459" name="Group 115"/>
          <p:cNvGraphicFramePr>
            <a:graphicFrameLocks noGrp="1"/>
          </p:cNvGraphicFramePr>
          <p:nvPr/>
        </p:nvGraphicFramePr>
        <p:xfrm>
          <a:off x="395288" y="5159375"/>
          <a:ext cx="7272337" cy="821373"/>
        </p:xfrm>
        <a:graphic>
          <a:graphicData uri="http://schemas.openxmlformats.org/drawingml/2006/table">
            <a:tbl>
              <a:tblPr/>
              <a:tblGrid>
                <a:gridCol w="3168650"/>
                <a:gridCol w="1800225"/>
                <a:gridCol w="1512887"/>
                <a:gridCol w="790575"/>
              </a:tblGrid>
              <a:tr h="4556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Observed joint effect</a:t>
                      </a: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 + 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-I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3300"/>
                    </a:solidFill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Antagonism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25" name="Line 133"/>
          <p:cNvSpPr>
            <a:spLocks noChangeShapeType="1"/>
          </p:cNvSpPr>
          <p:nvPr/>
        </p:nvSpPr>
        <p:spPr bwMode="auto">
          <a:xfrm>
            <a:off x="7697788" y="2384425"/>
            <a:ext cx="0" cy="3627438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>
            <a:spAutoFit/>
          </a:bodyPr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2"/>
          <p:cNvSpPr txBox="1">
            <a:spLocks noChangeArrowheads="1"/>
          </p:cNvSpPr>
          <p:nvPr/>
        </p:nvSpPr>
        <p:spPr bwMode="auto">
          <a:xfrm>
            <a:off x="-4763" y="115888"/>
            <a:ext cx="9144001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>
                <a:latin typeface="Arial" charset="0"/>
              </a:rPr>
              <a:t>Two strategies to evaluate interaction based on different, but equivalent definitions:</a:t>
            </a:r>
          </a:p>
          <a:p>
            <a:endParaRPr lang="en-US" sz="23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300">
                <a:latin typeface="Arial" charset="0"/>
              </a:rPr>
              <a:t> Effect modification (homogeneity/heterogeneity of effects)</a:t>
            </a:r>
          </a:p>
          <a:p>
            <a:endParaRPr lang="en-US" sz="2300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300">
                <a:latin typeface="Arial" charset="0"/>
              </a:rPr>
              <a:t> Comparison between joint expected and joint observed effects</a:t>
            </a:r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>
            <a:off x="0" y="2276475"/>
            <a:ext cx="395288" cy="360363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tr-TR"/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0" y="3933825"/>
            <a:ext cx="9144000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343048" name="Text Box 8"/>
          <p:cNvSpPr txBox="1">
            <a:spLocks noChangeArrowheads="1"/>
          </p:cNvSpPr>
          <p:nvPr/>
        </p:nvSpPr>
        <p:spPr bwMode="auto">
          <a:xfrm>
            <a:off x="792163" y="2924175"/>
            <a:ext cx="7993062" cy="1495425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300">
                <a:solidFill>
                  <a:srgbClr val="FFFF66"/>
                </a:solidFill>
                <a:latin typeface="Arial" charset="0"/>
              </a:rPr>
              <a:t>The two definitions and strategies are completely equivalent. It is </a:t>
            </a:r>
            <a:r>
              <a:rPr lang="en-US" sz="2300" u="sng">
                <a:solidFill>
                  <a:srgbClr val="FFFF66"/>
                </a:solidFill>
                <a:latin typeface="Arial" charset="0"/>
              </a:rPr>
              <a:t>impossible</a:t>
            </a:r>
            <a:r>
              <a:rPr lang="en-US" sz="2300">
                <a:solidFill>
                  <a:srgbClr val="FFFF66"/>
                </a:solidFill>
                <a:latin typeface="Arial" charset="0"/>
              </a:rPr>
              <a:t> to conclude that there is (or there is not) interaction using one strategy, and reach the opposite conclusion using the other strategy!</a:t>
            </a:r>
          </a:p>
        </p:txBody>
      </p:sp>
      <p:sp>
        <p:nvSpPr>
          <p:cNvPr id="343049" name="Text Box 9"/>
          <p:cNvSpPr txBox="1">
            <a:spLocks noChangeArrowheads="1"/>
          </p:cNvSpPr>
          <p:nvPr/>
        </p:nvSpPr>
        <p:spPr bwMode="auto">
          <a:xfrm>
            <a:off x="323850" y="5299075"/>
            <a:ext cx="8496300" cy="79375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300" b="1">
                <a:latin typeface="Arial" charset="0"/>
              </a:rPr>
              <a:t>Thus, when there is effect modification, the joint observed and the joint expected effects will be different.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3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3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8" grpId="0" animBg="1"/>
      <p:bldP spid="343049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4"/>
          <p:cNvSpPr>
            <a:spLocks noChangeArrowheads="1"/>
          </p:cNvSpPr>
          <p:nvPr/>
        </p:nvSpPr>
        <p:spPr bwMode="auto">
          <a:xfrm>
            <a:off x="461963" y="1905000"/>
            <a:ext cx="830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>
                <a:solidFill>
                  <a:schemeClr val="tx2"/>
                </a:solidFill>
                <a:latin typeface="Arial" charset="0"/>
              </a:rPr>
              <a:t>Hypothetical example of </a:t>
            </a:r>
            <a:r>
              <a:rPr lang="en-US" u="sng">
                <a:solidFill>
                  <a:schemeClr val="tx2"/>
                </a:solidFill>
                <a:latin typeface="Arial" charset="0"/>
              </a:rPr>
              <a:t>presence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 of additive interaction</a:t>
            </a:r>
            <a:endParaRPr lang="en-US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257057" name="Text Box 33"/>
          <p:cNvSpPr txBox="1">
            <a:spLocks noChangeArrowheads="1"/>
          </p:cNvSpPr>
          <p:nvPr/>
        </p:nvSpPr>
        <p:spPr bwMode="auto">
          <a:xfrm>
            <a:off x="593725" y="5775325"/>
            <a:ext cx="8016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" charset="0"/>
              </a:rPr>
              <a:t>Conclude</a:t>
            </a:r>
            <a:r>
              <a:rPr lang="en-US">
                <a:latin typeface="Arial" charset="0"/>
              </a:rPr>
              <a:t>: Because AR’s associated with A are modified by exposure to Z, additive interaction </a:t>
            </a:r>
            <a:r>
              <a:rPr lang="en-US" u="sng">
                <a:latin typeface="Arial" charset="0"/>
              </a:rPr>
              <a:t>is present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257058" name="Text Box 34"/>
          <p:cNvSpPr txBox="1">
            <a:spLocks noChangeArrowheads="1"/>
          </p:cNvSpPr>
          <p:nvPr/>
        </p:nvSpPr>
        <p:spPr bwMode="auto">
          <a:xfrm>
            <a:off x="7181850" y="363378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5.0</a:t>
            </a:r>
          </a:p>
        </p:txBody>
      </p:sp>
      <p:sp>
        <p:nvSpPr>
          <p:cNvPr id="257059" name="Text Box 35"/>
          <p:cNvSpPr txBox="1">
            <a:spLocks noChangeArrowheads="1"/>
          </p:cNvSpPr>
          <p:nvPr/>
        </p:nvSpPr>
        <p:spPr bwMode="auto">
          <a:xfrm>
            <a:off x="7091363" y="4686300"/>
            <a:ext cx="77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20.0</a:t>
            </a:r>
          </a:p>
        </p:txBody>
      </p:sp>
      <p:graphicFrame>
        <p:nvGraphicFramePr>
          <p:cNvPr id="257060" name="Group 36"/>
          <p:cNvGraphicFramePr>
            <a:graphicFrameLocks noGrp="1"/>
          </p:cNvGraphicFramePr>
          <p:nvPr/>
        </p:nvGraphicFramePr>
        <p:xfrm>
          <a:off x="619125" y="2528888"/>
          <a:ext cx="7848600" cy="2693988"/>
        </p:xfrm>
        <a:graphic>
          <a:graphicData uri="http://schemas.openxmlformats.org/drawingml/2006/table">
            <a:tbl>
              <a:tblPr/>
              <a:tblGrid>
                <a:gridCol w="1438275"/>
                <a:gridCol w="1600200"/>
                <a:gridCol w="2667000"/>
                <a:gridCol w="2143125"/>
              </a:tblGrid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Incidence rate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AR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exp to A</a:t>
                      </a: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5334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3042" name="Rectangle 65"/>
          <p:cNvSpPr>
            <a:spLocks noChangeArrowheads="1"/>
          </p:cNvSpPr>
          <p:nvPr/>
        </p:nvSpPr>
        <p:spPr bwMode="auto">
          <a:xfrm>
            <a:off x="457200" y="457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600">
                <a:solidFill>
                  <a:schemeClr val="tx2"/>
                </a:solidFill>
                <a:latin typeface="Arial Black" pitchFamily="34" charset="0"/>
              </a:rPr>
              <a:t>First strategy to assess interaction:</a:t>
            </a:r>
            <a:br>
              <a:rPr lang="en-US" sz="260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2600">
                <a:solidFill>
                  <a:schemeClr val="tx2"/>
                </a:solidFill>
                <a:latin typeface="Arial Black" pitchFamily="34" charset="0"/>
              </a:rPr>
              <a:t>Effect Modification</a:t>
            </a:r>
            <a:endParaRPr lang="en-US" sz="2000" b="1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43043" name="Rectangle 66"/>
          <p:cNvSpPr>
            <a:spLocks noChangeArrowheads="1"/>
          </p:cNvSpPr>
          <p:nvPr/>
        </p:nvSpPr>
        <p:spPr bwMode="auto">
          <a:xfrm>
            <a:off x="0" y="1371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solidFill>
                  <a:schemeClr val="accent2"/>
                </a:solidFill>
                <a:latin typeface="Arial Black" pitchFamily="34" charset="0"/>
              </a:rPr>
              <a:t>ADDITIVE (attributable risk) interaction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7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057" grpId="0" autoUpdateAnimBg="0"/>
      <p:bldP spid="257058" grpId="0" autoUpdateAnimBg="0"/>
      <p:bldP spid="25705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692150"/>
            <a:ext cx="7772400" cy="1143000"/>
          </a:xfrm>
        </p:spPr>
        <p:txBody>
          <a:bodyPr/>
          <a:lstStyle/>
          <a:p>
            <a:r>
              <a:rPr lang="en-GB" sz="3600" smtClean="0"/>
              <a:t>Two main complications</a:t>
            </a:r>
            <a:endParaRPr lang="en-GB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743200"/>
            <a:ext cx="4648200" cy="4114800"/>
          </a:xfrm>
        </p:spPr>
        <p:txBody>
          <a:bodyPr/>
          <a:lstStyle/>
          <a:p>
            <a:pPr>
              <a:buFontTx/>
              <a:buNone/>
            </a:pPr>
            <a:r>
              <a:rPr lang="en-GB" sz="2800" smtClean="0">
                <a:solidFill>
                  <a:srgbClr val="333399"/>
                </a:solidFill>
              </a:rPr>
              <a:t>(1) Effect modifier</a:t>
            </a:r>
          </a:p>
          <a:p>
            <a:pPr>
              <a:buFontTx/>
              <a:buNone/>
            </a:pPr>
            <a:r>
              <a:rPr lang="en-GB" sz="2800" smtClean="0">
                <a:solidFill>
                  <a:srgbClr val="333399"/>
                </a:solidFill>
              </a:rPr>
              <a:t>(2) Confounding factor</a:t>
            </a:r>
            <a:endParaRPr lang="en-GB" sz="280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GB" smtClean="0">
              <a:solidFill>
                <a:srgbClr val="003399"/>
              </a:solidFill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5105400" y="2743200"/>
            <a:ext cx="4267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70000"/>
              </a:spcBef>
              <a:buClr>
                <a:srgbClr val="CC0000"/>
              </a:buClr>
            </a:pPr>
            <a:r>
              <a:rPr lang="en-GB" sz="2800" b="1">
                <a:solidFill>
                  <a:srgbClr val="FF0000"/>
                </a:solidFill>
                <a:latin typeface="Arial" charset="0"/>
              </a:rPr>
              <a:t>- useful information</a:t>
            </a:r>
          </a:p>
          <a:p>
            <a:pPr marL="342900" indent="-342900">
              <a:spcBef>
                <a:spcPct val="70000"/>
              </a:spcBef>
              <a:buClr>
                <a:srgbClr val="CC0000"/>
              </a:buClr>
            </a:pPr>
            <a:r>
              <a:rPr lang="en-GB" sz="2800" b="1">
                <a:solidFill>
                  <a:srgbClr val="FF0000"/>
                </a:solidFill>
                <a:latin typeface="Arial" charset="0"/>
              </a:rPr>
              <a:t>- bias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4"/>
          <p:cNvSpPr>
            <a:spLocks noChangeArrowheads="1"/>
          </p:cNvSpPr>
          <p:nvPr/>
        </p:nvSpPr>
        <p:spPr bwMode="auto">
          <a:xfrm>
            <a:off x="304800" y="19050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>
                <a:solidFill>
                  <a:schemeClr val="tx2"/>
                </a:solidFill>
                <a:latin typeface="Arial" charset="0"/>
              </a:rPr>
              <a:t>Hypothetical example of </a:t>
            </a:r>
            <a:r>
              <a:rPr lang="en-US" u="sng">
                <a:solidFill>
                  <a:schemeClr val="tx2"/>
                </a:solidFill>
                <a:latin typeface="Arial" charset="0"/>
              </a:rPr>
              <a:t>presence</a:t>
            </a:r>
            <a:r>
              <a:rPr lang="en-US">
                <a:solidFill>
                  <a:schemeClr val="tx2"/>
                </a:solidFill>
                <a:latin typeface="Arial" charset="0"/>
              </a:rPr>
              <a:t> of multiplicative interaction</a:t>
            </a:r>
            <a:endParaRPr lang="en-US" b="1">
              <a:solidFill>
                <a:schemeClr val="tx2"/>
              </a:solidFill>
              <a:latin typeface="Arial" charset="0"/>
            </a:endParaRPr>
          </a:p>
        </p:txBody>
      </p:sp>
      <p:graphicFrame>
        <p:nvGraphicFramePr>
          <p:cNvPr id="261125" name="Group 5"/>
          <p:cNvGraphicFramePr>
            <a:graphicFrameLocks noGrp="1"/>
          </p:cNvGraphicFramePr>
          <p:nvPr/>
        </p:nvGraphicFramePr>
        <p:xfrm>
          <a:off x="619125" y="2528888"/>
          <a:ext cx="7848600" cy="2693988"/>
        </p:xfrm>
        <a:graphic>
          <a:graphicData uri="http://schemas.openxmlformats.org/drawingml/2006/table">
            <a:tbl>
              <a:tblPr/>
              <a:tblGrid>
                <a:gridCol w="1438275"/>
                <a:gridCol w="1600200"/>
                <a:gridCol w="2667000"/>
                <a:gridCol w="2143125"/>
              </a:tblGrid>
              <a:tr h="5429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Z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Incidence rate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RR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A</a:t>
                      </a: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533400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125.0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61153" name="Text Box 33"/>
          <p:cNvSpPr txBox="1">
            <a:spLocks noChangeArrowheads="1"/>
          </p:cNvSpPr>
          <p:nvPr/>
        </p:nvSpPr>
        <p:spPr bwMode="auto">
          <a:xfrm>
            <a:off x="593725" y="5702300"/>
            <a:ext cx="80168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latin typeface="Arial" charset="0"/>
              </a:rPr>
              <a:t>Conclude</a:t>
            </a:r>
            <a:r>
              <a:rPr lang="en-US">
                <a:latin typeface="Arial" charset="0"/>
              </a:rPr>
              <a:t>: Because RR’s associated with A are modified by exposure to Z, multiplicative interaction </a:t>
            </a:r>
            <a:r>
              <a:rPr lang="en-US" u="sng">
                <a:latin typeface="Arial" charset="0"/>
              </a:rPr>
              <a:t>is present</a:t>
            </a:r>
            <a:r>
              <a:rPr lang="en-US">
                <a:latin typeface="Arial" charset="0"/>
              </a:rPr>
              <a:t>.</a:t>
            </a:r>
          </a:p>
        </p:txBody>
      </p:sp>
      <p:sp>
        <p:nvSpPr>
          <p:cNvPr id="261154" name="Text Box 34"/>
          <p:cNvSpPr txBox="1">
            <a:spLocks noChangeArrowheads="1"/>
          </p:cNvSpPr>
          <p:nvPr/>
        </p:nvSpPr>
        <p:spPr bwMode="auto">
          <a:xfrm>
            <a:off x="7096125" y="3633788"/>
            <a:ext cx="608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2.0</a:t>
            </a:r>
          </a:p>
        </p:txBody>
      </p:sp>
      <p:sp>
        <p:nvSpPr>
          <p:cNvPr id="261155" name="Text Box 35"/>
          <p:cNvSpPr txBox="1">
            <a:spLocks noChangeArrowheads="1"/>
          </p:cNvSpPr>
          <p:nvPr/>
        </p:nvSpPr>
        <p:spPr bwMode="auto">
          <a:xfrm>
            <a:off x="7091363" y="4686300"/>
            <a:ext cx="6080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</a:rPr>
              <a:t>5.0</a:t>
            </a:r>
          </a:p>
        </p:txBody>
      </p:sp>
      <p:sp>
        <p:nvSpPr>
          <p:cNvPr id="44066" name="Rectangle 37"/>
          <p:cNvSpPr>
            <a:spLocks noChangeArrowheads="1"/>
          </p:cNvSpPr>
          <p:nvPr/>
        </p:nvSpPr>
        <p:spPr bwMode="auto">
          <a:xfrm>
            <a:off x="457200" y="45720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600">
                <a:solidFill>
                  <a:schemeClr val="tx2"/>
                </a:solidFill>
                <a:latin typeface="Arial Black" pitchFamily="34" charset="0"/>
              </a:rPr>
              <a:t>First strategy to assess interaction:</a:t>
            </a:r>
            <a:br>
              <a:rPr lang="en-US" sz="2600">
                <a:solidFill>
                  <a:schemeClr val="tx2"/>
                </a:solidFill>
                <a:latin typeface="Arial Black" pitchFamily="34" charset="0"/>
              </a:rPr>
            </a:br>
            <a:r>
              <a:rPr lang="en-US" sz="2600">
                <a:solidFill>
                  <a:schemeClr val="tx2"/>
                </a:solidFill>
                <a:latin typeface="Arial Black" pitchFamily="34" charset="0"/>
              </a:rPr>
              <a:t>Effect Modification</a:t>
            </a:r>
            <a:endParaRPr lang="en-US" sz="20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44067" name="Rectangle 38"/>
          <p:cNvSpPr>
            <a:spLocks noChangeArrowheads="1"/>
          </p:cNvSpPr>
          <p:nvPr/>
        </p:nvSpPr>
        <p:spPr bwMode="auto">
          <a:xfrm>
            <a:off x="0" y="1371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>
                <a:solidFill>
                  <a:schemeClr val="accent2"/>
                </a:solidFill>
                <a:latin typeface="Arial Black" pitchFamily="34" charset="0"/>
              </a:rPr>
              <a:t>MULTIPLICATIVE (ratio-based) interaction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1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53" grpId="0" autoUpdateAnimBg="0"/>
      <p:bldP spid="261154" grpId="0" autoUpdateAnimBg="0"/>
      <p:bldP spid="261155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2"/>
          <p:cNvSpPr txBox="1">
            <a:spLocks noChangeArrowheads="1"/>
          </p:cNvSpPr>
          <p:nvPr/>
        </p:nvSpPr>
        <p:spPr bwMode="auto">
          <a:xfrm>
            <a:off x="0" y="1308100"/>
            <a:ext cx="9144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Arial" charset="0"/>
              </a:rPr>
              <a:t>Two strategies to evaluate interaction based on different, but equivalent definitions:</a:t>
            </a:r>
          </a:p>
          <a:p>
            <a:endParaRPr lang="en-US" sz="2800" b="1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800" b="1">
                <a:latin typeface="Arial" charset="0"/>
              </a:rPr>
              <a:t> </a:t>
            </a:r>
            <a:r>
              <a:rPr lang="en-US" sz="2800" i="1">
                <a:latin typeface="Arial" charset="0"/>
              </a:rPr>
              <a:t>Effect modification (homogeneity/heterogeneity of effects) </a:t>
            </a:r>
            <a:endParaRPr lang="en-US" sz="2800" b="1">
              <a:latin typeface="Arial" charset="0"/>
              <a:sym typeface="Symbol" pitchFamily="18" charset="2"/>
            </a:endParaRPr>
          </a:p>
          <a:p>
            <a:endParaRPr lang="en-US" sz="2800" b="1">
              <a:latin typeface="Arial" charset="0"/>
            </a:endParaRPr>
          </a:p>
          <a:p>
            <a:pPr>
              <a:buFontTx/>
              <a:buChar char="•"/>
            </a:pPr>
            <a:r>
              <a:rPr lang="en-US" sz="2800" b="1">
                <a:latin typeface="Arial" charset="0"/>
              </a:rPr>
              <a:t> Comparison between joint expected and joint observed effects</a:t>
            </a:r>
          </a:p>
          <a:p>
            <a:pPr>
              <a:buFontTx/>
              <a:buChar char="•"/>
            </a:pPr>
            <a:endParaRPr lang="en-US" sz="2800" b="1">
              <a:latin typeface="Arial" charset="0"/>
            </a:endParaRPr>
          </a:p>
          <a:p>
            <a:pPr lvl="1">
              <a:buFontTx/>
              <a:buChar char="•"/>
            </a:pPr>
            <a:endParaRPr lang="en-US" sz="2800" b="1">
              <a:latin typeface="Arial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0" y="2276475"/>
            <a:ext cx="395288" cy="360363"/>
          </a:xfrm>
          <a:prstGeom prst="line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endParaRPr lang="tr-TR"/>
          </a:p>
        </p:txBody>
      </p:sp>
      <p:sp>
        <p:nvSpPr>
          <p:cNvPr id="403460" name="Oval 4"/>
          <p:cNvSpPr>
            <a:spLocks noChangeArrowheads="1"/>
          </p:cNvSpPr>
          <p:nvPr/>
        </p:nvSpPr>
        <p:spPr bwMode="auto">
          <a:xfrm>
            <a:off x="60325" y="3678238"/>
            <a:ext cx="9083675" cy="1358900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tr-TR" sz="1400">
              <a:latin typeface="Arial" charset="0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1300163" y="3068638"/>
            <a:ext cx="350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latin typeface="Arial" charset="0"/>
                <a:sym typeface="Symbol" pitchFamily="18" charset="2"/>
              </a:rPr>
              <a:t>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6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541338" y="2058988"/>
          <a:ext cx="7773987" cy="2471737"/>
        </p:xfrm>
        <a:graphic>
          <a:graphicData uri="http://schemas.openxmlformats.org/presentationml/2006/ole">
            <p:oleObj spid="_x0000_s7170" name="Document" r:id="rId3" imgW="7986475" imgH="2542054" progId="Word.Document.8">
              <p:embed/>
            </p:oleObj>
          </a:graphicData>
        </a:graphic>
      </p:graphicFrame>
      <p:sp>
        <p:nvSpPr>
          <p:cNvPr id="272398" name="Text Box 14"/>
          <p:cNvSpPr txBox="1">
            <a:spLocks noChangeArrowheads="1"/>
          </p:cNvSpPr>
          <p:nvPr/>
        </p:nvSpPr>
        <p:spPr bwMode="auto">
          <a:xfrm>
            <a:off x="7086600" y="2997200"/>
            <a:ext cx="5730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Arial" charset="0"/>
              </a:rPr>
              <a:t>5.0</a:t>
            </a:r>
          </a:p>
        </p:txBody>
      </p:sp>
      <p:sp>
        <p:nvSpPr>
          <p:cNvPr id="272399" name="Text Box 15"/>
          <p:cNvSpPr txBox="1">
            <a:spLocks noChangeArrowheads="1"/>
          </p:cNvSpPr>
          <p:nvPr/>
        </p:nvSpPr>
        <p:spPr bwMode="auto">
          <a:xfrm>
            <a:off x="7086600" y="3344863"/>
            <a:ext cx="5730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Arial" charset="0"/>
              </a:rPr>
              <a:t>5.0</a:t>
            </a:r>
          </a:p>
        </p:txBody>
      </p:sp>
      <p:sp>
        <p:nvSpPr>
          <p:cNvPr id="272400" name="Text Box 16"/>
          <p:cNvSpPr txBox="1">
            <a:spLocks noChangeArrowheads="1"/>
          </p:cNvSpPr>
          <p:nvPr/>
        </p:nvSpPr>
        <p:spPr bwMode="auto">
          <a:xfrm>
            <a:off x="6975475" y="3697288"/>
            <a:ext cx="8350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25.0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7908925" y="2551113"/>
            <a:ext cx="1314450" cy="1538287"/>
            <a:chOff x="4982" y="1607"/>
            <a:chExt cx="828" cy="969"/>
          </a:xfrm>
        </p:grpSpPr>
        <p:grpSp>
          <p:nvGrpSpPr>
            <p:cNvPr id="7181" name="Group 17"/>
            <p:cNvGrpSpPr>
              <a:grpSpLocks/>
            </p:cNvGrpSpPr>
            <p:nvPr/>
          </p:nvGrpSpPr>
          <p:grpSpPr bwMode="auto">
            <a:xfrm>
              <a:off x="5040" y="1896"/>
              <a:ext cx="490" cy="680"/>
              <a:chOff x="5184" y="1912"/>
              <a:chExt cx="490" cy="680"/>
            </a:xfrm>
          </p:grpSpPr>
          <p:sp>
            <p:nvSpPr>
              <p:cNvPr id="7185" name="AutoShape 7"/>
              <p:cNvSpPr>
                <a:spLocks/>
              </p:cNvSpPr>
              <p:nvPr/>
            </p:nvSpPr>
            <p:spPr bwMode="auto">
              <a:xfrm>
                <a:off x="5184" y="1912"/>
                <a:ext cx="144" cy="432"/>
              </a:xfrm>
              <a:prstGeom prst="rightBrace">
                <a:avLst>
                  <a:gd name="adj1" fmla="val 25000"/>
                  <a:gd name="adj2" fmla="val 50000"/>
                </a:avLst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tr-TR" sz="1400">
                  <a:latin typeface="Arial" charset="0"/>
                </a:endParaRPr>
              </a:p>
            </p:txBody>
          </p:sp>
          <p:sp>
            <p:nvSpPr>
              <p:cNvPr id="7186" name="Freeform 8"/>
              <p:cNvSpPr>
                <a:spLocks/>
              </p:cNvSpPr>
              <p:nvPr/>
            </p:nvSpPr>
            <p:spPr bwMode="auto">
              <a:xfrm>
                <a:off x="5328" y="2128"/>
                <a:ext cx="120" cy="240"/>
              </a:xfrm>
              <a:custGeom>
                <a:avLst/>
                <a:gdLst>
                  <a:gd name="T0" fmla="*/ 0 w 120"/>
                  <a:gd name="T1" fmla="*/ 0 h 240"/>
                  <a:gd name="T2" fmla="*/ 96 w 120"/>
                  <a:gd name="T3" fmla="*/ 72 h 240"/>
                  <a:gd name="T4" fmla="*/ 112 w 120"/>
                  <a:gd name="T5" fmla="*/ 160 h 240"/>
                  <a:gd name="T6" fmla="*/ 120 w 120"/>
                  <a:gd name="T7" fmla="*/ 240 h 24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20"/>
                  <a:gd name="T13" fmla="*/ 0 h 240"/>
                  <a:gd name="T14" fmla="*/ 120 w 120"/>
                  <a:gd name="T15" fmla="*/ 240 h 24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20" h="240">
                    <a:moveTo>
                      <a:pt x="0" y="0"/>
                    </a:moveTo>
                    <a:cubicBezTo>
                      <a:pt x="16" y="12"/>
                      <a:pt x="77" y="45"/>
                      <a:pt x="96" y="72"/>
                    </a:cubicBezTo>
                    <a:cubicBezTo>
                      <a:pt x="115" y="99"/>
                      <a:pt x="108" y="132"/>
                      <a:pt x="112" y="160"/>
                    </a:cubicBezTo>
                    <a:cubicBezTo>
                      <a:pt x="116" y="188"/>
                      <a:pt x="118" y="223"/>
                      <a:pt x="120" y="240"/>
                    </a:cubicBezTo>
                  </a:path>
                </a:pathLst>
              </a:custGeom>
              <a:noFill/>
              <a:ln w="28575" cap="flat" cmpd="sng">
                <a:solidFill>
                  <a:srgbClr val="0000FF"/>
                </a:solidFill>
                <a:prstDash val="solid"/>
                <a:round/>
                <a:headEnd type="none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tr-TR"/>
              </a:p>
            </p:txBody>
          </p:sp>
          <p:sp>
            <p:nvSpPr>
              <p:cNvPr id="7187" name="Text Box 11"/>
              <p:cNvSpPr txBox="1">
                <a:spLocks noChangeArrowheads="1"/>
              </p:cNvSpPr>
              <p:nvPr/>
            </p:nvSpPr>
            <p:spPr bwMode="auto">
              <a:xfrm>
                <a:off x="5184" y="2304"/>
                <a:ext cx="490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chemeClr val="accent2"/>
                    </a:solidFill>
                    <a:latin typeface="Arial" charset="0"/>
                  </a:rPr>
                  <a:t>10.0</a:t>
                </a:r>
                <a:endParaRPr lang="en-US" sz="3200">
                  <a:latin typeface="Arial Black" pitchFamily="34" charset="0"/>
                </a:endParaRPr>
              </a:p>
            </p:txBody>
          </p:sp>
        </p:grpSp>
        <p:grpSp>
          <p:nvGrpSpPr>
            <p:cNvPr id="7182" name="Group 21"/>
            <p:cNvGrpSpPr>
              <a:grpSpLocks/>
            </p:cNvGrpSpPr>
            <p:nvPr/>
          </p:nvGrpSpPr>
          <p:grpSpPr bwMode="auto">
            <a:xfrm>
              <a:off x="4982" y="1607"/>
              <a:ext cx="828" cy="697"/>
              <a:chOff x="4982" y="1607"/>
              <a:chExt cx="828" cy="697"/>
            </a:xfrm>
          </p:grpSpPr>
          <p:sp>
            <p:nvSpPr>
              <p:cNvPr id="7183" name="Line 19"/>
              <p:cNvSpPr>
                <a:spLocks noChangeShapeType="1"/>
              </p:cNvSpPr>
              <p:nvPr/>
            </p:nvSpPr>
            <p:spPr bwMode="auto">
              <a:xfrm rot="642787">
                <a:off x="5424" y="1776"/>
                <a:ext cx="1" cy="528"/>
              </a:xfrm>
              <a:prstGeom prst="line">
                <a:avLst/>
              </a:prstGeom>
              <a:noFill/>
              <a:ln w="38100">
                <a:solidFill>
                  <a:srgbClr val="6666FF"/>
                </a:solidFill>
                <a:round/>
                <a:headEnd/>
                <a:tailEnd type="triangle" w="med" len="med"/>
              </a:ln>
            </p:spPr>
            <p:txBody>
              <a:bodyPr wrap="none" anchor="ctr">
                <a:spAutoFit/>
              </a:bodyPr>
              <a:lstStyle/>
              <a:p>
                <a:endParaRPr lang="tr-TR"/>
              </a:p>
            </p:txBody>
          </p:sp>
          <p:sp>
            <p:nvSpPr>
              <p:cNvPr id="7184" name="Text Box 20"/>
              <p:cNvSpPr txBox="1">
                <a:spLocks noChangeArrowheads="1"/>
              </p:cNvSpPr>
              <p:nvPr/>
            </p:nvSpPr>
            <p:spPr bwMode="auto">
              <a:xfrm>
                <a:off x="4982" y="1607"/>
                <a:ext cx="828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000" b="1">
                    <a:solidFill>
                      <a:srgbClr val="6666FF"/>
                    </a:solidFill>
                    <a:latin typeface="Arial" charset="0"/>
                  </a:rPr>
                  <a:t>Expected</a:t>
                </a:r>
              </a:p>
            </p:txBody>
          </p:sp>
        </p:grpSp>
      </p:grpSp>
      <p:sp>
        <p:nvSpPr>
          <p:cNvPr id="7175" name="Rectangle 2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914400"/>
          </a:xfrm>
          <a:noFill/>
        </p:spPr>
        <p:txBody>
          <a:bodyPr/>
          <a:lstStyle/>
          <a:p>
            <a:r>
              <a:rPr lang="en-US" sz="1800" b="0" smtClean="0"/>
              <a:t>Second strategy to assess interaction:</a:t>
            </a:r>
            <a:br>
              <a:rPr lang="en-US" sz="1800" b="0" smtClean="0"/>
            </a:br>
            <a:r>
              <a:rPr lang="en-US" sz="1800" b="0" smtClean="0"/>
              <a:t>comparison of joint expected and joint observed effects</a:t>
            </a:r>
          </a:p>
        </p:txBody>
      </p:sp>
      <p:sp>
        <p:nvSpPr>
          <p:cNvPr id="7176" name="Rectangle 25"/>
          <p:cNvSpPr>
            <a:spLocks noChangeArrowheads="1"/>
          </p:cNvSpPr>
          <p:nvPr/>
        </p:nvSpPr>
        <p:spPr bwMode="auto">
          <a:xfrm>
            <a:off x="0" y="1371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latin typeface="Arial Black" pitchFamily="34" charset="0"/>
              </a:rPr>
              <a:t>Additive interaction</a:t>
            </a:r>
          </a:p>
        </p:txBody>
      </p:sp>
      <p:grpSp>
        <p:nvGrpSpPr>
          <p:cNvPr id="5" name="Group 26"/>
          <p:cNvGrpSpPr>
            <a:grpSpLocks/>
          </p:cNvGrpSpPr>
          <p:nvPr/>
        </p:nvGrpSpPr>
        <p:grpSpPr bwMode="auto">
          <a:xfrm>
            <a:off x="127000" y="4278313"/>
            <a:ext cx="8305800" cy="2232025"/>
            <a:chOff x="80" y="2695"/>
            <a:chExt cx="5232" cy="1406"/>
          </a:xfrm>
        </p:grpSpPr>
        <p:sp>
          <p:nvSpPr>
            <p:cNvPr id="7178" name="Text Box 27"/>
            <p:cNvSpPr txBox="1">
              <a:spLocks noChangeArrowheads="1"/>
            </p:cNvSpPr>
            <p:nvPr/>
          </p:nvSpPr>
          <p:spPr bwMode="auto">
            <a:xfrm>
              <a:off x="80" y="3192"/>
              <a:ext cx="5232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Arial Black" pitchFamily="34" charset="0"/>
                </a:rPr>
                <a:t>Conclude:</a:t>
              </a:r>
            </a:p>
            <a:p>
              <a:r>
                <a:rPr lang="en-US" sz="2200">
                  <a:latin typeface="Arial" charset="0"/>
                </a:rPr>
                <a:t>Because the observed joint AR is different from that expected by </a:t>
              </a:r>
              <a:r>
                <a:rPr lang="en-US" sz="2200">
                  <a:solidFill>
                    <a:schemeClr val="accent2"/>
                  </a:solidFill>
                  <a:latin typeface="Arial" charset="0"/>
                </a:rPr>
                <a:t>adding</a:t>
              </a:r>
              <a:r>
                <a:rPr lang="en-US" sz="2200">
                  <a:latin typeface="Arial" charset="0"/>
                </a:rPr>
                <a:t> the individual AR’s, </a:t>
              </a:r>
              <a:r>
                <a:rPr lang="en-US" sz="2200" u="sng">
                  <a:latin typeface="Arial" charset="0"/>
                </a:rPr>
                <a:t>additive interaction</a:t>
              </a:r>
              <a:r>
                <a:rPr lang="en-US" sz="2200">
                  <a:latin typeface="Arial" charset="0"/>
                </a:rPr>
                <a:t> is present</a:t>
              </a:r>
            </a:p>
          </p:txBody>
        </p:sp>
        <p:sp>
          <p:nvSpPr>
            <p:cNvPr id="7179" name="Text Box 28"/>
            <p:cNvSpPr txBox="1">
              <a:spLocks noChangeArrowheads="1"/>
            </p:cNvSpPr>
            <p:nvPr/>
          </p:nvSpPr>
          <p:spPr bwMode="auto">
            <a:xfrm>
              <a:off x="96" y="3851"/>
              <a:ext cx="49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latin typeface="Arial" charset="0"/>
                </a:rPr>
                <a:t>(that is, the same conclusion as when looking at the stratified AR’s)</a:t>
              </a:r>
              <a:endParaRPr lang="en-US" sz="2200">
                <a:latin typeface="Arial" charset="0"/>
              </a:endParaRPr>
            </a:p>
          </p:txBody>
        </p:sp>
        <p:sp>
          <p:nvSpPr>
            <p:cNvPr id="272413" name="Text Box 29"/>
            <p:cNvSpPr txBox="1">
              <a:spLocks noChangeArrowheads="1"/>
            </p:cNvSpPr>
            <p:nvPr/>
          </p:nvSpPr>
          <p:spPr bwMode="auto">
            <a:xfrm>
              <a:off x="182" y="2695"/>
              <a:ext cx="3182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00">
                  <a:latin typeface="Arial" charset="0"/>
                </a:rPr>
                <a:t>Joint </a:t>
              </a:r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observed</a:t>
              </a:r>
              <a:r>
                <a:rPr lang="en-US" sz="2000" b="1">
                  <a:latin typeface="Arial" charset="0"/>
                </a:rPr>
                <a:t> </a:t>
              </a:r>
              <a:r>
                <a:rPr lang="en-US" sz="2000">
                  <a:latin typeface="Arial" charset="0"/>
                </a:rPr>
                <a:t>AR = 25%</a:t>
              </a:r>
            </a:p>
            <a:p>
              <a:pPr>
                <a:defRPr/>
              </a:pPr>
              <a:r>
                <a:rPr lang="en-US" sz="2000">
                  <a:latin typeface="Arial" charset="0"/>
                </a:rPr>
                <a:t>Joint </a:t>
              </a:r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expected</a:t>
              </a:r>
              <a:r>
                <a:rPr lang="en-US" sz="2000">
                  <a:latin typeface="Arial" charset="0"/>
                </a:rPr>
                <a:t> AR = AR</a:t>
              </a:r>
              <a:r>
                <a:rPr lang="en-US" sz="2000" baseline="-25000">
                  <a:latin typeface="Arial" charset="0"/>
                </a:rPr>
                <a:t>A+Z-</a:t>
              </a:r>
              <a:r>
                <a:rPr lang="en-US" sz="2000">
                  <a:latin typeface="Arial" charset="0"/>
                </a:rPr>
                <a:t> + AR</a:t>
              </a:r>
              <a:r>
                <a:rPr lang="en-US" sz="2000" baseline="-25000">
                  <a:latin typeface="Arial" charset="0"/>
                </a:rPr>
                <a:t>A-Z+</a:t>
              </a:r>
              <a:r>
                <a:rPr lang="en-US" sz="2000">
                  <a:latin typeface="Arial" charset="0"/>
                </a:rPr>
                <a:t>= 10%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2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2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2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98" grpId="0" autoUpdateAnimBg="0"/>
      <p:bldP spid="272399" grpId="0" autoUpdateAnimBg="0"/>
      <p:bldP spid="272400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533400" y="2057400"/>
          <a:ext cx="7988300" cy="2540000"/>
        </p:xfrm>
        <a:graphic>
          <a:graphicData uri="http://schemas.openxmlformats.org/presentationml/2006/ole">
            <p:oleObj spid="_x0000_s8194" name="Document" r:id="rId3" imgW="7986475" imgH="2542054" progId="Word.Document.8">
              <p:embed/>
            </p:oleObj>
          </a:graphicData>
        </a:graphic>
      </p:graphicFrame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8229600" y="3035300"/>
            <a:ext cx="608013" cy="1079500"/>
            <a:chOff x="5184" y="1912"/>
            <a:chExt cx="383" cy="680"/>
          </a:xfrm>
        </p:grpSpPr>
        <p:sp>
          <p:nvSpPr>
            <p:cNvPr id="8205" name="AutoShape 6"/>
            <p:cNvSpPr>
              <a:spLocks/>
            </p:cNvSpPr>
            <p:nvPr/>
          </p:nvSpPr>
          <p:spPr bwMode="auto">
            <a:xfrm>
              <a:off x="5184" y="1912"/>
              <a:ext cx="144" cy="432"/>
            </a:xfrm>
            <a:prstGeom prst="rightBrace">
              <a:avLst>
                <a:gd name="adj1" fmla="val 25000"/>
                <a:gd name="adj2" fmla="val 50000"/>
              </a:avLst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r-TR" sz="1400">
                <a:latin typeface="Arial" charset="0"/>
              </a:endParaRPr>
            </a:p>
          </p:txBody>
        </p:sp>
        <p:sp>
          <p:nvSpPr>
            <p:cNvPr id="8206" name="Freeform 7"/>
            <p:cNvSpPr>
              <a:spLocks/>
            </p:cNvSpPr>
            <p:nvPr/>
          </p:nvSpPr>
          <p:spPr bwMode="auto">
            <a:xfrm>
              <a:off x="5328" y="2128"/>
              <a:ext cx="120" cy="240"/>
            </a:xfrm>
            <a:custGeom>
              <a:avLst/>
              <a:gdLst>
                <a:gd name="T0" fmla="*/ 0 w 120"/>
                <a:gd name="T1" fmla="*/ 0 h 240"/>
                <a:gd name="T2" fmla="*/ 96 w 120"/>
                <a:gd name="T3" fmla="*/ 72 h 240"/>
                <a:gd name="T4" fmla="*/ 112 w 120"/>
                <a:gd name="T5" fmla="*/ 160 h 240"/>
                <a:gd name="T6" fmla="*/ 120 w 120"/>
                <a:gd name="T7" fmla="*/ 240 h 24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20"/>
                <a:gd name="T13" fmla="*/ 0 h 240"/>
                <a:gd name="T14" fmla="*/ 120 w 120"/>
                <a:gd name="T15" fmla="*/ 240 h 24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20" h="240">
                  <a:moveTo>
                    <a:pt x="0" y="0"/>
                  </a:moveTo>
                  <a:cubicBezTo>
                    <a:pt x="16" y="12"/>
                    <a:pt x="77" y="45"/>
                    <a:pt x="96" y="72"/>
                  </a:cubicBezTo>
                  <a:cubicBezTo>
                    <a:pt x="115" y="99"/>
                    <a:pt x="108" y="132"/>
                    <a:pt x="112" y="160"/>
                  </a:cubicBezTo>
                  <a:cubicBezTo>
                    <a:pt x="116" y="188"/>
                    <a:pt x="118" y="223"/>
                    <a:pt x="120" y="240"/>
                  </a:cubicBezTo>
                </a:path>
              </a:pathLst>
            </a:custGeom>
            <a:noFill/>
            <a:ln w="28575" cap="flat" cmpd="sng">
              <a:solidFill>
                <a:srgbClr val="0000FF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none" anchor="ctr"/>
            <a:lstStyle/>
            <a:p>
              <a:endParaRPr lang="tr-TR"/>
            </a:p>
          </p:txBody>
        </p:sp>
        <p:sp>
          <p:nvSpPr>
            <p:cNvPr id="8207" name="Text Box 10"/>
            <p:cNvSpPr txBox="1">
              <a:spLocks noChangeArrowheads="1"/>
            </p:cNvSpPr>
            <p:nvPr/>
          </p:nvSpPr>
          <p:spPr bwMode="auto">
            <a:xfrm>
              <a:off x="5184" y="2304"/>
              <a:ext cx="383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accent2"/>
                  </a:solidFill>
                  <a:latin typeface="Arial" charset="0"/>
                </a:rPr>
                <a:t>5.0</a:t>
              </a:r>
              <a:endParaRPr lang="en-US" sz="3200">
                <a:latin typeface="Arial Black" pitchFamily="34" charset="0"/>
              </a:endParaRPr>
            </a:p>
          </p:txBody>
        </p:sp>
      </p:grpSp>
      <p:sp>
        <p:nvSpPr>
          <p:cNvPr id="275467" name="Text Box 11"/>
          <p:cNvSpPr txBox="1">
            <a:spLocks noChangeArrowheads="1"/>
          </p:cNvSpPr>
          <p:nvPr/>
        </p:nvSpPr>
        <p:spPr bwMode="auto">
          <a:xfrm>
            <a:off x="7086600" y="2997200"/>
            <a:ext cx="5730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Arial" charset="0"/>
              </a:rPr>
              <a:t>2.0</a:t>
            </a:r>
          </a:p>
        </p:txBody>
      </p:sp>
      <p:sp>
        <p:nvSpPr>
          <p:cNvPr id="275468" name="Text Box 12"/>
          <p:cNvSpPr txBox="1">
            <a:spLocks noChangeArrowheads="1"/>
          </p:cNvSpPr>
          <p:nvPr/>
        </p:nvSpPr>
        <p:spPr bwMode="auto">
          <a:xfrm>
            <a:off x="7086600" y="3344863"/>
            <a:ext cx="57308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b="1">
                <a:latin typeface="Arial" charset="0"/>
              </a:rPr>
              <a:t>2.5</a:t>
            </a:r>
          </a:p>
        </p:txBody>
      </p:sp>
      <p:sp>
        <p:nvSpPr>
          <p:cNvPr id="275469" name="Text Box 13"/>
          <p:cNvSpPr txBox="1">
            <a:spLocks noChangeArrowheads="1"/>
          </p:cNvSpPr>
          <p:nvPr/>
        </p:nvSpPr>
        <p:spPr bwMode="auto">
          <a:xfrm>
            <a:off x="6950075" y="3697288"/>
            <a:ext cx="8350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>
                <a:latin typeface="Arial Black" pitchFamily="34" charset="0"/>
              </a:rPr>
              <a:t>12.5</a:t>
            </a:r>
          </a:p>
        </p:txBody>
      </p:sp>
      <p:sp>
        <p:nvSpPr>
          <p:cNvPr id="8199" name="Rectangle 19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2400"/>
            <a:ext cx="9144000" cy="914400"/>
          </a:xfrm>
          <a:noFill/>
        </p:spPr>
        <p:txBody>
          <a:bodyPr/>
          <a:lstStyle/>
          <a:p>
            <a:r>
              <a:rPr lang="en-US" sz="1800" b="0" smtClean="0"/>
              <a:t>Second strategy to assess interaction:</a:t>
            </a:r>
            <a:br>
              <a:rPr lang="en-US" sz="1800" b="0" smtClean="0"/>
            </a:br>
            <a:r>
              <a:rPr lang="en-US" sz="1800" b="0" smtClean="0"/>
              <a:t>comparison of joint expected and joint observed effects</a:t>
            </a:r>
          </a:p>
        </p:txBody>
      </p:sp>
      <p:sp>
        <p:nvSpPr>
          <p:cNvPr id="8200" name="Rectangle 20"/>
          <p:cNvSpPr>
            <a:spLocks noChangeArrowheads="1"/>
          </p:cNvSpPr>
          <p:nvPr/>
        </p:nvSpPr>
        <p:spPr bwMode="auto">
          <a:xfrm>
            <a:off x="0" y="13716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>
                <a:solidFill>
                  <a:schemeClr val="accent2"/>
                </a:solidFill>
                <a:latin typeface="Arial Black" pitchFamily="34" charset="0"/>
              </a:rPr>
              <a:t>Multiplicative interaction</a:t>
            </a:r>
          </a:p>
        </p:txBody>
      </p: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584200" y="4060825"/>
            <a:ext cx="8305800" cy="2449513"/>
            <a:chOff x="368" y="2558"/>
            <a:chExt cx="5232" cy="1543"/>
          </a:xfrm>
        </p:grpSpPr>
        <p:sp>
          <p:nvSpPr>
            <p:cNvPr id="8202" name="Text Box 8"/>
            <p:cNvSpPr txBox="1">
              <a:spLocks noChangeArrowheads="1"/>
            </p:cNvSpPr>
            <p:nvPr/>
          </p:nvSpPr>
          <p:spPr bwMode="auto">
            <a:xfrm>
              <a:off x="368" y="3192"/>
              <a:ext cx="5232" cy="6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200">
                  <a:latin typeface="Arial Black" pitchFamily="34" charset="0"/>
                </a:rPr>
                <a:t>Conclude:</a:t>
              </a:r>
            </a:p>
            <a:p>
              <a:r>
                <a:rPr lang="en-US" sz="2200">
                  <a:latin typeface="Arial" charset="0"/>
                </a:rPr>
                <a:t>Because the observed joint RR is different from that expected by </a:t>
              </a:r>
              <a:r>
                <a:rPr lang="en-US" sz="2200">
                  <a:solidFill>
                    <a:schemeClr val="accent2"/>
                  </a:solidFill>
                  <a:latin typeface="Arial" charset="0"/>
                </a:rPr>
                <a:t>multiplying</a:t>
              </a:r>
              <a:r>
                <a:rPr lang="en-US" sz="2200">
                  <a:latin typeface="Arial" charset="0"/>
                </a:rPr>
                <a:t> the individual RR’s, there is </a:t>
              </a:r>
              <a:r>
                <a:rPr lang="en-US" sz="2200" u="sng">
                  <a:latin typeface="Arial" charset="0"/>
                </a:rPr>
                <a:t>multiplicative interaction</a:t>
              </a:r>
              <a:endParaRPr lang="en-US" sz="2200">
                <a:latin typeface="Arial" charset="0"/>
              </a:endParaRPr>
            </a:p>
          </p:txBody>
        </p:sp>
        <p:sp>
          <p:nvSpPr>
            <p:cNvPr id="8203" name="Text Box 9"/>
            <p:cNvSpPr txBox="1">
              <a:spLocks noChangeArrowheads="1"/>
            </p:cNvSpPr>
            <p:nvPr/>
          </p:nvSpPr>
          <p:spPr bwMode="auto">
            <a:xfrm>
              <a:off x="384" y="3851"/>
              <a:ext cx="494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>
                  <a:latin typeface="Arial" charset="0"/>
                </a:rPr>
                <a:t>(that is, the same conclusion as when looking at the stratified RR’s)</a:t>
              </a:r>
              <a:endParaRPr lang="en-US" sz="2200">
                <a:latin typeface="Arial" charset="0"/>
              </a:endParaRPr>
            </a:p>
          </p:txBody>
        </p:sp>
        <p:sp>
          <p:nvSpPr>
            <p:cNvPr id="275477" name="Rectangle 21"/>
            <p:cNvSpPr>
              <a:spLocks noChangeArrowheads="1"/>
            </p:cNvSpPr>
            <p:nvPr/>
          </p:nvSpPr>
          <p:spPr bwMode="auto">
            <a:xfrm>
              <a:off x="408" y="2558"/>
              <a:ext cx="4728" cy="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000">
                  <a:latin typeface="Arial" charset="0"/>
                </a:rPr>
                <a:t>Joint </a:t>
              </a:r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observed</a:t>
              </a:r>
              <a:r>
                <a:rPr lang="en-US" sz="2000" b="1">
                  <a:latin typeface="Arial" charset="0"/>
                </a:rPr>
                <a:t> </a:t>
              </a:r>
              <a:r>
                <a:rPr lang="en-US" sz="2000">
                  <a:latin typeface="Arial" charset="0"/>
                </a:rPr>
                <a:t>RR</a:t>
              </a:r>
              <a:r>
                <a:rPr lang="en-US" sz="2000" baseline="-25000">
                  <a:latin typeface="Arial" charset="0"/>
                </a:rPr>
                <a:t>A+Z+</a:t>
              </a:r>
              <a:r>
                <a:rPr lang="en-US" sz="2000">
                  <a:latin typeface="Arial" charset="0"/>
                </a:rPr>
                <a:t> = 12.5</a:t>
              </a:r>
            </a:p>
            <a:p>
              <a:pPr>
                <a:spcBef>
                  <a:spcPct val="50000"/>
                </a:spcBef>
                <a:defRPr/>
              </a:pPr>
              <a:r>
                <a:rPr lang="en-US" sz="2000">
                  <a:latin typeface="Arial" charset="0"/>
                </a:rPr>
                <a:t>Joint </a:t>
              </a:r>
              <a:r>
                <a:rPr lang="en-US" sz="20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Arial" charset="0"/>
                </a:rPr>
                <a:t>expected</a:t>
              </a:r>
              <a:r>
                <a:rPr lang="en-US" sz="2000">
                  <a:latin typeface="Arial" charset="0"/>
                </a:rPr>
                <a:t> RR</a:t>
              </a:r>
              <a:r>
                <a:rPr lang="en-US" sz="2000" baseline="-25000">
                  <a:latin typeface="Arial" charset="0"/>
                </a:rPr>
                <a:t>A+Z+</a:t>
              </a:r>
              <a:r>
                <a:rPr lang="en-US" sz="2000">
                  <a:latin typeface="Arial" charset="0"/>
                </a:rPr>
                <a:t> = RR</a:t>
              </a:r>
              <a:r>
                <a:rPr lang="en-US" sz="2000" baseline="-25000">
                  <a:latin typeface="Arial" charset="0"/>
                </a:rPr>
                <a:t>A+Z-</a:t>
              </a:r>
              <a:r>
                <a:rPr lang="en-US" sz="2000">
                  <a:latin typeface="Arial" charset="0"/>
                </a:rPr>
                <a:t> </a:t>
              </a:r>
              <a:r>
                <a:rPr lang="en-US" sz="2000">
                  <a:latin typeface="Arial" charset="0"/>
                  <a:cs typeface="Arial" charset="0"/>
                  <a:sym typeface="Symbol" pitchFamily="18" charset="2"/>
                </a:rPr>
                <a:t>×</a:t>
              </a:r>
              <a:r>
                <a:rPr lang="en-US" sz="2000">
                  <a:latin typeface="Arial" charset="0"/>
                </a:rPr>
                <a:t> RR</a:t>
              </a:r>
              <a:r>
                <a:rPr lang="en-US" sz="2000" baseline="-25000">
                  <a:latin typeface="Arial" charset="0"/>
                </a:rPr>
                <a:t>A-Z+</a:t>
              </a:r>
              <a:r>
                <a:rPr lang="en-US" sz="2000">
                  <a:latin typeface="Arial" charset="0"/>
                </a:rPr>
                <a:t>= 2.0 </a:t>
              </a:r>
              <a:r>
                <a:rPr lang="en-US" sz="2000">
                  <a:latin typeface="Arial" charset="0"/>
                  <a:sym typeface="Symbol" pitchFamily="18" charset="2"/>
                </a:rPr>
                <a:t>×</a:t>
              </a:r>
              <a:r>
                <a:rPr lang="en-US" sz="2000">
                  <a:latin typeface="Arial" charset="0"/>
                </a:rPr>
                <a:t> 2.5 = 5.0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7" grpId="0" autoUpdateAnimBg="0"/>
      <p:bldP spid="275468" grpId="0" autoUpdateAnimBg="0"/>
      <p:bldP spid="275469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z="2000" smtClean="0">
                <a:latin typeface="Arial Black" pitchFamily="34" charset="0"/>
              </a:rPr>
              <a:t>Further issues for discussion</a:t>
            </a:r>
            <a:endParaRPr lang="en-US" sz="4000" smtClean="0">
              <a:latin typeface="Arial Black" pitchFamily="34" charset="0"/>
            </a:endParaRPr>
          </a:p>
        </p:txBody>
      </p:sp>
      <p:sp>
        <p:nvSpPr>
          <p:cNvPr id="310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458200" cy="4457700"/>
          </a:xfrm>
        </p:spPr>
        <p:txBody>
          <a:bodyPr/>
          <a:lstStyle/>
          <a:p>
            <a:pPr>
              <a:defRPr/>
            </a:pPr>
            <a:r>
              <a:rPr lang="en-US" b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Quantitative vs. qualitative interaction</a:t>
            </a:r>
          </a:p>
          <a:p>
            <a:pPr>
              <a:buFontTx/>
              <a:buNone/>
              <a:defRPr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5649" name="Group 81"/>
          <p:cNvGraphicFramePr>
            <a:graphicFrameLocks noGrp="1"/>
          </p:cNvGraphicFramePr>
          <p:nvPr/>
        </p:nvGraphicFramePr>
        <p:xfrm>
          <a:off x="814388" y="963613"/>
          <a:ext cx="7417753" cy="1886712"/>
        </p:xfrm>
        <a:graphic>
          <a:graphicData uri="http://schemas.openxmlformats.org/drawingml/2006/table">
            <a:tbl>
              <a:tblPr/>
              <a:tblGrid>
                <a:gridCol w="1800225"/>
                <a:gridCol w="208280"/>
                <a:gridCol w="1114425"/>
                <a:gridCol w="208280"/>
                <a:gridCol w="1214437"/>
                <a:gridCol w="209550"/>
                <a:gridCol w="1112838"/>
                <a:gridCol w="208280"/>
                <a:gridCol w="1341438"/>
              </a:tblGrid>
              <a:tr h="5937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Family history of clubfoot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Maternal smoking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Cases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Controls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Stratified OR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maternal smk</a:t>
                      </a: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30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3.64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118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859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1.45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203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2,143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7156" name="Text Box 62"/>
          <p:cNvSpPr txBox="1">
            <a:spLocks noChangeArrowheads="1"/>
          </p:cNvSpPr>
          <p:nvPr/>
        </p:nvSpPr>
        <p:spPr bwMode="auto">
          <a:xfrm>
            <a:off x="1143000" y="3703638"/>
            <a:ext cx="6858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400">
                <a:latin typeface="Arial" charset="0"/>
              </a:rPr>
              <a:t>Honein et al. Family history, maternal smoking, and clubfoot: an indication of gene-environment interaction. </a:t>
            </a:r>
            <a:r>
              <a:rPr lang="en-US" sz="1400" i="1">
                <a:latin typeface="Arial" charset="0"/>
              </a:rPr>
              <a:t>Am J Epidemiol</a:t>
            </a:r>
            <a:r>
              <a:rPr lang="en-US" sz="1400">
                <a:latin typeface="Arial" charset="0"/>
              </a:rPr>
              <a:t> 2000;152:658-65.</a:t>
            </a:r>
          </a:p>
        </p:txBody>
      </p:sp>
      <p:sp>
        <p:nvSpPr>
          <p:cNvPr id="47157" name="Text Box 63"/>
          <p:cNvSpPr txBox="1">
            <a:spLocks noChangeArrowheads="1"/>
          </p:cNvSpPr>
          <p:nvPr/>
        </p:nvSpPr>
        <p:spPr bwMode="auto">
          <a:xfrm>
            <a:off x="973138" y="265113"/>
            <a:ext cx="7010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en-US" sz="1800">
                <a:latin typeface="Arial" charset="0"/>
              </a:rPr>
              <a:t>Odds Ratios for the association among isolated clubfoot, maternal smoking, and a family history of clubfoot, Atlanta, Georgia, 1968-80</a:t>
            </a: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6300788" y="1844675"/>
            <a:ext cx="2687637" cy="4838700"/>
            <a:chOff x="3969" y="1162"/>
            <a:chExt cx="1693" cy="3048"/>
          </a:xfrm>
        </p:grpSpPr>
        <p:sp>
          <p:nvSpPr>
            <p:cNvPr id="47159" name="Text Box 65"/>
            <p:cNvSpPr txBox="1">
              <a:spLocks noChangeArrowheads="1"/>
            </p:cNvSpPr>
            <p:nvPr/>
          </p:nvSpPr>
          <p:spPr bwMode="auto">
            <a:xfrm>
              <a:off x="3969" y="2610"/>
              <a:ext cx="1192" cy="160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b="1">
                  <a:solidFill>
                    <a:srgbClr val="FF0000"/>
                  </a:solidFill>
                  <a:latin typeface="Arial" charset="0"/>
                </a:rPr>
                <a:t>Quantitative Interaction:</a:t>
              </a:r>
              <a:r>
                <a:rPr lang="en-US" sz="2000">
                  <a:solidFill>
                    <a:srgbClr val="FF0000"/>
                  </a:solidFill>
                  <a:latin typeface="Arial" charset="0"/>
                </a:rPr>
                <a:t> Both ORs are in the same direction(&gt;1.0), but they are heterogeneous (different)</a:t>
              </a:r>
            </a:p>
          </p:txBody>
        </p:sp>
        <p:sp>
          <p:nvSpPr>
            <p:cNvPr id="47160" name="Freeform 67"/>
            <p:cNvSpPr>
              <a:spLocks/>
            </p:cNvSpPr>
            <p:nvPr/>
          </p:nvSpPr>
          <p:spPr bwMode="auto">
            <a:xfrm>
              <a:off x="5193" y="1552"/>
              <a:ext cx="469" cy="1550"/>
            </a:xfrm>
            <a:custGeom>
              <a:avLst/>
              <a:gdLst>
                <a:gd name="T0" fmla="*/ 0 w 469"/>
                <a:gd name="T1" fmla="*/ 1550 h 1550"/>
                <a:gd name="T2" fmla="*/ 363 w 469"/>
                <a:gd name="T3" fmla="*/ 1142 h 1550"/>
                <a:gd name="T4" fmla="*/ 409 w 469"/>
                <a:gd name="T5" fmla="*/ 189 h 1550"/>
                <a:gd name="T6" fmla="*/ 0 w 469"/>
                <a:gd name="T7" fmla="*/ 8 h 15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69"/>
                <a:gd name="T13" fmla="*/ 0 h 1550"/>
                <a:gd name="T14" fmla="*/ 469 w 469"/>
                <a:gd name="T15" fmla="*/ 1550 h 15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69" h="1550">
                  <a:moveTo>
                    <a:pt x="0" y="1550"/>
                  </a:moveTo>
                  <a:cubicBezTo>
                    <a:pt x="147" y="1459"/>
                    <a:pt x="295" y="1369"/>
                    <a:pt x="363" y="1142"/>
                  </a:cubicBezTo>
                  <a:cubicBezTo>
                    <a:pt x="431" y="915"/>
                    <a:pt x="469" y="378"/>
                    <a:pt x="409" y="189"/>
                  </a:cubicBezTo>
                  <a:cubicBezTo>
                    <a:pt x="349" y="0"/>
                    <a:pt x="76" y="38"/>
                    <a:pt x="0" y="8"/>
                  </a:cubicBez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tr-TR"/>
            </a:p>
          </p:txBody>
        </p:sp>
        <p:sp>
          <p:nvSpPr>
            <p:cNvPr id="47161" name="AutoShape 68"/>
            <p:cNvSpPr>
              <a:spLocks/>
            </p:cNvSpPr>
            <p:nvPr/>
          </p:nvSpPr>
          <p:spPr bwMode="auto">
            <a:xfrm>
              <a:off x="5057" y="1162"/>
              <a:ext cx="136" cy="817"/>
            </a:xfrm>
            <a:prstGeom prst="rightBrace">
              <a:avLst>
                <a:gd name="adj1" fmla="val 50061"/>
                <a:gd name="adj2" fmla="val 50000"/>
              </a:avLst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tr-TR" sz="140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2028" name="Group 92"/>
          <p:cNvGraphicFramePr>
            <a:graphicFrameLocks noGrp="1"/>
          </p:cNvGraphicFramePr>
          <p:nvPr/>
        </p:nvGraphicFramePr>
        <p:xfrm>
          <a:off x="34925" y="1952625"/>
          <a:ext cx="9001125" cy="1595438"/>
        </p:xfrm>
        <a:graphic>
          <a:graphicData uri="http://schemas.openxmlformats.org/drawingml/2006/table">
            <a:tbl>
              <a:tblPr/>
              <a:tblGrid>
                <a:gridCol w="1081088"/>
                <a:gridCol w="1439862"/>
                <a:gridCol w="1944688"/>
                <a:gridCol w="2303462"/>
                <a:gridCol w="1081088"/>
                <a:gridCol w="1150937"/>
              </a:tblGrid>
              <a:tr h="3762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Smoking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Caffeine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No. pregnancies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Delayed conception*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OR</a:t>
                      </a:r>
                      <a:r>
                        <a:rPr kumimoji="0" lang="en-US" sz="1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caffeine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r-TR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CI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575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301+mg/d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2.6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1.4, 5.0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4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Yes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endParaRPr kumimoji="0" lang="pt-BR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301+mg/d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70000"/>
                        </a:spcBef>
                        <a:spcAft>
                          <a:spcPct val="0"/>
                        </a:spcAft>
                        <a:buClr>
                          <a:srgbClr val="CC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charset="0"/>
                        </a:rPr>
                        <a:t>0.3, 1.4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2" name="Group 93"/>
          <p:cNvGrpSpPr>
            <a:grpSpLocks/>
          </p:cNvGrpSpPr>
          <p:nvPr/>
        </p:nvGrpSpPr>
        <p:grpSpPr bwMode="auto">
          <a:xfrm>
            <a:off x="468313" y="3971925"/>
            <a:ext cx="8640762" cy="1762125"/>
            <a:chOff x="113" y="2988"/>
            <a:chExt cx="5443" cy="1110"/>
          </a:xfrm>
        </p:grpSpPr>
        <p:sp>
          <p:nvSpPr>
            <p:cNvPr id="48177" name="Text Box 94"/>
            <p:cNvSpPr txBox="1">
              <a:spLocks noChangeArrowheads="1"/>
            </p:cNvSpPr>
            <p:nvPr/>
          </p:nvSpPr>
          <p:spPr bwMode="auto">
            <a:xfrm>
              <a:off x="113" y="3458"/>
              <a:ext cx="5443" cy="640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>
                  <a:solidFill>
                    <a:srgbClr val="FF0000"/>
                  </a:solidFill>
                  <a:latin typeface="Arial" charset="0"/>
                </a:rPr>
                <a:t>Qualitative Interaction</a:t>
              </a:r>
              <a:r>
                <a:rPr lang="en-US" sz="2000">
                  <a:solidFill>
                    <a:srgbClr val="FF0000"/>
                  </a:solidFill>
                  <a:latin typeface="Arial" charset="0"/>
                </a:rPr>
                <a:t>: Odds ratios are not only different: they have different directions (&gt;1, and &lt;1). Smoking modifies the effect of caffeine on delayed conception in a </a:t>
              </a:r>
              <a:r>
                <a:rPr lang="en-US" sz="2000" u="sng">
                  <a:solidFill>
                    <a:srgbClr val="FF0000"/>
                  </a:solidFill>
                  <a:latin typeface="Arial" charset="0"/>
                </a:rPr>
                <a:t>qualitative</a:t>
              </a:r>
              <a:r>
                <a:rPr lang="en-US" sz="2000">
                  <a:solidFill>
                    <a:srgbClr val="FF0000"/>
                  </a:solidFill>
                  <a:latin typeface="Arial" charset="0"/>
                </a:rPr>
                <a:t> manner.</a:t>
              </a:r>
            </a:p>
          </p:txBody>
        </p:sp>
        <p:sp>
          <p:nvSpPr>
            <p:cNvPr id="48178" name="Line 95"/>
            <p:cNvSpPr>
              <a:spLocks noChangeShapeType="1"/>
            </p:cNvSpPr>
            <p:nvPr/>
          </p:nvSpPr>
          <p:spPr bwMode="auto">
            <a:xfrm flipV="1">
              <a:off x="2880" y="2988"/>
              <a:ext cx="1406" cy="45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tr-TR"/>
            </a:p>
          </p:txBody>
        </p:sp>
      </p:grpSp>
      <p:sp>
        <p:nvSpPr>
          <p:cNvPr id="48175" name="Text Box 96"/>
          <p:cNvSpPr txBox="1">
            <a:spLocks noChangeArrowheads="1"/>
          </p:cNvSpPr>
          <p:nvPr/>
        </p:nvSpPr>
        <p:spPr bwMode="auto">
          <a:xfrm>
            <a:off x="1038225" y="3933825"/>
            <a:ext cx="53482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Arial" charset="0"/>
              </a:rPr>
              <a:t>(Modified from: Stanton CK, Gray RH. </a:t>
            </a:r>
            <a:r>
              <a:rPr lang="en-US" sz="1200" b="1" i="1">
                <a:latin typeface="Arial" charset="0"/>
              </a:rPr>
              <a:t>Am J Epidemiol</a:t>
            </a:r>
            <a:r>
              <a:rPr lang="en-US" sz="1200" b="1">
                <a:latin typeface="Arial" charset="0"/>
              </a:rPr>
              <a:t> 1995;142:1322-9)</a:t>
            </a:r>
          </a:p>
        </p:txBody>
      </p:sp>
      <p:sp>
        <p:nvSpPr>
          <p:cNvPr id="48176" name="Text Box 97"/>
          <p:cNvSpPr txBox="1">
            <a:spLocks noChangeArrowheads="1"/>
          </p:cNvSpPr>
          <p:nvPr/>
        </p:nvSpPr>
        <p:spPr bwMode="auto">
          <a:xfrm>
            <a:off x="369888" y="1211263"/>
            <a:ext cx="82454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>
                <a:latin typeface="Arial" charset="0"/>
              </a:rPr>
              <a:t>Reproductive Health Study, retrospective study of 1,430 non-contraceptive parous women, Fishkill, NY, Burlington, VT, 1989-90.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838200"/>
          </a:xfrm>
        </p:spPr>
        <p:txBody>
          <a:bodyPr/>
          <a:lstStyle/>
          <a:p>
            <a:r>
              <a:rPr lang="en-US" sz="2000" smtClean="0">
                <a:latin typeface="Arial Black" pitchFamily="34" charset="0"/>
              </a:rPr>
              <a:t>Conclusion</a:t>
            </a:r>
            <a:endParaRPr lang="en-US" sz="4000" smtClean="0">
              <a:latin typeface="Arial Black" pitchFamily="34" charset="0"/>
            </a:endParaRPr>
          </a:p>
        </p:txBody>
      </p:sp>
      <p:sp>
        <p:nvSpPr>
          <p:cNvPr id="331779" name="Rectangle 1027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smtClean="0"/>
              <a:t>If heterogeneity is present… is there interaction?</a:t>
            </a:r>
          </a:p>
          <a:p>
            <a:pPr>
              <a:lnSpc>
                <a:spcPct val="90000"/>
              </a:lnSpc>
            </a:pPr>
            <a:endParaRPr lang="en-US" sz="1800" smtClean="0"/>
          </a:p>
          <a:p>
            <a:pPr lvl="1">
              <a:lnSpc>
                <a:spcPct val="90000"/>
              </a:lnSpc>
            </a:pPr>
            <a:r>
              <a:rPr lang="en-US" sz="1800" smtClean="0"/>
              <a:t>What is the magnitude of the difference? </a:t>
            </a:r>
            <a:r>
              <a:rPr lang="en-US" sz="1200" smtClean="0"/>
              <a:t>(p-value?)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Is it qualitative or just quantitative?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If quantitative, is it additive or multiplicative?</a:t>
            </a:r>
          </a:p>
          <a:p>
            <a:pPr lvl="1">
              <a:lnSpc>
                <a:spcPct val="90000"/>
              </a:lnSpc>
            </a:pPr>
            <a:r>
              <a:rPr lang="en-US" sz="1800" smtClean="0"/>
              <a:t>Is it biologically plausible?</a:t>
            </a:r>
            <a:endParaRPr lang="en-US" sz="900" smtClean="0"/>
          </a:p>
          <a:p>
            <a:pPr lvl="1">
              <a:lnSpc>
                <a:spcPct val="90000"/>
              </a:lnSpc>
            </a:pPr>
            <a:endParaRPr lang="en-US" sz="900" smtClean="0"/>
          </a:p>
          <a:p>
            <a:pPr>
              <a:lnSpc>
                <a:spcPct val="90000"/>
              </a:lnSpc>
            </a:pPr>
            <a:r>
              <a:rPr lang="en-US" sz="1800" smtClean="0"/>
              <a:t>If we conclude that </a:t>
            </a:r>
            <a:r>
              <a:rPr lang="en-US" sz="1800" u="sng" smtClean="0"/>
              <a:t>there is</a:t>
            </a:r>
            <a:r>
              <a:rPr lang="en-US" sz="1800" smtClean="0"/>
              <a:t> interaction, what should we do?</a:t>
            </a:r>
          </a:p>
          <a:p>
            <a:pPr>
              <a:lnSpc>
                <a:spcPct val="90000"/>
              </a:lnSpc>
            </a:pPr>
            <a:endParaRPr lang="en-US" sz="1800" smtClean="0"/>
          </a:p>
          <a:p>
            <a:pPr lvl="1">
              <a:lnSpc>
                <a:spcPct val="90000"/>
              </a:lnSpc>
            </a:pPr>
            <a:r>
              <a:rPr lang="en-US" sz="1800" smtClean="0"/>
              <a:t>Report the stratified measures of association …  The interaction may be the most important finding of the study!</a:t>
            </a:r>
          </a:p>
          <a:p>
            <a:pPr lvl="1">
              <a:lnSpc>
                <a:spcPct val="90000"/>
              </a:lnSpc>
            </a:pPr>
            <a:endParaRPr lang="en-US" sz="1800" smtClean="0"/>
          </a:p>
          <a:p>
            <a:pPr lvl="1">
              <a:lnSpc>
                <a:spcPct val="9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0"/>
          <p:cNvSpPr>
            <a:spLocks noChangeArrowheads="1"/>
          </p:cNvSpPr>
          <p:nvPr/>
        </p:nvSpPr>
        <p:spPr bwMode="auto">
          <a:xfrm>
            <a:off x="4335463" y="3178175"/>
            <a:ext cx="69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  <a:latin typeface="Arial" charset="0"/>
              </a:rPr>
              <a:t> </a:t>
            </a:r>
            <a:endParaRPr lang="en-GB" sz="2000"/>
          </a:p>
        </p:txBody>
      </p:sp>
      <p:sp>
        <p:nvSpPr>
          <p:cNvPr id="14339" name="Rectangle 11"/>
          <p:cNvSpPr>
            <a:spLocks noChangeArrowheads="1"/>
          </p:cNvSpPr>
          <p:nvPr/>
        </p:nvSpPr>
        <p:spPr bwMode="auto">
          <a:xfrm>
            <a:off x="4503738" y="3178175"/>
            <a:ext cx="2095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2000" b="1">
                <a:solidFill>
                  <a:srgbClr val="FF0000"/>
                </a:solidFill>
                <a:latin typeface="Arial" charset="0"/>
              </a:rPr>
              <a:t>   </a:t>
            </a:r>
            <a:endParaRPr lang="en-GB" sz="2000"/>
          </a:p>
        </p:txBody>
      </p:sp>
      <p:sp>
        <p:nvSpPr>
          <p:cNvPr id="14340" name="Text Box 19"/>
          <p:cNvSpPr txBox="1">
            <a:spLocks noChangeArrowheads="1"/>
          </p:cNvSpPr>
          <p:nvPr/>
        </p:nvSpPr>
        <p:spPr bwMode="auto">
          <a:xfrm>
            <a:off x="2484438" y="1196975"/>
            <a:ext cx="480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solidFill>
                  <a:srgbClr val="000066"/>
                </a:solidFill>
                <a:latin typeface="Arial" charset="0"/>
              </a:rPr>
              <a:t>To analyse effect modification</a:t>
            </a:r>
          </a:p>
          <a:p>
            <a:pPr>
              <a:spcBef>
                <a:spcPct val="50000"/>
              </a:spcBef>
            </a:pPr>
            <a:endParaRPr lang="en-GB" b="1">
              <a:solidFill>
                <a:schemeClr val="accent1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n-GB" b="1">
                <a:solidFill>
                  <a:srgbClr val="000066"/>
                </a:solidFill>
                <a:latin typeface="Arial" charset="0"/>
              </a:rPr>
              <a:t>To eliminate confounding</a:t>
            </a:r>
          </a:p>
          <a:p>
            <a:endParaRPr lang="en-GB" b="1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5140" name="Text Box 20"/>
          <p:cNvSpPr txBox="1">
            <a:spLocks noChangeArrowheads="1"/>
          </p:cNvSpPr>
          <p:nvPr/>
        </p:nvSpPr>
        <p:spPr bwMode="auto">
          <a:xfrm>
            <a:off x="1403350" y="3429000"/>
            <a:ext cx="5837238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b="1">
                <a:solidFill>
                  <a:srgbClr val="000066"/>
                </a:solidFill>
                <a:latin typeface="Arial" charset="0"/>
              </a:rPr>
              <a:t>Solution = </a:t>
            </a:r>
            <a:r>
              <a:rPr lang="fr-FR" b="1">
                <a:solidFill>
                  <a:srgbClr val="000066"/>
                </a:solidFill>
                <a:latin typeface="Arial" charset="0"/>
              </a:rPr>
              <a:t>	</a:t>
            </a:r>
            <a:r>
              <a:rPr lang="en-GB" b="1">
                <a:solidFill>
                  <a:srgbClr val="000066"/>
                </a:solidFill>
                <a:latin typeface="Arial" charset="0"/>
              </a:rPr>
              <a:t>stratification</a:t>
            </a:r>
          </a:p>
          <a:p>
            <a:r>
              <a:rPr lang="en-GB" b="1">
                <a:solidFill>
                  <a:srgbClr val="000066"/>
                </a:solidFill>
                <a:latin typeface="Arial" charset="0"/>
              </a:rPr>
              <a:t>                  </a:t>
            </a:r>
            <a:r>
              <a:rPr lang="fr-FR" b="1">
                <a:solidFill>
                  <a:srgbClr val="000066"/>
                </a:solidFill>
                <a:latin typeface="Arial" charset="0"/>
              </a:rPr>
              <a:t>	</a:t>
            </a:r>
            <a:r>
              <a:rPr lang="en-GB" b="1">
                <a:solidFill>
                  <a:srgbClr val="000066"/>
                </a:solidFill>
                <a:latin typeface="Arial" charset="0"/>
              </a:rPr>
              <a:t>stratified analysis</a:t>
            </a:r>
          </a:p>
          <a:p>
            <a:endParaRPr lang="en-GB" b="1">
              <a:solidFill>
                <a:srgbClr val="000066"/>
              </a:solidFill>
              <a:latin typeface="Arial" charset="0"/>
            </a:endParaRPr>
          </a:p>
          <a:p>
            <a:r>
              <a:rPr lang="en-GB" b="1">
                <a:solidFill>
                  <a:srgbClr val="000066"/>
                </a:solidFill>
                <a:latin typeface="Arial" charset="0"/>
              </a:rPr>
              <a:t>Create strata </a:t>
            </a:r>
          </a:p>
          <a:p>
            <a:r>
              <a:rPr lang="fr-FR" b="1">
                <a:solidFill>
                  <a:srgbClr val="000066"/>
                </a:solidFill>
                <a:latin typeface="Arial" charset="0"/>
              </a:rPr>
              <a:t>		</a:t>
            </a:r>
            <a:r>
              <a:rPr lang="en-GB" b="1">
                <a:solidFill>
                  <a:srgbClr val="000066"/>
                </a:solidFill>
                <a:latin typeface="Arial" charset="0"/>
              </a:rPr>
              <a:t>according to categories </a:t>
            </a:r>
          </a:p>
          <a:p>
            <a:r>
              <a:rPr lang="fr-FR" b="1">
                <a:solidFill>
                  <a:srgbClr val="000066"/>
                </a:solidFill>
                <a:latin typeface="Arial" charset="0"/>
              </a:rPr>
              <a:t>		</a:t>
            </a:r>
            <a:r>
              <a:rPr lang="en-GB" b="1">
                <a:solidFill>
                  <a:srgbClr val="000066"/>
                </a:solidFill>
                <a:latin typeface="Arial" charset="0"/>
              </a:rPr>
              <a:t>inside the range of values </a:t>
            </a:r>
            <a:endParaRPr lang="fr-FR" b="1">
              <a:solidFill>
                <a:srgbClr val="000066"/>
              </a:solidFill>
              <a:latin typeface="Arial" charset="0"/>
            </a:endParaRPr>
          </a:p>
          <a:p>
            <a:r>
              <a:rPr lang="fr-FR" b="1">
                <a:solidFill>
                  <a:srgbClr val="000066"/>
                </a:solidFill>
                <a:latin typeface="Arial" charset="0"/>
              </a:rPr>
              <a:t>		</a:t>
            </a:r>
            <a:r>
              <a:rPr lang="en-GB" b="1">
                <a:solidFill>
                  <a:srgbClr val="000066"/>
                </a:solidFill>
                <a:latin typeface="Arial" charset="0"/>
              </a:rPr>
              <a:t>taken by third variable</a:t>
            </a:r>
          </a:p>
          <a:p>
            <a:endParaRPr lang="en-GB">
              <a:solidFill>
                <a:srgbClr val="000066"/>
              </a:solidFill>
            </a:endParaRPr>
          </a:p>
        </p:txBody>
      </p:sp>
      <p:sp>
        <p:nvSpPr>
          <p:cNvPr id="14342" name="AutoShape 24"/>
          <p:cNvSpPr>
            <a:spLocks noChangeArrowheads="1"/>
          </p:cNvSpPr>
          <p:nvPr/>
        </p:nvSpPr>
        <p:spPr bwMode="auto">
          <a:xfrm>
            <a:off x="1116013" y="1196975"/>
            <a:ext cx="976312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4343" name="AutoShape 26"/>
          <p:cNvSpPr>
            <a:spLocks noChangeArrowheads="1"/>
          </p:cNvSpPr>
          <p:nvPr/>
        </p:nvSpPr>
        <p:spPr bwMode="auto">
          <a:xfrm>
            <a:off x="1116013" y="2205038"/>
            <a:ext cx="976312" cy="485775"/>
          </a:xfrm>
          <a:prstGeom prst="notchedRightArrow">
            <a:avLst>
              <a:gd name="adj1" fmla="val 50000"/>
              <a:gd name="adj2" fmla="val 5024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0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ChangeArrowheads="1"/>
          </p:cNvSpPr>
          <p:nvPr/>
        </p:nvSpPr>
        <p:spPr bwMode="auto">
          <a:xfrm>
            <a:off x="539750" y="1341438"/>
            <a:ext cx="6553200" cy="182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GB" b="1">
                <a:solidFill>
                  <a:srgbClr val="000080"/>
                </a:solidFill>
                <a:latin typeface="Arial" charset="0"/>
              </a:rPr>
              <a:t>Variation in the magnitude </a:t>
            </a:r>
            <a:br>
              <a:rPr lang="en-GB" b="1">
                <a:solidFill>
                  <a:srgbClr val="000080"/>
                </a:solidFill>
                <a:latin typeface="Arial" charset="0"/>
              </a:rPr>
            </a:br>
            <a:r>
              <a:rPr lang="en-GB" b="1">
                <a:solidFill>
                  <a:srgbClr val="000080"/>
                </a:solidFill>
                <a:latin typeface="Arial" charset="0"/>
              </a:rPr>
              <a:t>of measure of effect </a:t>
            </a:r>
            <a:br>
              <a:rPr lang="en-GB" b="1">
                <a:solidFill>
                  <a:srgbClr val="000080"/>
                </a:solidFill>
                <a:latin typeface="Arial" charset="0"/>
              </a:rPr>
            </a:br>
            <a:r>
              <a:rPr lang="en-GB" b="1">
                <a:solidFill>
                  <a:srgbClr val="000080"/>
                </a:solidFill>
                <a:latin typeface="Arial" charset="0"/>
              </a:rPr>
              <a:t>across levels of a third variable.</a:t>
            </a:r>
          </a:p>
          <a:p>
            <a:endParaRPr lang="en-GB" b="1">
              <a:solidFill>
                <a:srgbClr val="000080"/>
              </a:solidFill>
              <a:latin typeface="Arial" charset="0"/>
            </a:endParaRPr>
          </a:p>
          <a:p>
            <a:endParaRPr lang="en-GB"/>
          </a:p>
        </p:txBody>
      </p:sp>
      <p:sp>
        <p:nvSpPr>
          <p:cNvPr id="15363" name="Line 8"/>
          <p:cNvSpPr>
            <a:spLocks noChangeShapeType="1"/>
          </p:cNvSpPr>
          <p:nvPr/>
        </p:nvSpPr>
        <p:spPr bwMode="auto">
          <a:xfrm>
            <a:off x="4176713" y="2336800"/>
            <a:ext cx="1587" cy="1588"/>
          </a:xfrm>
          <a:prstGeom prst="line">
            <a:avLst/>
          </a:prstGeom>
          <a:noFill/>
          <a:ln w="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5364" name="Rectangle 18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en-GB" smtClean="0"/>
              <a:t>Effect modifier</a:t>
            </a:r>
          </a:p>
        </p:txBody>
      </p:sp>
      <p:sp>
        <p:nvSpPr>
          <p:cNvPr id="15365" name="Text Box 19"/>
          <p:cNvSpPr txBox="1">
            <a:spLocks noChangeArrowheads="1"/>
          </p:cNvSpPr>
          <p:nvPr/>
        </p:nvSpPr>
        <p:spPr bwMode="auto">
          <a:xfrm>
            <a:off x="2124075" y="3284538"/>
            <a:ext cx="6324600" cy="280193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0000"/>
              </a:lnSpc>
              <a:spcBef>
                <a:spcPct val="50000"/>
              </a:spcBef>
            </a:pPr>
            <a:endParaRPr lang="en-GB" b="1">
              <a:latin typeface="Arial" charset="0"/>
            </a:endParaRPr>
          </a:p>
          <a:p>
            <a:pPr algn="ctr">
              <a:lnSpc>
                <a:spcPct val="110000"/>
              </a:lnSpc>
              <a:spcBef>
                <a:spcPct val="50000"/>
              </a:spcBef>
            </a:pPr>
            <a:r>
              <a:rPr lang="en-GB" sz="2800" b="1">
                <a:latin typeface="Arial" charset="0"/>
              </a:rPr>
              <a:t>Happens when RR or OR </a:t>
            </a:r>
            <a:br>
              <a:rPr lang="en-GB" sz="2800" b="1">
                <a:latin typeface="Arial" charset="0"/>
              </a:rPr>
            </a:br>
            <a:r>
              <a:rPr lang="en-GB" sz="2800" b="1">
                <a:latin typeface="Arial" charset="0"/>
              </a:rPr>
              <a:t>is different between strata </a:t>
            </a:r>
            <a:br>
              <a:rPr lang="en-GB" sz="2800" b="1">
                <a:latin typeface="Arial" charset="0"/>
              </a:rPr>
            </a:br>
            <a:r>
              <a:rPr lang="en-GB" sz="2800" b="1">
                <a:latin typeface="Arial" charset="0"/>
              </a:rPr>
              <a:t>(subgroups of population)</a:t>
            </a:r>
          </a:p>
          <a:p>
            <a:pPr algn="ctr">
              <a:lnSpc>
                <a:spcPct val="110000"/>
              </a:lnSpc>
              <a:spcBef>
                <a:spcPct val="50000"/>
              </a:spcBef>
            </a:pPr>
            <a:endParaRPr lang="en-GB" sz="28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Line 3"/>
          <p:cNvSpPr>
            <a:spLocks noChangeShapeType="1"/>
          </p:cNvSpPr>
          <p:nvPr/>
        </p:nvSpPr>
        <p:spPr bwMode="auto">
          <a:xfrm>
            <a:off x="4176713" y="2336800"/>
            <a:ext cx="1587" cy="1588"/>
          </a:xfrm>
          <a:prstGeom prst="line">
            <a:avLst/>
          </a:prstGeom>
          <a:noFill/>
          <a:ln w="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Effect modifier</a:t>
            </a:r>
          </a:p>
        </p:txBody>
      </p:sp>
      <p:sp>
        <p:nvSpPr>
          <p:cNvPr id="16388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1331913" y="1905000"/>
            <a:ext cx="7354887" cy="4114800"/>
          </a:xfrm>
        </p:spPr>
        <p:txBody>
          <a:bodyPr/>
          <a:lstStyle/>
          <a:p>
            <a:pPr>
              <a:buFontTx/>
              <a:buBlip>
                <a:blip r:embed="rId3"/>
              </a:buBlip>
            </a:pPr>
            <a:r>
              <a:rPr lang="en-GB" sz="2800" smtClean="0"/>
              <a:t>To identify a subgroup </a:t>
            </a:r>
            <a:br>
              <a:rPr lang="en-GB" sz="2800" smtClean="0"/>
            </a:br>
            <a:r>
              <a:rPr lang="en-GB" sz="2800" smtClean="0"/>
              <a:t>with a lower or higher risk ratio</a:t>
            </a:r>
          </a:p>
          <a:p>
            <a:pPr>
              <a:buFontTx/>
              <a:buBlip>
                <a:blip r:embed="rId3"/>
              </a:buBlip>
            </a:pPr>
            <a:r>
              <a:rPr lang="en-GB" sz="2800" smtClean="0"/>
              <a:t>To target public health action</a:t>
            </a:r>
          </a:p>
          <a:p>
            <a:pPr>
              <a:buFontTx/>
              <a:buBlip>
                <a:blip r:embed="rId3"/>
              </a:buBlip>
            </a:pPr>
            <a:r>
              <a:rPr lang="en-GB" sz="2800" smtClean="0"/>
              <a:t>To study interaction </a:t>
            </a:r>
            <a:br>
              <a:rPr lang="en-GB" sz="2800" smtClean="0"/>
            </a:br>
            <a:r>
              <a:rPr lang="en-GB" sz="2800" smtClean="0"/>
              <a:t> between risk factors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FR" dirty="0" err="1" smtClean="0">
                <a:solidFill>
                  <a:srgbClr val="000099"/>
                </a:solidFill>
                <a:latin typeface="+mn-lt"/>
              </a:rPr>
              <a:t>Effect</a:t>
            </a:r>
            <a:r>
              <a:rPr lang="fr-FR" dirty="0" smtClean="0">
                <a:solidFill>
                  <a:srgbClr val="000099"/>
                </a:solidFill>
                <a:latin typeface="+mn-lt"/>
              </a:rPr>
              <a:t> modification  </a:t>
            </a:r>
            <a:endParaRPr lang="en-GB" dirty="0" smtClean="0">
              <a:solidFill>
                <a:srgbClr val="000099"/>
              </a:solidFill>
              <a:latin typeface="+mn-lt"/>
            </a:endParaRPr>
          </a:p>
        </p:txBody>
      </p:sp>
      <p:grpSp>
        <p:nvGrpSpPr>
          <p:cNvPr id="17411" name="Group 15"/>
          <p:cNvGrpSpPr>
            <a:grpSpLocks/>
          </p:cNvGrpSpPr>
          <p:nvPr/>
        </p:nvGrpSpPr>
        <p:grpSpPr bwMode="auto">
          <a:xfrm>
            <a:off x="785813" y="2143125"/>
            <a:ext cx="7543800" cy="2573338"/>
            <a:chOff x="838200" y="4281487"/>
            <a:chExt cx="7543800" cy="2573813"/>
          </a:xfrm>
        </p:grpSpPr>
        <p:sp>
          <p:nvSpPr>
            <p:cNvPr id="17415" name="Text Box 8"/>
            <p:cNvSpPr txBox="1">
              <a:spLocks noChangeArrowheads="1"/>
            </p:cNvSpPr>
            <p:nvPr/>
          </p:nvSpPr>
          <p:spPr bwMode="auto">
            <a:xfrm>
              <a:off x="990600" y="4327525"/>
              <a:ext cx="2590800" cy="83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>
                  <a:solidFill>
                    <a:srgbClr val="000080"/>
                  </a:solidFill>
                  <a:latin typeface="Arial" charset="0"/>
                </a:rPr>
                <a:t>Factor A</a:t>
              </a:r>
            </a:p>
            <a:p>
              <a:r>
                <a:rPr lang="fr-FR" b="1">
                  <a:solidFill>
                    <a:srgbClr val="000080"/>
                  </a:solidFill>
                  <a:latin typeface="Arial" charset="0"/>
                </a:rPr>
                <a:t>(asbestos)</a:t>
              </a:r>
              <a:endParaRPr lang="en-GB" b="1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7416" name="Line 9"/>
            <p:cNvSpPr>
              <a:spLocks noChangeShapeType="1"/>
            </p:cNvSpPr>
            <p:nvPr/>
          </p:nvSpPr>
          <p:spPr bwMode="auto">
            <a:xfrm flipH="1">
              <a:off x="3124200" y="4800600"/>
              <a:ext cx="251460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lg" len="lg"/>
              <a:tailEnd/>
            </a:ln>
          </p:spPr>
          <p:txBody>
            <a:bodyPr/>
            <a:lstStyle/>
            <a:p>
              <a:endParaRPr lang="tr-TR"/>
            </a:p>
          </p:txBody>
        </p:sp>
        <p:sp>
          <p:nvSpPr>
            <p:cNvPr id="17417" name="Text Box 10"/>
            <p:cNvSpPr txBox="1">
              <a:spLocks noChangeArrowheads="1"/>
            </p:cNvSpPr>
            <p:nvPr/>
          </p:nvSpPr>
          <p:spPr bwMode="auto">
            <a:xfrm>
              <a:off x="5791200" y="4281487"/>
              <a:ext cx="2590800" cy="831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>
                  <a:solidFill>
                    <a:srgbClr val="000080"/>
                  </a:solidFill>
                  <a:latin typeface="Arial" charset="0"/>
                </a:rPr>
                <a:t>Disease</a:t>
              </a:r>
            </a:p>
            <a:p>
              <a:r>
                <a:rPr lang="fr-FR" b="1">
                  <a:solidFill>
                    <a:srgbClr val="000080"/>
                  </a:solidFill>
                  <a:latin typeface="Arial" charset="0"/>
                </a:rPr>
                <a:t>(lung cancer)</a:t>
              </a:r>
              <a:endParaRPr lang="en-GB" b="1">
                <a:solidFill>
                  <a:srgbClr val="000080"/>
                </a:solidFill>
                <a:latin typeface="Arial" charset="0"/>
              </a:endParaRPr>
            </a:p>
          </p:txBody>
        </p:sp>
        <p:sp>
          <p:nvSpPr>
            <p:cNvPr id="17418" name="Text Box 11"/>
            <p:cNvSpPr txBox="1">
              <a:spLocks noChangeArrowheads="1"/>
            </p:cNvSpPr>
            <p:nvPr/>
          </p:nvSpPr>
          <p:spPr bwMode="auto">
            <a:xfrm>
              <a:off x="838200" y="5562599"/>
              <a:ext cx="1981200" cy="1292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fr-FR" b="1">
                  <a:solidFill>
                    <a:srgbClr val="000080"/>
                  </a:solidFill>
                  <a:latin typeface="Arial" charset="0"/>
                </a:rPr>
                <a:t>Factor B</a:t>
              </a:r>
            </a:p>
            <a:p>
              <a:r>
                <a:rPr lang="fr-FR" b="1">
                  <a:solidFill>
                    <a:srgbClr val="000080"/>
                  </a:solidFill>
                  <a:latin typeface="Arial" charset="0"/>
                </a:rPr>
                <a:t>(smoking)</a:t>
              </a:r>
            </a:p>
            <a:p>
              <a:pPr>
                <a:spcBef>
                  <a:spcPct val="50000"/>
                </a:spcBef>
              </a:pPr>
              <a:endParaRPr lang="en-GB" sz="2000">
                <a:solidFill>
                  <a:schemeClr val="accent2"/>
                </a:solidFill>
              </a:endParaRPr>
            </a:p>
          </p:txBody>
        </p:sp>
        <p:sp>
          <p:nvSpPr>
            <p:cNvPr id="17419" name="Line 12"/>
            <p:cNvSpPr>
              <a:spLocks noChangeShapeType="1"/>
            </p:cNvSpPr>
            <p:nvPr/>
          </p:nvSpPr>
          <p:spPr bwMode="auto">
            <a:xfrm flipV="1">
              <a:off x="2895600" y="4800600"/>
              <a:ext cx="1219200" cy="10668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none" w="lg" len="lg"/>
            </a:ln>
          </p:spPr>
          <p:txBody>
            <a:bodyPr/>
            <a:lstStyle/>
            <a:p>
              <a:endParaRPr lang="tr-TR"/>
            </a:p>
          </p:txBody>
        </p:sp>
      </p:grpSp>
      <p:sp>
        <p:nvSpPr>
          <p:cNvPr id="17412" name="Rectangle 15"/>
          <p:cNvSpPr>
            <a:spLocks noChangeArrowheads="1"/>
          </p:cNvSpPr>
          <p:nvPr/>
        </p:nvSpPr>
        <p:spPr bwMode="auto">
          <a:xfrm>
            <a:off x="4071938" y="2557463"/>
            <a:ext cx="1219200" cy="228600"/>
          </a:xfrm>
          <a:prstGeom prst="rect">
            <a:avLst/>
          </a:prstGeom>
          <a:solidFill>
            <a:srgbClr val="FF9900"/>
          </a:solidFill>
          <a:ln w="9525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/>
              <a:t>  </a:t>
            </a:r>
            <a:endParaRPr lang="el-GR"/>
          </a:p>
        </p:txBody>
      </p:sp>
      <p:sp>
        <p:nvSpPr>
          <p:cNvPr id="17413" name="Text Box 16"/>
          <p:cNvSpPr txBox="1">
            <a:spLocks noChangeArrowheads="1"/>
          </p:cNvSpPr>
          <p:nvPr/>
        </p:nvSpPr>
        <p:spPr bwMode="auto">
          <a:xfrm>
            <a:off x="3643313" y="4181475"/>
            <a:ext cx="47005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b="1">
                <a:solidFill>
                  <a:srgbClr val="FF0000"/>
                </a:solidFill>
                <a:latin typeface="Arial" charset="0"/>
              </a:rPr>
              <a:t>Effect modifier = Interaction</a:t>
            </a:r>
            <a:endParaRPr lang="en-GB" b="1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7414" name="11 - Θέση αριθμού διαφάνειας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DBA44AD-0F4C-4E99-A107-731C73CCE5F1}" type="slidenum">
              <a:rPr lang="en-GB" smtClean="0"/>
              <a:pPr/>
              <a:t>8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GB" smtClean="0"/>
              <a:t>Asbestos (As) and lung cancer (Ca)</a:t>
            </a:r>
          </a:p>
        </p:txBody>
      </p:sp>
      <p:sp>
        <p:nvSpPr>
          <p:cNvPr id="18435" name="Text Box 5"/>
          <p:cNvSpPr txBox="1">
            <a:spLocks noChangeArrowheads="1"/>
          </p:cNvSpPr>
          <p:nvPr/>
        </p:nvSpPr>
        <p:spPr bwMode="auto">
          <a:xfrm>
            <a:off x="1828800" y="19812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b="1">
                <a:solidFill>
                  <a:srgbClr val="000099"/>
                </a:solidFill>
                <a:latin typeface="Arial" charset="0"/>
              </a:rPr>
              <a:t>Case-control study, unstratified data</a:t>
            </a:r>
          </a:p>
        </p:txBody>
      </p:sp>
      <p:sp>
        <p:nvSpPr>
          <p:cNvPr id="18436" name="Text Box 7"/>
          <p:cNvSpPr txBox="1">
            <a:spLocks noChangeArrowheads="1"/>
          </p:cNvSpPr>
          <p:nvPr/>
        </p:nvSpPr>
        <p:spPr bwMode="auto">
          <a:xfrm>
            <a:off x="1601788" y="3011488"/>
            <a:ext cx="6307137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b="1">
                <a:latin typeface="Arial" charset="0"/>
              </a:rPr>
              <a:t>As		    Ca		Controls	OR</a:t>
            </a:r>
          </a:p>
          <a:p>
            <a:endParaRPr lang="fr-FR" b="1">
              <a:latin typeface="Arial" charset="0"/>
            </a:endParaRPr>
          </a:p>
          <a:p>
            <a:r>
              <a:rPr lang="fr-FR" b="1">
                <a:latin typeface="Arial" charset="0"/>
              </a:rPr>
              <a:t>Yes		  693		   320		4.8</a:t>
            </a:r>
          </a:p>
          <a:p>
            <a:r>
              <a:rPr lang="fr-FR" b="1">
                <a:latin typeface="Arial" charset="0"/>
              </a:rPr>
              <a:t>No		  307		   680		Ref.</a:t>
            </a:r>
          </a:p>
          <a:p>
            <a:endParaRPr lang="fr-FR" b="1">
              <a:latin typeface="Arial" charset="0"/>
            </a:endParaRPr>
          </a:p>
          <a:p>
            <a:r>
              <a:rPr lang="fr-FR" b="1">
                <a:latin typeface="Arial" charset="0"/>
              </a:rPr>
              <a:t>Total		1000		 1000</a:t>
            </a:r>
            <a:endParaRPr lang="en-GB" b="1">
              <a:latin typeface="Arial" charset="0"/>
            </a:endParaRPr>
          </a:p>
        </p:txBody>
      </p:sp>
      <p:sp>
        <p:nvSpPr>
          <p:cNvPr id="18437" name="Line 8"/>
          <p:cNvSpPr>
            <a:spLocks noChangeShapeType="1"/>
          </p:cNvSpPr>
          <p:nvPr/>
        </p:nvSpPr>
        <p:spPr bwMode="auto">
          <a:xfrm>
            <a:off x="1676400" y="3505200"/>
            <a:ext cx="6019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  <p:sp>
        <p:nvSpPr>
          <p:cNvPr id="18438" name="Line 9"/>
          <p:cNvSpPr>
            <a:spLocks noChangeShapeType="1"/>
          </p:cNvSpPr>
          <p:nvPr/>
        </p:nvSpPr>
        <p:spPr bwMode="auto">
          <a:xfrm>
            <a:off x="1676400" y="4724400"/>
            <a:ext cx="60198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5937</TotalTime>
  <Words>1427</Words>
  <Application>Microsoft Office PowerPoint</Application>
  <PresentationFormat>Ekran Gösterisi (4:3)</PresentationFormat>
  <Paragraphs>477</Paragraphs>
  <Slides>47</Slides>
  <Notes>27</Notes>
  <HiddenSlides>0</HiddenSlides>
  <MMClips>0</MMClips>
  <ScaleCrop>false</ScaleCrop>
  <HeadingPairs>
    <vt:vector size="8" baseType="variant">
      <vt:variant>
        <vt:lpstr>Kullanılan Yazı Tipleri</vt:lpstr>
      </vt:variant>
      <vt:variant>
        <vt:i4>6</vt:i4>
      </vt:variant>
      <vt:variant>
        <vt:lpstr>Tema</vt:lpstr>
      </vt:variant>
      <vt:variant>
        <vt:i4>1</vt:i4>
      </vt:variant>
      <vt:variant>
        <vt:lpstr>Katıştırılmış OLE Hizmet Programları</vt:lpstr>
      </vt:variant>
      <vt:variant>
        <vt:i4>5</vt:i4>
      </vt:variant>
      <vt:variant>
        <vt:lpstr>Slayt Başlıkları</vt:lpstr>
      </vt:variant>
      <vt:variant>
        <vt:i4>47</vt:i4>
      </vt:variant>
    </vt:vector>
  </HeadingPairs>
  <TitlesOfParts>
    <vt:vector size="59" baseType="lpstr">
      <vt:lpstr>Times New Roman</vt:lpstr>
      <vt:lpstr>Arial</vt:lpstr>
      <vt:lpstr>Times New Roman (Arabic)</vt:lpstr>
      <vt:lpstr>Tahoma</vt:lpstr>
      <vt:lpstr>Arial Black</vt:lpstr>
      <vt:lpstr>Symbol</vt:lpstr>
      <vt:lpstr>Default Design</vt:lpstr>
      <vt:lpstr>Έγγραφο του Microsoft Word 97 - 2003</vt:lpstr>
      <vt:lpstr>Microsoft Office programları için Kuruluş Şeması Eklentisi</vt:lpstr>
      <vt:lpstr>Document Microsoft Word</vt:lpstr>
      <vt:lpstr>MS Organization Chart 2.0</vt:lpstr>
      <vt:lpstr>Microsoft Word Document</vt:lpstr>
      <vt:lpstr>Effect Modification -Interaction</vt:lpstr>
      <vt:lpstr>Should I believe my measurement?</vt:lpstr>
      <vt:lpstr>Slayt 3</vt:lpstr>
      <vt:lpstr>Two main complications</vt:lpstr>
      <vt:lpstr>Slayt 5</vt:lpstr>
      <vt:lpstr>Effect modifier</vt:lpstr>
      <vt:lpstr>Effect modifier</vt:lpstr>
      <vt:lpstr>Effect modification  </vt:lpstr>
      <vt:lpstr>Asbestos (As) and lung cancer (Ca)</vt:lpstr>
      <vt:lpstr>Slayt 10</vt:lpstr>
      <vt:lpstr>Slayt 11</vt:lpstr>
      <vt:lpstr>Asbestos (As), smoking and lung cancer (Ca)</vt:lpstr>
      <vt:lpstr>Physical activity and MI</vt:lpstr>
      <vt:lpstr>Slayt 14</vt:lpstr>
      <vt:lpstr>Slayt 15</vt:lpstr>
      <vt:lpstr>Any statistical test to help us?</vt:lpstr>
      <vt:lpstr>How to conduct a stratified analysis?</vt:lpstr>
      <vt:lpstr>Stratified analysis:  Effect Modification</vt:lpstr>
      <vt:lpstr>Death from diarrhea according to breast feeding, Brazil, 1980s (Crude analysis)</vt:lpstr>
      <vt:lpstr>Slayt 20</vt:lpstr>
      <vt:lpstr>Death from diarrhea according  to breast feeding, Brazil, 1980s</vt:lpstr>
      <vt:lpstr>Examples of stratified analysis</vt:lpstr>
      <vt:lpstr>Slayt 23</vt:lpstr>
      <vt:lpstr>Analyzing a third factor  </vt:lpstr>
      <vt:lpstr>How to conduct a stratified analysis</vt:lpstr>
      <vt:lpstr>How to define the strata?</vt:lpstr>
      <vt:lpstr>Logical order of data analysis</vt:lpstr>
      <vt:lpstr>Multivariate analysis</vt:lpstr>
      <vt:lpstr>Advantages &amp; Disadvantages of Stratified Analysis</vt:lpstr>
      <vt:lpstr>Slayt 30</vt:lpstr>
      <vt:lpstr>Slayt 31</vt:lpstr>
      <vt:lpstr>Slayt 32</vt:lpstr>
      <vt:lpstr>Slayt 33</vt:lpstr>
      <vt:lpstr>Slayt 34</vt:lpstr>
      <vt:lpstr>Slayt 35</vt:lpstr>
      <vt:lpstr>Slayt 36</vt:lpstr>
      <vt:lpstr>Slayt 37</vt:lpstr>
      <vt:lpstr>Slayt 38</vt:lpstr>
      <vt:lpstr>Slayt 39</vt:lpstr>
      <vt:lpstr>Slayt 40</vt:lpstr>
      <vt:lpstr>Slayt 41</vt:lpstr>
      <vt:lpstr>Second strategy to assess interaction: comparison of joint expected and joint observed effects</vt:lpstr>
      <vt:lpstr>Second strategy to assess interaction: comparison of joint expected and joint observed effects</vt:lpstr>
      <vt:lpstr>Further issues for discussion</vt:lpstr>
      <vt:lpstr>Slayt 45</vt:lpstr>
      <vt:lpstr>Slayt 46</vt:lpstr>
      <vt:lpstr>Conclusion</vt:lpstr>
    </vt:vector>
  </TitlesOfParts>
  <Company>99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Janal Informatique</dc:creator>
  <cp:lastModifiedBy>halksagligi</cp:lastModifiedBy>
  <cp:revision>133</cp:revision>
  <dcterms:created xsi:type="dcterms:W3CDTF">1999-10-08T17:02:43Z</dcterms:created>
  <dcterms:modified xsi:type="dcterms:W3CDTF">2014-09-19T13:16:04Z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CDC_Subject_does">
    <vt:lpwstr/>
  </property>
  <property fmtid="{D5CDD505-2E9C-101B-9397-08002B2CF9AE}" pid="3" name="ECDC_Publisher">
    <vt:lpwstr/>
  </property>
  <property fmtid="{D5CDD505-2E9C-101B-9397-08002B2CF9AE}" pid="4" name="ECDC_DocumentTypeName">
    <vt:lpwstr/>
  </property>
  <property fmtid="{D5CDD505-2E9C-101B-9397-08002B2CF9AE}" pid="5" name="display_urn:schemas-microsoft-com:office:office#Editor">
    <vt:lpwstr>System Account</vt:lpwstr>
  </property>
  <property fmtid="{D5CDD505-2E9C-101B-9397-08002B2CF9AE}" pid="6" name="ECDC_Subject_who">
    <vt:lpwstr/>
  </property>
  <property fmtid="{D5CDD505-2E9C-101B-9397-08002B2CF9AE}" pid="7" name="TemplateUrl">
    <vt:lpwstr/>
  </property>
  <property fmtid="{D5CDD505-2E9C-101B-9397-08002B2CF9AE}" pid="8" name="ECDC_Country">
    <vt:lpwstr/>
  </property>
  <property fmtid="{D5CDD505-2E9C-101B-9397-08002B2CF9AE}" pid="9" name="ECDC_Region">
    <vt:lpwstr/>
  </property>
  <property fmtid="{D5CDD505-2E9C-101B-9397-08002B2CF9AE}" pid="10" name="ECDC_Validity_Date">
    <vt:lpwstr/>
  </property>
  <property fmtid="{D5CDD505-2E9C-101B-9397-08002B2CF9AE}" pid="11" name="ECDC_Associated_Links">
    <vt:lpwstr/>
  </property>
  <property fmtid="{D5CDD505-2E9C-101B-9397-08002B2CF9AE}" pid="12" name="ECDC_Subject_what">
    <vt:lpwstr/>
  </property>
  <property fmtid="{D5CDD505-2E9C-101B-9397-08002B2CF9AE}" pid="13" name="ECDC_EmbargoReleaseDate">
    <vt:lpwstr/>
  </property>
  <property fmtid="{D5CDD505-2E9C-101B-9397-08002B2CF9AE}" pid="14" name="ECDC_TranslationOfID">
    <vt:lpwstr/>
  </property>
  <property fmtid="{D5CDD505-2E9C-101B-9397-08002B2CF9AE}" pid="15" name="_SourceUrl">
    <vt:lpwstr/>
  </property>
  <property fmtid="{D5CDD505-2E9C-101B-9397-08002B2CF9AE}" pid="16" name="ECDC_Contributor">
    <vt:lpwstr/>
  </property>
  <property fmtid="{D5CDD505-2E9C-101B-9397-08002B2CF9AE}" pid="17" name="ECDC_DOI">
    <vt:lpwstr/>
  </property>
  <property fmtid="{D5CDD505-2E9C-101B-9397-08002B2CF9AE}" pid="18" name="xd_Signature">
    <vt:lpwstr/>
  </property>
  <property fmtid="{D5CDD505-2E9C-101B-9397-08002B2CF9AE}" pid="19" name="ECDC_Abstract">
    <vt:lpwstr/>
  </property>
  <property fmtid="{D5CDD505-2E9C-101B-9397-08002B2CF9AE}" pid="20" name="ECDC_Associated_Images">
    <vt:lpwstr/>
  </property>
  <property fmtid="{D5CDD505-2E9C-101B-9397-08002B2CF9AE}" pid="21" name="xd_ProgID">
    <vt:lpwstr/>
  </property>
  <property fmtid="{D5CDD505-2E9C-101B-9397-08002B2CF9AE}" pid="22" name="PublishingStartDate">
    <vt:lpwstr/>
  </property>
  <property fmtid="{D5CDD505-2E9C-101B-9397-08002B2CF9AE}" pid="23" name="PublishingExpirationDate">
    <vt:lpwstr/>
  </property>
  <property fmtid="{D5CDD505-2E9C-101B-9397-08002B2CF9AE}" pid="24" name="ECDC_LanguageLabel">
    <vt:lpwstr/>
  </property>
  <property fmtid="{D5CDD505-2E9C-101B-9397-08002B2CF9AE}" pid="25" name="ECDC_Copyright">
    <vt:lpwstr/>
  </property>
  <property fmtid="{D5CDD505-2E9C-101B-9397-08002B2CF9AE}" pid="26" name="display_urn:schemas-microsoft-com:office:office#Author">
    <vt:lpwstr>System Account</vt:lpwstr>
  </property>
</Properties>
</file>