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2"/>
  </p:notesMasterIdLst>
  <p:sldIdLst>
    <p:sldId id="256" r:id="rId2"/>
    <p:sldId id="257" r:id="rId3"/>
    <p:sldId id="258" r:id="rId4"/>
    <p:sldId id="259" r:id="rId5"/>
    <p:sldId id="289" r:id="rId6"/>
    <p:sldId id="261" r:id="rId7"/>
    <p:sldId id="291" r:id="rId8"/>
    <p:sldId id="292" r:id="rId9"/>
    <p:sldId id="297" r:id="rId10"/>
    <p:sldId id="293" r:id="rId11"/>
    <p:sldId id="294" r:id="rId12"/>
    <p:sldId id="305" r:id="rId13"/>
    <p:sldId id="295" r:id="rId14"/>
    <p:sldId id="298" r:id="rId15"/>
    <p:sldId id="300" r:id="rId16"/>
    <p:sldId id="299" r:id="rId17"/>
    <p:sldId id="301" r:id="rId18"/>
    <p:sldId id="320" r:id="rId19"/>
    <p:sldId id="321" r:id="rId20"/>
    <p:sldId id="322" r:id="rId21"/>
    <p:sldId id="323" r:id="rId22"/>
    <p:sldId id="278" r:id="rId23"/>
    <p:sldId id="324" r:id="rId24"/>
    <p:sldId id="280" r:id="rId25"/>
    <p:sldId id="296" r:id="rId26"/>
    <p:sldId id="306" r:id="rId27"/>
    <p:sldId id="282" r:id="rId28"/>
    <p:sldId id="281" r:id="rId29"/>
    <p:sldId id="283" r:id="rId30"/>
    <p:sldId id="284" r:id="rId31"/>
    <p:sldId id="285" r:id="rId32"/>
    <p:sldId id="307" r:id="rId33"/>
    <p:sldId id="286" r:id="rId34"/>
    <p:sldId id="309" r:id="rId35"/>
    <p:sldId id="313" r:id="rId36"/>
    <p:sldId id="312" r:id="rId37"/>
    <p:sldId id="314" r:id="rId38"/>
    <p:sldId id="315" r:id="rId39"/>
    <p:sldId id="316" r:id="rId40"/>
    <p:sldId id="317" r:id="rId41"/>
    <p:sldId id="262" r:id="rId42"/>
    <p:sldId id="263" r:id="rId43"/>
    <p:sldId id="275" r:id="rId44"/>
    <p:sldId id="318" r:id="rId45"/>
    <p:sldId id="319" r:id="rId46"/>
    <p:sldId id="265" r:id="rId47"/>
    <p:sldId id="266" r:id="rId48"/>
    <p:sldId id="267" r:id="rId49"/>
    <p:sldId id="268" r:id="rId50"/>
    <p:sldId id="269" r:id="rId51"/>
    <p:sldId id="270" r:id="rId52"/>
    <p:sldId id="271" r:id="rId53"/>
    <p:sldId id="272" r:id="rId54"/>
    <p:sldId id="273" r:id="rId55"/>
    <p:sldId id="274" r:id="rId56"/>
    <p:sldId id="326" r:id="rId57"/>
    <p:sldId id="327" r:id="rId58"/>
    <p:sldId id="328" r:id="rId59"/>
    <p:sldId id="325" r:id="rId60"/>
    <p:sldId id="329" r:id="rId61"/>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679" autoAdjust="0"/>
  </p:normalViewPr>
  <p:slideViewPr>
    <p:cSldViewPr>
      <p:cViewPr varScale="1">
        <p:scale>
          <a:sx n="63" d="100"/>
          <a:sy n="63" d="100"/>
        </p:scale>
        <p:origin x="-1596"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93D10E-7E79-40DD-AEB9-2E7768240DC1}" type="datetimeFigureOut">
              <a:rPr lang="tr-TR" smtClean="0"/>
              <a:t>16.9.2014</a:t>
            </a:fld>
            <a:endParaRPr lang="tr-T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0768A8-5914-41F7-BF95-99E4507E9FB8}" type="slidenum">
              <a:rPr lang="tr-TR" smtClean="0"/>
              <a:t>‹#›</a:t>
            </a:fld>
            <a:endParaRPr lang="tr-TR"/>
          </a:p>
        </p:txBody>
      </p:sp>
    </p:spTree>
    <p:extLst>
      <p:ext uri="{BB962C8B-B14F-4D97-AF65-F5344CB8AC3E}">
        <p14:creationId xmlns:p14="http://schemas.microsoft.com/office/powerpoint/2010/main" val="16394648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ACF275D-49FC-427F-9928-247A5E8FB2E2}" type="slidenum">
              <a:rPr lang="en-US"/>
              <a:pPr/>
              <a:t>6</a:t>
            </a:fld>
            <a:endParaRPr lang="en-US"/>
          </a:p>
        </p:txBody>
      </p:sp>
      <p:sp>
        <p:nvSpPr>
          <p:cNvPr id="1252354" name="Rectangle 2"/>
          <p:cNvSpPr>
            <a:spLocks noGrp="1" noRot="1" noChangeAspect="1" noChangeArrowheads="1" noTextEdit="1"/>
          </p:cNvSpPr>
          <p:nvPr>
            <p:ph type="sldImg"/>
          </p:nvPr>
        </p:nvSpPr>
        <p:spPr>
          <a:xfrm>
            <a:off x="1144588" y="687388"/>
            <a:ext cx="4572000" cy="3429000"/>
          </a:xfrm>
          <a:ln/>
        </p:spPr>
      </p:sp>
      <p:sp>
        <p:nvSpPr>
          <p:cNvPr id="1252355" name="Rectangle 3"/>
          <p:cNvSpPr>
            <a:spLocks noGrp="1" noChangeArrowheads="1"/>
          </p:cNvSpPr>
          <p:nvPr>
            <p:ph type="body" idx="1"/>
          </p:nvPr>
        </p:nvSpPr>
        <p:spPr>
          <a:xfrm>
            <a:off x="685480" y="4344282"/>
            <a:ext cx="5487042" cy="4112155"/>
          </a:xfrm>
        </p:spPr>
        <p:txBody>
          <a:bodyPr/>
          <a:lstStyle/>
          <a:p>
            <a:r>
              <a:rPr lang="en-GB" dirty="0"/>
              <a:t>Box 1.1 The opportunity cost of in-vitro fertilisation (IVF)</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28688" eaLnBrk="0" hangingPunct="0">
              <a:defRPr>
                <a:solidFill>
                  <a:schemeClr val="tx1"/>
                </a:solidFill>
                <a:latin typeface="Arial" charset="0"/>
                <a:cs typeface="Arial" charset="0"/>
              </a:defRPr>
            </a:lvl1pPr>
            <a:lvl2pPr marL="742950" indent="-285750" defTabSz="928688" eaLnBrk="0" hangingPunct="0">
              <a:defRPr>
                <a:solidFill>
                  <a:schemeClr val="tx1"/>
                </a:solidFill>
                <a:latin typeface="Arial" charset="0"/>
                <a:cs typeface="Arial" charset="0"/>
              </a:defRPr>
            </a:lvl2pPr>
            <a:lvl3pPr marL="1143000" indent="-228600" defTabSz="928688" eaLnBrk="0" hangingPunct="0">
              <a:defRPr>
                <a:solidFill>
                  <a:schemeClr val="tx1"/>
                </a:solidFill>
                <a:latin typeface="Arial" charset="0"/>
                <a:cs typeface="Arial" charset="0"/>
              </a:defRPr>
            </a:lvl3pPr>
            <a:lvl4pPr marL="1600200" indent="-228600" defTabSz="928688" eaLnBrk="0" hangingPunct="0">
              <a:defRPr>
                <a:solidFill>
                  <a:schemeClr val="tx1"/>
                </a:solidFill>
                <a:latin typeface="Arial" charset="0"/>
                <a:cs typeface="Arial" charset="0"/>
              </a:defRPr>
            </a:lvl4pPr>
            <a:lvl5pPr marL="2057400" indent="-228600" defTabSz="928688" eaLnBrk="0" hangingPunct="0">
              <a:defRPr>
                <a:solidFill>
                  <a:schemeClr val="tx1"/>
                </a:solidFill>
                <a:latin typeface="Arial" charset="0"/>
                <a:cs typeface="Arial" charset="0"/>
              </a:defRPr>
            </a:lvl5pPr>
            <a:lvl6pPr marL="2514600" indent="-228600" defTabSz="928688" eaLnBrk="0" fontAlgn="base" hangingPunct="0">
              <a:spcBef>
                <a:spcPct val="0"/>
              </a:spcBef>
              <a:spcAft>
                <a:spcPct val="0"/>
              </a:spcAft>
              <a:defRPr>
                <a:solidFill>
                  <a:schemeClr val="tx1"/>
                </a:solidFill>
                <a:latin typeface="Arial" charset="0"/>
                <a:cs typeface="Arial" charset="0"/>
              </a:defRPr>
            </a:lvl6pPr>
            <a:lvl7pPr marL="2971800" indent="-228600" defTabSz="928688" eaLnBrk="0" fontAlgn="base" hangingPunct="0">
              <a:spcBef>
                <a:spcPct val="0"/>
              </a:spcBef>
              <a:spcAft>
                <a:spcPct val="0"/>
              </a:spcAft>
              <a:defRPr>
                <a:solidFill>
                  <a:schemeClr val="tx1"/>
                </a:solidFill>
                <a:latin typeface="Arial" charset="0"/>
                <a:cs typeface="Arial" charset="0"/>
              </a:defRPr>
            </a:lvl7pPr>
            <a:lvl8pPr marL="3429000" indent="-228600" defTabSz="928688" eaLnBrk="0" fontAlgn="base" hangingPunct="0">
              <a:spcBef>
                <a:spcPct val="0"/>
              </a:spcBef>
              <a:spcAft>
                <a:spcPct val="0"/>
              </a:spcAft>
              <a:defRPr>
                <a:solidFill>
                  <a:schemeClr val="tx1"/>
                </a:solidFill>
                <a:latin typeface="Arial" charset="0"/>
                <a:cs typeface="Arial" charset="0"/>
              </a:defRPr>
            </a:lvl8pPr>
            <a:lvl9pPr marL="3886200" indent="-228600" defTabSz="928688" eaLnBrk="0" fontAlgn="base" hangingPunct="0">
              <a:spcBef>
                <a:spcPct val="0"/>
              </a:spcBef>
              <a:spcAft>
                <a:spcPct val="0"/>
              </a:spcAft>
              <a:defRPr>
                <a:solidFill>
                  <a:schemeClr val="tx1"/>
                </a:solidFill>
                <a:latin typeface="Arial" charset="0"/>
                <a:cs typeface="Arial" charset="0"/>
              </a:defRPr>
            </a:lvl9pPr>
          </a:lstStyle>
          <a:p>
            <a:fld id="{7DB2D338-55C2-468A-BDFA-897C7696549B}" type="slidenum">
              <a:rPr lang="en-GB">
                <a:latin typeface="Times New Roman" pitchFamily="18" charset="0"/>
              </a:rPr>
              <a:pPr/>
              <a:t>56</a:t>
            </a:fld>
            <a:endParaRPr lang="en-GB">
              <a:latin typeface="Times New Roman" pitchFamily="18" charset="0"/>
            </a:endParaRPr>
          </a:p>
        </p:txBody>
      </p:sp>
      <p:sp>
        <p:nvSpPr>
          <p:cNvPr id="40963" name="Rectangle 2"/>
          <p:cNvSpPr>
            <a:spLocks noChangeArrowheads="1" noTextEdit="1"/>
          </p:cNvSpPr>
          <p:nvPr>
            <p:ph type="sldImg"/>
          </p:nvPr>
        </p:nvSpPr>
        <p:spPr>
          <a:ln/>
        </p:spPr>
      </p:sp>
      <p:sp>
        <p:nvSpPr>
          <p:cNvPr id="409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ABFD198-8A6F-48C7-A9C1-E2E2DC3B7491}" type="slidenum">
              <a:rPr lang="en-US"/>
              <a:pPr>
                <a:defRPr/>
              </a:pPr>
              <a:t>9</a:t>
            </a:fld>
            <a:endParaRPr lang="en-US"/>
          </a:p>
        </p:txBody>
      </p:sp>
      <p:sp>
        <p:nvSpPr>
          <p:cNvPr id="61443"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lnSpc>
                <a:spcPct val="90000"/>
              </a:lnSpc>
            </a:pPr>
            <a:endParaRPr lang="tr-TR"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sp>
        <p:nvSpPr>
          <p:cNvPr id="58371" name="Rectangle 3"/>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algn="r"/>
            <a:r>
              <a:rPr lang="en-US" sz="1000" i="1"/>
              <a:t>93</a:t>
            </a:r>
          </a:p>
        </p:txBody>
      </p:sp>
      <p:sp>
        <p:nvSpPr>
          <p:cNvPr id="58372" name="Rectangle 4"/>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sp>
        <p:nvSpPr>
          <p:cNvPr id="58373" name="Rectangle 5"/>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sp>
        <p:nvSpPr>
          <p:cNvPr id="58374" name="Rectangle 6"/>
          <p:cNvSpPr>
            <a:spLocks noGrp="1" noRot="1" noChangeAspect="1" noChangeArrowheads="1" noTextEdit="1"/>
          </p:cNvSpPr>
          <p:nvPr>
            <p:ph type="sldImg"/>
          </p:nvPr>
        </p:nvSpPr>
        <p:spPr>
          <a:xfrm>
            <a:off x="1150938" y="692150"/>
            <a:ext cx="4556125" cy="3416300"/>
          </a:xfrm>
          <a:ln cap="flat"/>
        </p:spPr>
      </p:sp>
      <p:sp>
        <p:nvSpPr>
          <p:cNvPr id="58375" name="Rectangle 7"/>
          <p:cNvSpPr>
            <a:spLocks noGrp="1" noChangeArrowheads="1"/>
          </p:cNvSpPr>
          <p:nvPr>
            <p:ph type="body" idx="1"/>
          </p:nvPr>
        </p:nvSpPr>
        <p:spPr>
          <a:noFill/>
        </p:spPr>
        <p:txBody>
          <a:bodyPr/>
          <a:lstStyle/>
          <a:p>
            <a:endParaRPr lang="en-GB"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MS PGothic" pitchFamily="34" charset="-128"/>
              </a:defRPr>
            </a:lvl1pPr>
            <a:lvl2pPr marL="742950" indent="-285750">
              <a:defRPr sz="2400">
                <a:solidFill>
                  <a:schemeClr val="tx1"/>
                </a:solidFill>
                <a:latin typeface="Times" charset="0"/>
                <a:ea typeface="MS PGothic" pitchFamily="34" charset="-128"/>
              </a:defRPr>
            </a:lvl2pPr>
            <a:lvl3pPr marL="1143000" indent="-228600">
              <a:defRPr sz="2400">
                <a:solidFill>
                  <a:schemeClr val="tx1"/>
                </a:solidFill>
                <a:latin typeface="Times" charset="0"/>
                <a:ea typeface="MS PGothic" pitchFamily="34" charset="-128"/>
              </a:defRPr>
            </a:lvl3pPr>
            <a:lvl4pPr marL="1600200" indent="-228600">
              <a:defRPr sz="2400">
                <a:solidFill>
                  <a:schemeClr val="tx1"/>
                </a:solidFill>
                <a:latin typeface="Times" charset="0"/>
                <a:ea typeface="MS PGothic" pitchFamily="34" charset="-128"/>
              </a:defRPr>
            </a:lvl4pPr>
            <a:lvl5pPr marL="2057400" indent="-228600">
              <a:defRPr sz="2400">
                <a:solidFill>
                  <a:schemeClr val="tx1"/>
                </a:solidFill>
                <a:latin typeface="Times" charset="0"/>
                <a:ea typeface="MS PGothic" pitchFamily="34" charset="-128"/>
              </a:defRPr>
            </a:lvl5pPr>
            <a:lvl6pPr marL="2514600" indent="-228600" eaLnBrk="0" fontAlgn="base" hangingPunct="0">
              <a:spcBef>
                <a:spcPct val="0"/>
              </a:spcBef>
              <a:spcAft>
                <a:spcPct val="0"/>
              </a:spcAft>
              <a:defRPr sz="2400">
                <a:solidFill>
                  <a:schemeClr val="tx1"/>
                </a:solidFill>
                <a:latin typeface="Times" charset="0"/>
                <a:ea typeface="MS PGothic" pitchFamily="34" charset="-128"/>
              </a:defRPr>
            </a:lvl6pPr>
            <a:lvl7pPr marL="2971800" indent="-228600" eaLnBrk="0" fontAlgn="base" hangingPunct="0">
              <a:spcBef>
                <a:spcPct val="0"/>
              </a:spcBef>
              <a:spcAft>
                <a:spcPct val="0"/>
              </a:spcAft>
              <a:defRPr sz="2400">
                <a:solidFill>
                  <a:schemeClr val="tx1"/>
                </a:solidFill>
                <a:latin typeface="Times" charset="0"/>
                <a:ea typeface="MS PGothic" pitchFamily="34" charset="-128"/>
              </a:defRPr>
            </a:lvl7pPr>
            <a:lvl8pPr marL="3429000" indent="-228600" eaLnBrk="0" fontAlgn="base" hangingPunct="0">
              <a:spcBef>
                <a:spcPct val="0"/>
              </a:spcBef>
              <a:spcAft>
                <a:spcPct val="0"/>
              </a:spcAft>
              <a:defRPr sz="2400">
                <a:solidFill>
                  <a:schemeClr val="tx1"/>
                </a:solidFill>
                <a:latin typeface="Times" charset="0"/>
                <a:ea typeface="MS PGothic" pitchFamily="34" charset="-128"/>
              </a:defRPr>
            </a:lvl8pPr>
            <a:lvl9pPr marL="3886200" indent="-228600" eaLnBrk="0" fontAlgn="base" hangingPunct="0">
              <a:spcBef>
                <a:spcPct val="0"/>
              </a:spcBef>
              <a:spcAft>
                <a:spcPct val="0"/>
              </a:spcAft>
              <a:defRPr sz="2400">
                <a:solidFill>
                  <a:schemeClr val="tx1"/>
                </a:solidFill>
                <a:latin typeface="Times" charset="0"/>
                <a:ea typeface="MS PGothic" pitchFamily="34" charset="-128"/>
              </a:defRPr>
            </a:lvl9pPr>
          </a:lstStyle>
          <a:p>
            <a:fld id="{60280FB0-4B97-434E-B9AF-D9B354022B12}" type="slidenum">
              <a:rPr lang="en-GB" altLang="en-US" sz="1200"/>
              <a:pPr/>
              <a:t>22</a:t>
            </a:fld>
            <a:endParaRPr lang="en-GB" altLang="en-US" sz="1200"/>
          </a:p>
        </p:txBody>
      </p:sp>
      <p:sp>
        <p:nvSpPr>
          <p:cNvPr id="38914" name="Rectangle 2"/>
          <p:cNvSpPr>
            <a:spLocks noGrp="1" noRot="1" noChangeAspect="1" noChangeArrowheads="1" noTextEdit="1"/>
          </p:cNvSpPr>
          <p:nvPr>
            <p:ph type="sldImg"/>
          </p:nvPr>
        </p:nvSpPr>
        <p:spPr>
          <a:ln/>
        </p:spPr>
      </p:sp>
      <p:sp>
        <p:nvSpPr>
          <p:cNvPr id="38915" name="Rectangle 3"/>
          <p:cNvSpPr>
            <a:spLocks noGrp="1" noChangeArrowheads="1"/>
          </p:cNvSpPr>
          <p:nvPr>
            <p:ph type="body" idx="1"/>
          </p:nvPr>
        </p:nvSpPr>
        <p:spPr>
          <a:xfrm>
            <a:off x="914832" y="4344688"/>
            <a:ext cx="5028338" cy="411369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GB" altLang="en-US" sz="1400" dirty="0" smtClean="0">
                <a:latin typeface="Times" charset="0"/>
              </a:rPr>
              <a:t>So, for example, we may get data:</a:t>
            </a:r>
          </a:p>
          <a:p>
            <a:pPr lvl="1" eaLnBrk="1" hangingPunct="1">
              <a:buFontTx/>
              <a:buChar char="•"/>
            </a:pPr>
            <a:r>
              <a:rPr lang="en-GB" altLang="en-US" sz="1400" dirty="0" smtClean="0">
                <a:latin typeface="Times" charset="0"/>
              </a:rPr>
              <a:t> on </a:t>
            </a:r>
            <a:r>
              <a:rPr lang="en-GB" altLang="en-US" sz="1400" dirty="0" smtClean="0">
                <a:solidFill>
                  <a:srgbClr val="0000FF"/>
                </a:solidFill>
                <a:latin typeface="Times" charset="0"/>
              </a:rPr>
              <a:t>clinical effectiveness</a:t>
            </a:r>
            <a:r>
              <a:rPr lang="en-GB" altLang="en-US" sz="1400" dirty="0" smtClean="0">
                <a:latin typeface="Times" charset="0"/>
              </a:rPr>
              <a:t> from a trial or meta-analysis of trials;</a:t>
            </a:r>
          </a:p>
          <a:p>
            <a:pPr lvl="1" eaLnBrk="1" hangingPunct="1">
              <a:buFontTx/>
              <a:buChar char="•"/>
            </a:pPr>
            <a:r>
              <a:rPr lang="en-GB" altLang="en-US" sz="1400" dirty="0" smtClean="0">
                <a:latin typeface="Times" charset="0"/>
              </a:rPr>
              <a:t> data on test accuracy from a cohort study;</a:t>
            </a:r>
          </a:p>
          <a:p>
            <a:pPr lvl="1" eaLnBrk="1" hangingPunct="1">
              <a:buFontTx/>
              <a:buChar char="•"/>
            </a:pPr>
            <a:r>
              <a:rPr lang="en-GB" altLang="en-US" sz="1400" dirty="0" smtClean="0">
                <a:latin typeface="Times" charset="0"/>
              </a:rPr>
              <a:t> data on </a:t>
            </a:r>
            <a:r>
              <a:rPr lang="en-GB" altLang="en-US" sz="1400" dirty="0" smtClean="0">
                <a:solidFill>
                  <a:srgbClr val="0000FF"/>
                </a:solidFill>
                <a:latin typeface="Times" charset="0"/>
              </a:rPr>
              <a:t>resource use</a:t>
            </a:r>
            <a:r>
              <a:rPr lang="en-GB" altLang="en-US" sz="1400" dirty="0" smtClean="0">
                <a:latin typeface="Times" charset="0"/>
              </a:rPr>
              <a:t> by reviewing a sample of patients notes;</a:t>
            </a:r>
          </a:p>
          <a:p>
            <a:pPr lvl="1" eaLnBrk="1" hangingPunct="1">
              <a:buFontTx/>
              <a:buChar char="•"/>
            </a:pPr>
            <a:r>
              <a:rPr lang="en-GB" altLang="en-US" sz="1400" dirty="0" smtClean="0">
                <a:latin typeface="Times" charset="0"/>
              </a:rPr>
              <a:t> estimates of </a:t>
            </a:r>
            <a:r>
              <a:rPr lang="en-GB" altLang="en-US" sz="1400" dirty="0" smtClean="0">
                <a:solidFill>
                  <a:srgbClr val="0000FF"/>
                </a:solidFill>
                <a:latin typeface="Times" charset="0"/>
              </a:rPr>
              <a:t>unit costs</a:t>
            </a:r>
            <a:r>
              <a:rPr lang="en-GB" altLang="en-US" sz="1400" dirty="0" smtClean="0">
                <a:latin typeface="Times" charset="0"/>
              </a:rPr>
              <a:t> from accounting data;</a:t>
            </a:r>
          </a:p>
          <a:p>
            <a:pPr lvl="1" eaLnBrk="1" hangingPunct="1">
              <a:buFontTx/>
              <a:buChar char="•"/>
            </a:pPr>
            <a:r>
              <a:rPr lang="en-GB" altLang="en-US" sz="1400" dirty="0" smtClean="0">
                <a:latin typeface="Times" charset="0"/>
              </a:rPr>
              <a:t> estimates of </a:t>
            </a:r>
            <a:r>
              <a:rPr lang="en-GB" altLang="en-US" sz="1400" dirty="0" smtClean="0">
                <a:solidFill>
                  <a:srgbClr val="0000FF"/>
                </a:solidFill>
                <a:latin typeface="Times" charset="0"/>
              </a:rPr>
              <a:t>quality of life</a:t>
            </a:r>
            <a:r>
              <a:rPr lang="en-GB" altLang="en-US" sz="1400" dirty="0" smtClean="0">
                <a:latin typeface="Times" charset="0"/>
              </a:rPr>
              <a:t> (health state valuations) by a special study of a sample of patients;</a:t>
            </a:r>
          </a:p>
          <a:p>
            <a:pPr lvl="1" eaLnBrk="1" hangingPunct="1">
              <a:buFontTx/>
              <a:buChar char="•"/>
            </a:pPr>
            <a:r>
              <a:rPr lang="en-GB" altLang="en-US" sz="1400" dirty="0" smtClean="0">
                <a:latin typeface="Times" charset="0"/>
              </a:rPr>
              <a:t> and extrapolate findings forward using </a:t>
            </a:r>
            <a:r>
              <a:rPr lang="en-GB" altLang="en-US" sz="1400" dirty="0" smtClean="0">
                <a:solidFill>
                  <a:srgbClr val="0000FF"/>
                </a:solidFill>
                <a:latin typeface="Times" charset="0"/>
              </a:rPr>
              <a:t>epidemiological data</a:t>
            </a:r>
            <a:r>
              <a:rPr lang="en-GB" altLang="en-US" sz="1400" dirty="0" smtClean="0">
                <a:latin typeface="Times" charset="0"/>
              </a:rPr>
              <a:t> on survival.</a:t>
            </a:r>
          </a:p>
          <a:p>
            <a:pPr eaLnBrk="1" hangingPunct="1"/>
            <a:endParaRPr lang="en-GB" altLang="en-US" sz="1400" dirty="0" smtClean="0">
              <a:latin typeface="Times" charset="0"/>
            </a:endParaRPr>
          </a:p>
          <a:p>
            <a:pPr eaLnBrk="1" hangingPunct="1"/>
            <a:r>
              <a:rPr lang="en-GB" altLang="en-US" sz="1400" dirty="0" smtClean="0">
                <a:latin typeface="Times" charset="0"/>
              </a:rPr>
              <a:t>We then use a </a:t>
            </a:r>
            <a:r>
              <a:rPr lang="en-GB" altLang="en-US" sz="1400" dirty="0" smtClean="0">
                <a:solidFill>
                  <a:srgbClr val="009999"/>
                </a:solidFill>
                <a:latin typeface="Times" charset="0"/>
              </a:rPr>
              <a:t>mathematical or computer model</a:t>
            </a:r>
            <a:r>
              <a:rPr lang="en-GB" altLang="en-US" sz="1400" dirty="0" smtClean="0">
                <a:latin typeface="Times" charset="0"/>
              </a:rPr>
              <a:t> to bring together the data and estimate our summary statistic (the ICER).</a:t>
            </a:r>
          </a:p>
          <a:p>
            <a:pPr eaLnBrk="1" hangingPunct="1"/>
            <a:endParaRPr lang="en-GB" altLang="en-US" sz="1400" dirty="0" smtClean="0">
              <a:latin typeface="Times" charset="0"/>
            </a:endParaRPr>
          </a:p>
          <a:p>
            <a:pPr eaLnBrk="1" hangingPunct="1"/>
            <a:r>
              <a:rPr lang="en-GB" altLang="en-US" sz="1400" dirty="0" smtClean="0">
                <a:latin typeface="Times" charset="0"/>
              </a:rPr>
              <a:t>Ideally data inputs will be based on best available evidence from guideline reviews.</a:t>
            </a:r>
          </a:p>
          <a:p>
            <a:pPr eaLnBrk="1" hangingPunct="1"/>
            <a:r>
              <a:rPr lang="en-GB" altLang="en-US" sz="1400" dirty="0" smtClean="0">
                <a:latin typeface="Times" charset="0"/>
              </a:rPr>
              <a:t>But in many cases data is not available – so GDG may be asked to use judgement to make assumptions.</a:t>
            </a:r>
          </a:p>
          <a:p>
            <a:pPr eaLnBrk="1" hangingPunct="1"/>
            <a:endParaRPr lang="en-GB" altLang="en-US" sz="1400" dirty="0" smtClean="0">
              <a:latin typeface="Times" charset="0"/>
            </a:endParaRPr>
          </a:p>
          <a:p>
            <a:pPr eaLnBrk="1" hangingPunct="1"/>
            <a:endParaRPr lang="en-GB" altLang="en-US" sz="1400" dirty="0" smtClean="0">
              <a:latin typeface="Times"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charset="0"/>
                <a:ea typeface="ＭＳ Ｐゴシック" charset="0"/>
                <a:cs typeface="Arial" charset="0"/>
              </a:defRPr>
            </a:lvl1pPr>
            <a:lvl2pPr marL="742950" indent="-285750" eaLnBrk="0" hangingPunct="0">
              <a:defRPr>
                <a:solidFill>
                  <a:schemeClr val="tx1"/>
                </a:solidFill>
                <a:latin typeface="Calibri" charset="0"/>
                <a:ea typeface="Arial" charset="0"/>
                <a:cs typeface="Arial" charset="0"/>
              </a:defRPr>
            </a:lvl2pPr>
            <a:lvl3pPr marL="1143000" indent="-228600" eaLnBrk="0" hangingPunct="0">
              <a:defRPr>
                <a:solidFill>
                  <a:schemeClr val="tx1"/>
                </a:solidFill>
                <a:latin typeface="Calibri" charset="0"/>
                <a:ea typeface="Arial" charset="0"/>
                <a:cs typeface="Arial" charset="0"/>
              </a:defRPr>
            </a:lvl3pPr>
            <a:lvl4pPr marL="1600200" indent="-228600" eaLnBrk="0" hangingPunct="0">
              <a:defRPr>
                <a:solidFill>
                  <a:schemeClr val="tx1"/>
                </a:solidFill>
                <a:latin typeface="Calibri" charset="0"/>
                <a:ea typeface="Arial" charset="0"/>
                <a:cs typeface="Arial" charset="0"/>
              </a:defRPr>
            </a:lvl4pPr>
            <a:lvl5pPr marL="2057400" indent="-228600" eaLnBrk="0" hangingPunct="0">
              <a:defRPr>
                <a:solidFill>
                  <a:schemeClr val="tx1"/>
                </a:solidFill>
                <a:latin typeface="Calibri" charset="0"/>
                <a:ea typeface="Arial" charset="0"/>
                <a:cs typeface="Arial" charset="0"/>
              </a:defRPr>
            </a:lvl5pPr>
            <a:lvl6pPr marL="2514600" indent="-228600" eaLnBrk="0" fontAlgn="base" hangingPunct="0">
              <a:spcBef>
                <a:spcPct val="0"/>
              </a:spcBef>
              <a:spcAft>
                <a:spcPct val="0"/>
              </a:spcAft>
              <a:defRPr>
                <a:solidFill>
                  <a:schemeClr val="tx1"/>
                </a:solidFill>
                <a:latin typeface="Calibri" charset="0"/>
                <a:ea typeface="Arial" charset="0"/>
                <a:cs typeface="Arial" charset="0"/>
              </a:defRPr>
            </a:lvl6pPr>
            <a:lvl7pPr marL="2971800" indent="-228600" eaLnBrk="0" fontAlgn="base" hangingPunct="0">
              <a:spcBef>
                <a:spcPct val="0"/>
              </a:spcBef>
              <a:spcAft>
                <a:spcPct val="0"/>
              </a:spcAft>
              <a:defRPr>
                <a:solidFill>
                  <a:schemeClr val="tx1"/>
                </a:solidFill>
                <a:latin typeface="Calibri" charset="0"/>
                <a:ea typeface="Arial" charset="0"/>
                <a:cs typeface="Arial" charset="0"/>
              </a:defRPr>
            </a:lvl7pPr>
            <a:lvl8pPr marL="3429000" indent="-228600" eaLnBrk="0" fontAlgn="base" hangingPunct="0">
              <a:spcBef>
                <a:spcPct val="0"/>
              </a:spcBef>
              <a:spcAft>
                <a:spcPct val="0"/>
              </a:spcAft>
              <a:defRPr>
                <a:solidFill>
                  <a:schemeClr val="tx1"/>
                </a:solidFill>
                <a:latin typeface="Calibri" charset="0"/>
                <a:ea typeface="Arial" charset="0"/>
                <a:cs typeface="Arial" charset="0"/>
              </a:defRPr>
            </a:lvl8pPr>
            <a:lvl9pPr marL="3886200" indent="-228600" eaLnBrk="0" fontAlgn="base" hangingPunct="0">
              <a:spcBef>
                <a:spcPct val="0"/>
              </a:spcBef>
              <a:spcAft>
                <a:spcPct val="0"/>
              </a:spcAft>
              <a:defRPr>
                <a:solidFill>
                  <a:schemeClr val="tx1"/>
                </a:solidFill>
                <a:latin typeface="Calibri" charset="0"/>
                <a:ea typeface="Arial" charset="0"/>
                <a:cs typeface="Arial" charset="0"/>
              </a:defRPr>
            </a:lvl9pPr>
          </a:lstStyle>
          <a:p>
            <a:pPr eaLnBrk="1" hangingPunct="1"/>
            <a:fld id="{48DCA136-F64F-4248-B555-86FDD38198D2}" type="slidenum">
              <a:rPr lang="en-GB">
                <a:latin typeface="Arial" charset="0"/>
              </a:rPr>
              <a:pPr eaLnBrk="1" hangingPunct="1"/>
              <a:t>24</a:t>
            </a:fld>
            <a:endParaRPr lang="en-GB">
              <a:latin typeface="Arial" charset="0"/>
            </a:endParaRPr>
          </a:p>
        </p:txBody>
      </p:sp>
      <p:sp>
        <p:nvSpPr>
          <p:cNvPr id="151555"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51556" name="Rectangle 3"/>
          <p:cNvSpPr>
            <a:spLocks noGrp="1" noChangeArrowheads="1"/>
          </p:cNvSpPr>
          <p:nvPr>
            <p:ph type="body" idx="1"/>
          </p:nvPr>
        </p:nvSpPr>
        <p:spPr bwMode="auto">
          <a:xfrm>
            <a:off x="914400" y="4343400"/>
            <a:ext cx="5029200" cy="4114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endParaRPr lang="en-GB" sz="1400">
              <a:latin typeface="Calibri"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fld id="{7E64B80B-09AB-40E9-8501-D747715925F7}" type="slidenum">
              <a:rPr lang="en-GB" altLang="en-US" sz="1200" smtClean="0"/>
              <a:pPr/>
              <a:t>28</a:t>
            </a:fld>
            <a:endParaRPr lang="en-GB" altLang="en-US" sz="1200" smtClean="0"/>
          </a:p>
        </p:txBody>
      </p:sp>
      <p:sp>
        <p:nvSpPr>
          <p:cNvPr id="240643" name="Rectangle 2"/>
          <p:cNvSpPr>
            <a:spLocks noGrp="1" noRot="1" noChangeAspect="1" noChangeArrowheads="1" noTextEdit="1"/>
          </p:cNvSpPr>
          <p:nvPr>
            <p:ph type="sldImg"/>
          </p:nvPr>
        </p:nvSpPr>
        <p:spPr>
          <a:ln/>
        </p:spPr>
      </p:sp>
      <p:sp>
        <p:nvSpPr>
          <p:cNvPr id="240644" name="Rectangle 3"/>
          <p:cNvSpPr>
            <a:spLocks noGrp="1" noChangeArrowheads="1"/>
          </p:cNvSpPr>
          <p:nvPr>
            <p:ph type="body" idx="1"/>
          </p:nvPr>
        </p:nvSpPr>
        <p:spPr>
          <a:xfrm>
            <a:off x="914832" y="4343216"/>
            <a:ext cx="5028338" cy="411516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GB" altLang="en-US" sz="1400" smtClean="0">
              <a:latin typeface="Times" pitchFamily="-106"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7106" name="Rectangle 2"/>
          <p:cNvSpPr>
            <a:spLocks noChangeArrowheads="1"/>
          </p:cNvSpPr>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sp>
        <p:nvSpPr>
          <p:cNvPr id="1327107" name="Rectangle 3"/>
          <p:cNvSpPr>
            <a:spLocks noChangeArrowheads="1"/>
          </p:cNvSpPr>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9050" tIns="0" rIns="19050" bIns="0" anchor="b"/>
          <a:lstStyle/>
          <a:p>
            <a:pPr algn="r"/>
            <a:r>
              <a:rPr lang="en-US" sz="1000" i="1"/>
              <a:t>93</a:t>
            </a:r>
          </a:p>
        </p:txBody>
      </p:sp>
      <p:sp>
        <p:nvSpPr>
          <p:cNvPr id="1327108" name="Rectangle 4"/>
          <p:cNvSpPr>
            <a:spLocks noChangeArrowheads="1"/>
          </p:cNvSpPr>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sp>
        <p:nvSpPr>
          <p:cNvPr id="1327109" name="Rectangle 5"/>
          <p:cNvSpPr>
            <a:spLocks noChangeArrowheads="1"/>
          </p:cNvSpP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sp>
        <p:nvSpPr>
          <p:cNvPr id="1327110" name="Rectangle 6"/>
          <p:cNvSpPr>
            <a:spLocks noGrp="1" noRot="1" noChangeAspect="1" noChangeArrowheads="1" noTextEdit="1"/>
          </p:cNvSpPr>
          <p:nvPr>
            <p:ph type="sldImg"/>
          </p:nvPr>
        </p:nvSpPr>
        <p:spPr>
          <a:xfrm>
            <a:off x="1150938" y="692150"/>
            <a:ext cx="4556125" cy="3416300"/>
          </a:xfrm>
          <a:ln cap="flat"/>
        </p:spPr>
      </p:sp>
      <p:sp>
        <p:nvSpPr>
          <p:cNvPr id="1327111" name="Rectangle 7"/>
          <p:cNvSpPr>
            <a:spLocks noGrp="1" noChangeArrowheads="1"/>
          </p:cNvSpPr>
          <p:nvPr>
            <p:ph type="body" idx="1"/>
          </p:nvPr>
        </p:nvSpPr>
        <p:spPr>
          <a:ln/>
        </p:spPr>
        <p:txBody>
          <a:bodyPr/>
          <a:lstStyle/>
          <a:p>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Rot="1" noChangeAspect="1" noChangeArrowheads="1" noTextEdit="1"/>
          </p:cNvSpPr>
          <p:nvPr>
            <p:ph type="sldImg"/>
          </p:nvPr>
        </p:nvSpPr>
        <p:spPr>
          <a:xfrm>
            <a:off x="1150938" y="692150"/>
            <a:ext cx="4556125" cy="3416300"/>
          </a:xfrm>
          <a:ln cap="flat"/>
        </p:spPr>
      </p:sp>
      <p:sp>
        <p:nvSpPr>
          <p:cNvPr id="101379" name="Rectangle 3"/>
          <p:cNvSpPr>
            <a:spLocks noGrp="1" noChangeArrowheads="1"/>
          </p:cNvSpPr>
          <p:nvPr>
            <p:ph type="body" idx="1"/>
          </p:nvPr>
        </p:nvSpPr>
        <p:spPr>
          <a:xfrm>
            <a:off x="912814" y="4347075"/>
            <a:ext cx="5030787" cy="3601777"/>
          </a:xfrm>
          <a:ln/>
          <a:extLst>
            <a:ext uri="{91240B29-F687-4F45-9708-019B960494DF}">
              <a14:hiddenLine xmlns:a14="http://schemas.microsoft.com/office/drawing/2010/main" w="12699">
                <a:solidFill>
                  <a:schemeClr val="tx1"/>
                </a:solidFill>
                <a:miter lim="800000"/>
                <a:headEnd/>
                <a:tailEnd/>
              </a14:hiddenLine>
            </a:ext>
          </a:extLst>
        </p:spPr>
        <p:txBody>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Rot="1" noChangeAspect="1" noChangeArrowheads="1" noTextEdit="1"/>
          </p:cNvSpPr>
          <p:nvPr>
            <p:ph type="sldImg"/>
          </p:nvPr>
        </p:nvSpPr>
        <p:spPr>
          <a:xfrm>
            <a:off x="688975" y="691850"/>
            <a:ext cx="5480050" cy="3416195"/>
          </a:xfrm>
          <a:ln cap="flat"/>
        </p:spPr>
      </p:sp>
      <p:sp>
        <p:nvSpPr>
          <p:cNvPr id="103427" name="Rectangle 3"/>
          <p:cNvSpPr>
            <a:spLocks noGrp="1" noChangeArrowheads="1"/>
          </p:cNvSpPr>
          <p:nvPr>
            <p:ph type="body" idx="1"/>
          </p:nvPr>
        </p:nvSpPr>
        <p:spPr>
          <a:xfrm>
            <a:off x="912814" y="4347075"/>
            <a:ext cx="5030787" cy="3601777"/>
          </a:xfrm>
          <a:ln/>
          <a:extLst>
            <a:ext uri="{91240B29-F687-4F45-9708-019B960494DF}">
              <a14:hiddenLine xmlns:a14="http://schemas.microsoft.com/office/drawing/2010/main" w="12699">
                <a:solidFill>
                  <a:schemeClr val="tx1"/>
                </a:solidFill>
                <a:miter lim="800000"/>
                <a:headEnd/>
                <a:tailEnd/>
              </a14:hiddenLine>
            </a:ext>
          </a:extLst>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tr-T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tr-TR"/>
          </a:p>
        </p:txBody>
      </p:sp>
      <p:sp>
        <p:nvSpPr>
          <p:cNvPr id="4" name="Date Placeholder 3"/>
          <p:cNvSpPr>
            <a:spLocks noGrp="1"/>
          </p:cNvSpPr>
          <p:nvPr>
            <p:ph type="dt" sz="half" idx="10"/>
          </p:nvPr>
        </p:nvSpPr>
        <p:spPr/>
        <p:txBody>
          <a:bodyPr/>
          <a:lstStyle/>
          <a:p>
            <a:fld id="{C22B1DF7-63AC-40F3-B3BB-900F518014A7}" type="datetimeFigureOut">
              <a:rPr lang="tr-TR" smtClean="0"/>
              <a:t>16.9.2014</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66F3FDF9-3BBF-4E56-AEDD-2F7C09F23D0A}" type="slidenum">
              <a:rPr lang="tr-TR" smtClean="0"/>
              <a:t>‹#›</a:t>
            </a:fld>
            <a:endParaRPr lang="tr-TR"/>
          </a:p>
        </p:txBody>
      </p:sp>
    </p:spTree>
    <p:extLst>
      <p:ext uri="{BB962C8B-B14F-4D97-AF65-F5344CB8AC3E}">
        <p14:creationId xmlns:p14="http://schemas.microsoft.com/office/powerpoint/2010/main" val="24912045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Date Placeholder 3"/>
          <p:cNvSpPr>
            <a:spLocks noGrp="1"/>
          </p:cNvSpPr>
          <p:nvPr>
            <p:ph type="dt" sz="half" idx="10"/>
          </p:nvPr>
        </p:nvSpPr>
        <p:spPr/>
        <p:txBody>
          <a:bodyPr/>
          <a:lstStyle/>
          <a:p>
            <a:fld id="{C22B1DF7-63AC-40F3-B3BB-900F518014A7}" type="datetimeFigureOut">
              <a:rPr lang="tr-TR" smtClean="0"/>
              <a:t>16.9.2014</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66F3FDF9-3BBF-4E56-AEDD-2F7C09F23D0A}" type="slidenum">
              <a:rPr lang="tr-TR" smtClean="0"/>
              <a:t>‹#›</a:t>
            </a:fld>
            <a:endParaRPr lang="tr-TR"/>
          </a:p>
        </p:txBody>
      </p:sp>
    </p:spTree>
    <p:extLst>
      <p:ext uri="{BB962C8B-B14F-4D97-AF65-F5344CB8AC3E}">
        <p14:creationId xmlns:p14="http://schemas.microsoft.com/office/powerpoint/2010/main" val="9560044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tr-T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Date Placeholder 3"/>
          <p:cNvSpPr>
            <a:spLocks noGrp="1"/>
          </p:cNvSpPr>
          <p:nvPr>
            <p:ph type="dt" sz="half" idx="10"/>
          </p:nvPr>
        </p:nvSpPr>
        <p:spPr/>
        <p:txBody>
          <a:bodyPr/>
          <a:lstStyle/>
          <a:p>
            <a:fld id="{C22B1DF7-63AC-40F3-B3BB-900F518014A7}" type="datetimeFigureOut">
              <a:rPr lang="tr-TR" smtClean="0"/>
              <a:t>16.9.2014</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66F3FDF9-3BBF-4E56-AEDD-2F7C09F23D0A}" type="slidenum">
              <a:rPr lang="tr-TR" smtClean="0"/>
              <a:t>‹#›</a:t>
            </a:fld>
            <a:endParaRPr lang="tr-TR"/>
          </a:p>
        </p:txBody>
      </p:sp>
    </p:spTree>
    <p:extLst>
      <p:ext uri="{BB962C8B-B14F-4D97-AF65-F5344CB8AC3E}">
        <p14:creationId xmlns:p14="http://schemas.microsoft.com/office/powerpoint/2010/main" val="6772358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457200"/>
            <a:ext cx="8229600" cy="1371600"/>
          </a:xfrm>
        </p:spPr>
        <p:txBody>
          <a:bodyPr/>
          <a:lstStyle/>
          <a:p>
            <a:r>
              <a:rPr lang="en-US" smtClean="0"/>
              <a:t>Click to edit Master title style</a:t>
            </a:r>
            <a:endParaRPr lang="tr-TR"/>
          </a:p>
        </p:txBody>
      </p:sp>
      <p:sp>
        <p:nvSpPr>
          <p:cNvPr id="3" name="Content Placeholder 2"/>
          <p:cNvSpPr>
            <a:spLocks noGrp="1"/>
          </p:cNvSpPr>
          <p:nvPr>
            <p:ph sz="quarter" idx="1"/>
          </p:nvPr>
        </p:nvSpPr>
        <p:spPr>
          <a:xfrm>
            <a:off x="457200" y="1981200"/>
            <a:ext cx="4038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Content Placeholder 3"/>
          <p:cNvSpPr>
            <a:spLocks noGrp="1"/>
          </p:cNvSpPr>
          <p:nvPr>
            <p:ph sz="quarter" idx="2"/>
          </p:nvPr>
        </p:nvSpPr>
        <p:spPr>
          <a:xfrm>
            <a:off x="4648200" y="1981200"/>
            <a:ext cx="4038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5" name="Content Placeholder 4"/>
          <p:cNvSpPr>
            <a:spLocks noGrp="1"/>
          </p:cNvSpPr>
          <p:nvPr>
            <p:ph sz="quarter" idx="3"/>
          </p:nvPr>
        </p:nvSpPr>
        <p:spPr>
          <a:xfrm>
            <a:off x="457200" y="4000500"/>
            <a:ext cx="4038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6" name="Content Placeholder 5"/>
          <p:cNvSpPr>
            <a:spLocks noGrp="1"/>
          </p:cNvSpPr>
          <p:nvPr>
            <p:ph sz="quarter" idx="4"/>
          </p:nvPr>
        </p:nvSpPr>
        <p:spPr>
          <a:xfrm>
            <a:off x="4648200" y="4000500"/>
            <a:ext cx="4038600" cy="18669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7" name="Footer Placeholder 6"/>
          <p:cNvSpPr>
            <a:spLocks noGrp="1"/>
          </p:cNvSpPr>
          <p:nvPr>
            <p:ph type="ftr" sz="quarter" idx="10"/>
          </p:nvPr>
        </p:nvSpPr>
        <p:spPr>
          <a:xfrm>
            <a:off x="3124200" y="6248400"/>
            <a:ext cx="2895600" cy="457200"/>
          </a:xfrm>
        </p:spPr>
        <p:txBody>
          <a:bodyPr/>
          <a:lstStyle>
            <a:lvl1pPr>
              <a:defRPr/>
            </a:lvl1pPr>
          </a:lstStyle>
          <a:p>
            <a:endParaRPr lang="en-US"/>
          </a:p>
        </p:txBody>
      </p:sp>
      <p:sp>
        <p:nvSpPr>
          <p:cNvPr id="8" name="Slide Number Placeholder 7"/>
          <p:cNvSpPr>
            <a:spLocks noGrp="1"/>
          </p:cNvSpPr>
          <p:nvPr>
            <p:ph type="sldNum" sz="quarter" idx="11"/>
          </p:nvPr>
        </p:nvSpPr>
        <p:spPr>
          <a:xfrm>
            <a:off x="6553200" y="6248400"/>
            <a:ext cx="2133600" cy="457200"/>
          </a:xfrm>
        </p:spPr>
        <p:txBody>
          <a:bodyPr/>
          <a:lstStyle>
            <a:lvl1pPr>
              <a:defRPr/>
            </a:lvl1pPr>
          </a:lstStyle>
          <a:p>
            <a:fld id="{74FA5A97-46F3-43D9-A6CC-A1CB6AB51E7D}" type="slidenum">
              <a:rPr lang="en-US"/>
              <a:pPr/>
              <a:t>‹#›</a:t>
            </a:fld>
            <a:endParaRPr lang="en-US"/>
          </a:p>
        </p:txBody>
      </p:sp>
      <p:sp>
        <p:nvSpPr>
          <p:cNvPr id="9" name="Date Placeholder 8"/>
          <p:cNvSpPr>
            <a:spLocks noGrp="1"/>
          </p:cNvSpPr>
          <p:nvPr>
            <p:ph type="dt" sz="half" idx="12"/>
          </p:nvPr>
        </p:nvSpPr>
        <p:spPr>
          <a:xfrm>
            <a:off x="457200" y="6245225"/>
            <a:ext cx="2133600" cy="476250"/>
          </a:xfrm>
        </p:spPr>
        <p:txBody>
          <a:bodyPr/>
          <a:lstStyle>
            <a:lvl1pPr>
              <a:defRPr/>
            </a:lvl1pPr>
          </a:lstStyle>
          <a:p>
            <a:endParaRPr lang="en-US"/>
          </a:p>
        </p:txBody>
      </p:sp>
    </p:spTree>
    <p:extLst>
      <p:ext uri="{BB962C8B-B14F-4D97-AF65-F5344CB8AC3E}">
        <p14:creationId xmlns:p14="http://schemas.microsoft.com/office/powerpoint/2010/main" val="2778354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Date Placeholder 3"/>
          <p:cNvSpPr>
            <a:spLocks noGrp="1"/>
          </p:cNvSpPr>
          <p:nvPr>
            <p:ph type="dt" sz="half" idx="10"/>
          </p:nvPr>
        </p:nvSpPr>
        <p:spPr/>
        <p:txBody>
          <a:bodyPr/>
          <a:lstStyle/>
          <a:p>
            <a:fld id="{C22B1DF7-63AC-40F3-B3BB-900F518014A7}" type="datetimeFigureOut">
              <a:rPr lang="tr-TR" smtClean="0"/>
              <a:t>16.9.2014</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66F3FDF9-3BBF-4E56-AEDD-2F7C09F23D0A}" type="slidenum">
              <a:rPr lang="tr-TR" smtClean="0"/>
              <a:t>‹#›</a:t>
            </a:fld>
            <a:endParaRPr lang="tr-TR"/>
          </a:p>
        </p:txBody>
      </p:sp>
    </p:spTree>
    <p:extLst>
      <p:ext uri="{BB962C8B-B14F-4D97-AF65-F5344CB8AC3E}">
        <p14:creationId xmlns:p14="http://schemas.microsoft.com/office/powerpoint/2010/main" val="3083744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tr-T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22B1DF7-63AC-40F3-B3BB-900F518014A7}" type="datetimeFigureOut">
              <a:rPr lang="tr-TR" smtClean="0"/>
              <a:t>16.9.2014</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66F3FDF9-3BBF-4E56-AEDD-2F7C09F23D0A}" type="slidenum">
              <a:rPr lang="tr-TR" smtClean="0"/>
              <a:t>‹#›</a:t>
            </a:fld>
            <a:endParaRPr lang="tr-TR"/>
          </a:p>
        </p:txBody>
      </p:sp>
    </p:spTree>
    <p:extLst>
      <p:ext uri="{BB962C8B-B14F-4D97-AF65-F5344CB8AC3E}">
        <p14:creationId xmlns:p14="http://schemas.microsoft.com/office/powerpoint/2010/main" val="4781559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5" name="Date Placeholder 4"/>
          <p:cNvSpPr>
            <a:spLocks noGrp="1"/>
          </p:cNvSpPr>
          <p:nvPr>
            <p:ph type="dt" sz="half" idx="10"/>
          </p:nvPr>
        </p:nvSpPr>
        <p:spPr/>
        <p:txBody>
          <a:bodyPr/>
          <a:lstStyle/>
          <a:p>
            <a:fld id="{C22B1DF7-63AC-40F3-B3BB-900F518014A7}" type="datetimeFigureOut">
              <a:rPr lang="tr-TR" smtClean="0"/>
              <a:t>16.9.2014</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66F3FDF9-3BBF-4E56-AEDD-2F7C09F23D0A}" type="slidenum">
              <a:rPr lang="tr-TR" smtClean="0"/>
              <a:t>‹#›</a:t>
            </a:fld>
            <a:endParaRPr lang="tr-TR"/>
          </a:p>
        </p:txBody>
      </p:sp>
    </p:spTree>
    <p:extLst>
      <p:ext uri="{BB962C8B-B14F-4D97-AF65-F5344CB8AC3E}">
        <p14:creationId xmlns:p14="http://schemas.microsoft.com/office/powerpoint/2010/main" val="3001290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tr-T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7" name="Date Placeholder 6"/>
          <p:cNvSpPr>
            <a:spLocks noGrp="1"/>
          </p:cNvSpPr>
          <p:nvPr>
            <p:ph type="dt" sz="half" idx="10"/>
          </p:nvPr>
        </p:nvSpPr>
        <p:spPr/>
        <p:txBody>
          <a:bodyPr/>
          <a:lstStyle/>
          <a:p>
            <a:fld id="{C22B1DF7-63AC-40F3-B3BB-900F518014A7}" type="datetimeFigureOut">
              <a:rPr lang="tr-TR" smtClean="0"/>
              <a:t>16.9.2014</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66F3FDF9-3BBF-4E56-AEDD-2F7C09F23D0A}" type="slidenum">
              <a:rPr lang="tr-TR" smtClean="0"/>
              <a:t>‹#›</a:t>
            </a:fld>
            <a:endParaRPr lang="tr-TR"/>
          </a:p>
        </p:txBody>
      </p:sp>
    </p:spTree>
    <p:extLst>
      <p:ext uri="{BB962C8B-B14F-4D97-AF65-F5344CB8AC3E}">
        <p14:creationId xmlns:p14="http://schemas.microsoft.com/office/powerpoint/2010/main" val="3086995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Date Placeholder 2"/>
          <p:cNvSpPr>
            <a:spLocks noGrp="1"/>
          </p:cNvSpPr>
          <p:nvPr>
            <p:ph type="dt" sz="half" idx="10"/>
          </p:nvPr>
        </p:nvSpPr>
        <p:spPr/>
        <p:txBody>
          <a:bodyPr/>
          <a:lstStyle/>
          <a:p>
            <a:fld id="{C22B1DF7-63AC-40F3-B3BB-900F518014A7}" type="datetimeFigureOut">
              <a:rPr lang="tr-TR" smtClean="0"/>
              <a:t>16.9.2014</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66F3FDF9-3BBF-4E56-AEDD-2F7C09F23D0A}" type="slidenum">
              <a:rPr lang="tr-TR" smtClean="0"/>
              <a:t>‹#›</a:t>
            </a:fld>
            <a:endParaRPr lang="tr-TR"/>
          </a:p>
        </p:txBody>
      </p:sp>
    </p:spTree>
    <p:extLst>
      <p:ext uri="{BB962C8B-B14F-4D97-AF65-F5344CB8AC3E}">
        <p14:creationId xmlns:p14="http://schemas.microsoft.com/office/powerpoint/2010/main" val="38927408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2B1DF7-63AC-40F3-B3BB-900F518014A7}" type="datetimeFigureOut">
              <a:rPr lang="tr-TR" smtClean="0"/>
              <a:t>16.9.2014</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66F3FDF9-3BBF-4E56-AEDD-2F7C09F23D0A}" type="slidenum">
              <a:rPr lang="tr-TR" smtClean="0"/>
              <a:t>‹#›</a:t>
            </a:fld>
            <a:endParaRPr lang="tr-TR"/>
          </a:p>
        </p:txBody>
      </p:sp>
    </p:spTree>
    <p:extLst>
      <p:ext uri="{BB962C8B-B14F-4D97-AF65-F5344CB8AC3E}">
        <p14:creationId xmlns:p14="http://schemas.microsoft.com/office/powerpoint/2010/main" val="2658775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tr-T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2B1DF7-63AC-40F3-B3BB-900F518014A7}" type="datetimeFigureOut">
              <a:rPr lang="tr-TR" smtClean="0"/>
              <a:t>16.9.2014</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66F3FDF9-3BBF-4E56-AEDD-2F7C09F23D0A}" type="slidenum">
              <a:rPr lang="tr-TR" smtClean="0"/>
              <a:t>‹#›</a:t>
            </a:fld>
            <a:endParaRPr lang="tr-TR"/>
          </a:p>
        </p:txBody>
      </p:sp>
    </p:spTree>
    <p:extLst>
      <p:ext uri="{BB962C8B-B14F-4D97-AF65-F5344CB8AC3E}">
        <p14:creationId xmlns:p14="http://schemas.microsoft.com/office/powerpoint/2010/main" val="35905798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tr-T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22B1DF7-63AC-40F3-B3BB-900F518014A7}" type="datetimeFigureOut">
              <a:rPr lang="tr-TR" smtClean="0"/>
              <a:t>16.9.2014</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66F3FDF9-3BBF-4E56-AEDD-2F7C09F23D0A}" type="slidenum">
              <a:rPr lang="tr-TR" smtClean="0"/>
              <a:t>‹#›</a:t>
            </a:fld>
            <a:endParaRPr lang="tr-TR"/>
          </a:p>
        </p:txBody>
      </p:sp>
    </p:spTree>
    <p:extLst>
      <p:ext uri="{BB962C8B-B14F-4D97-AF65-F5344CB8AC3E}">
        <p14:creationId xmlns:p14="http://schemas.microsoft.com/office/powerpoint/2010/main" val="35515478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tr-T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2B1DF7-63AC-40F3-B3BB-900F518014A7}" type="datetimeFigureOut">
              <a:rPr lang="tr-TR" smtClean="0"/>
              <a:t>16.9.2014</a:t>
            </a:fld>
            <a:endParaRPr lang="tr-T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F3FDF9-3BBF-4E56-AEDD-2F7C09F23D0A}" type="slidenum">
              <a:rPr lang="tr-TR" smtClean="0"/>
              <a:t>‹#›</a:t>
            </a:fld>
            <a:endParaRPr lang="tr-TR"/>
          </a:p>
        </p:txBody>
      </p:sp>
    </p:spTree>
    <p:extLst>
      <p:ext uri="{BB962C8B-B14F-4D97-AF65-F5344CB8AC3E}">
        <p14:creationId xmlns:p14="http://schemas.microsoft.com/office/powerpoint/2010/main" val="11404531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3.wmf"/></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2.xml"/><Relationship Id="rId4" Type="http://schemas.openxmlformats.org/officeDocument/2006/relationships/image" Target="../media/image24.png"/></Relationships>
</file>

<file path=ppt/slides/_rels/slide5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2.xml"/><Relationship Id="rId4" Type="http://schemas.openxmlformats.org/officeDocument/2006/relationships/image" Target="../media/image24.png"/></Relationships>
</file>

<file path=ppt/slides/_rels/slide5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6.jpeg"/><Relationship Id="rId13" Type="http://schemas.openxmlformats.org/officeDocument/2006/relationships/image" Target="../media/image10.png"/><Relationship Id="rId3" Type="http://schemas.openxmlformats.org/officeDocument/2006/relationships/hyperlink" Target="../../Documents%20and%20Settings/imgres?imgurl=http:\www.abc.net.au\science\slab\cochlear\img\Implant4.jpg&amp;imgrefurl=http:\www.abc.net.au\science\slab\cochlear\default.htm&amp;h=289&amp;w=450&amp;sz=23&amp;tbnid=TuTYJ7-B6s4J:&amp;tbnh=79&amp;tbnw=123&amp;start=9&amp;prev=\images?q=cochlear+implant&amp;hl=en&amp;lr=" TargetMode="External"/><Relationship Id="rId7" Type="http://schemas.openxmlformats.org/officeDocument/2006/relationships/hyperlink" Target="../../Documents%20and%20Settings/imgres?imgurl=http:\www.carolinaeye.com\gfx\cataracts-img1.jpg&amp;imgrefurl=http:\www.carolinaeye.com\cataracts.html&amp;h=225&amp;w=150&amp;sz=11&amp;tbnid=pYn3QDUIZawJ:&amp;tbnh=102&amp;tbnw=68&amp;start=7&amp;prev=\images?q=cataracts&amp;hl=en&amp;lr=&amp;sa=G" TargetMode="External"/><Relationship Id="rId12"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jpeg"/><Relationship Id="rId11" Type="http://schemas.openxmlformats.org/officeDocument/2006/relationships/image" Target="../media/image8.jpeg"/><Relationship Id="rId5" Type="http://schemas.openxmlformats.org/officeDocument/2006/relationships/hyperlink" Target="../../Documents%20and%20Settings/imgres?imgurl=http:\www.tmc.edu\thi\crosslg.jpg&amp;imgrefurl=http:\www.tmc.edu\thi\anatomy2.html&amp;h=469&amp;w=363&amp;sz=66&amp;tbnid=W5KPlnO8m9kJ:&amp;tbnh=124&amp;tbnw=96&amp;start=8&amp;prev=\images?q=human+heart&amp;hl=en&amp;lr=&amp;sa=G" TargetMode="External"/><Relationship Id="rId10" Type="http://schemas.openxmlformats.org/officeDocument/2006/relationships/image" Target="../media/image7.jpeg"/><Relationship Id="rId4" Type="http://schemas.openxmlformats.org/officeDocument/2006/relationships/image" Target="../media/image4.jpeg"/><Relationship Id="rId9" Type="http://schemas.openxmlformats.org/officeDocument/2006/relationships/hyperlink" Target="../../Documents%20and%20Settings/imgres?imgurl=http:\images.icnetwork.co.uk\upl\icliverpool\aug2004\4\1\000D6695-D454-1121-92CC80BFB6FA0000.jpg&amp;imgrefurl=http:\icliverpool.icnetwork.co.uk\0100news\thedebate\tm_objectid=14539857&amp;method=full&amp;siteid=50061&amp;headline=would-you-give-your-child-five-in-one-jab--name_page.html&amp;h=214&amp;w=200&amp;sz=6&amp;tbnid=Pfv7hrAy8_YJ:&amp;tbnh=101&amp;tbnw=94&amp;start=40&amp;prev=\images?q=child+vaccinations&amp;start=20&amp;hl=en&amp;lr=&amp;sa=N" TargetMode="Externa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tr-TR" dirty="0" smtClean="0"/>
              <a:t>Economic </a:t>
            </a:r>
            <a:r>
              <a:rPr lang="tr-TR" smtClean="0"/>
              <a:t>Concepts </a:t>
            </a:r>
            <a:br>
              <a:rPr lang="tr-TR" smtClean="0"/>
            </a:br>
            <a:r>
              <a:rPr lang="tr-TR" smtClean="0"/>
              <a:t>Useful </a:t>
            </a:r>
            <a:r>
              <a:rPr lang="tr-TR" dirty="0" smtClean="0"/>
              <a:t>in Modelling</a:t>
            </a:r>
            <a:endParaRPr lang="tr-TR" dirty="0"/>
          </a:p>
        </p:txBody>
      </p:sp>
      <p:sp>
        <p:nvSpPr>
          <p:cNvPr id="3" name="Subtitle 2"/>
          <p:cNvSpPr>
            <a:spLocks noGrp="1"/>
          </p:cNvSpPr>
          <p:nvPr>
            <p:ph type="subTitle" idx="1"/>
          </p:nvPr>
        </p:nvSpPr>
        <p:spPr/>
        <p:txBody>
          <a:bodyPr/>
          <a:lstStyle/>
          <a:p>
            <a:r>
              <a:rPr lang="tr-TR" dirty="0" smtClean="0"/>
              <a:t>Kaan Sozmen</a:t>
            </a:r>
          </a:p>
        </p:txBody>
      </p:sp>
      <p:sp>
        <p:nvSpPr>
          <p:cNvPr id="4" name="TextBox 3"/>
          <p:cNvSpPr txBox="1"/>
          <p:nvPr/>
        </p:nvSpPr>
        <p:spPr>
          <a:xfrm>
            <a:off x="1691680" y="5268416"/>
            <a:ext cx="5820696" cy="369332"/>
          </a:xfrm>
          <a:prstGeom prst="rect">
            <a:avLst/>
          </a:prstGeom>
          <a:noFill/>
        </p:spPr>
        <p:txBody>
          <a:bodyPr wrap="none" rtlCol="0">
            <a:spAutoFit/>
          </a:bodyPr>
          <a:lstStyle/>
          <a:p>
            <a:r>
              <a:rPr lang="tr-TR" dirty="0" smtClean="0"/>
              <a:t>Advanced Epidemiology and Modelling Course, Izmir/Turkey</a:t>
            </a:r>
            <a:endParaRPr lang="tr-TR" dirty="0"/>
          </a:p>
        </p:txBody>
      </p:sp>
    </p:spTree>
    <p:extLst>
      <p:ext uri="{BB962C8B-B14F-4D97-AF65-F5344CB8AC3E}">
        <p14:creationId xmlns:p14="http://schemas.microsoft.com/office/powerpoint/2010/main" val="38101303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a:t>Cost-effectiveness analysis</a:t>
            </a:r>
          </a:p>
        </p:txBody>
      </p:sp>
      <p:sp>
        <p:nvSpPr>
          <p:cNvPr id="3" name="Content Placeholder 2"/>
          <p:cNvSpPr>
            <a:spLocks noGrp="1"/>
          </p:cNvSpPr>
          <p:nvPr>
            <p:ph idx="1"/>
          </p:nvPr>
        </p:nvSpPr>
        <p:spPr/>
        <p:txBody>
          <a:bodyPr/>
          <a:lstStyle/>
          <a:p>
            <a:r>
              <a:rPr lang="tr-TR" dirty="0" smtClean="0"/>
              <a:t>Two types of physical activity promotion programmes</a:t>
            </a:r>
          </a:p>
          <a:p>
            <a:r>
              <a:rPr lang="tr-TR" dirty="0" smtClean="0"/>
              <a:t>What are the expected outcomes?</a:t>
            </a:r>
          </a:p>
          <a:p>
            <a:pPr lvl="1"/>
            <a:r>
              <a:rPr lang="tr-TR" dirty="0" smtClean="0"/>
              <a:t>Decrease in BMI</a:t>
            </a:r>
          </a:p>
          <a:p>
            <a:pPr lvl="1"/>
            <a:r>
              <a:rPr lang="tr-TR" dirty="0" smtClean="0"/>
              <a:t>Decrease in Cholesterol</a:t>
            </a:r>
          </a:p>
          <a:p>
            <a:pPr lvl="1"/>
            <a:r>
              <a:rPr lang="tr-TR" dirty="0" smtClean="0"/>
              <a:t>Decrease in Blood Pressure</a:t>
            </a:r>
          </a:p>
          <a:p>
            <a:pPr lvl="1"/>
            <a:r>
              <a:rPr lang="tr-TR" dirty="0" smtClean="0"/>
              <a:t>Decrease in CVD mortality</a:t>
            </a:r>
          </a:p>
          <a:p>
            <a:pPr marL="457200" lvl="1" indent="0">
              <a:buNone/>
            </a:pPr>
            <a:endParaRPr lang="tr-TR" dirty="0" smtClean="0"/>
          </a:p>
          <a:p>
            <a:pPr lvl="1"/>
            <a:endParaRPr lang="tr-TR" dirty="0"/>
          </a:p>
        </p:txBody>
      </p:sp>
    </p:spTree>
    <p:extLst>
      <p:ext uri="{BB962C8B-B14F-4D97-AF65-F5344CB8AC3E}">
        <p14:creationId xmlns:p14="http://schemas.microsoft.com/office/powerpoint/2010/main" val="12491442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a:t>Cost-effectiveness analysis</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612946294"/>
              </p:ext>
            </p:extLst>
          </p:nvPr>
        </p:nvGraphicFramePr>
        <p:xfrm>
          <a:off x="457200" y="1600200"/>
          <a:ext cx="8229600" cy="2225040"/>
        </p:xfrm>
        <a:graphic>
          <a:graphicData uri="http://schemas.openxmlformats.org/drawingml/2006/table">
            <a:tbl>
              <a:tblPr firstRow="1" bandRow="1">
                <a:tableStyleId>{5C22544A-7EE6-4342-B048-85BDC9FD1C3A}</a:tableStyleId>
              </a:tblPr>
              <a:tblGrid>
                <a:gridCol w="3250704"/>
                <a:gridCol w="2235696"/>
                <a:gridCol w="2743200"/>
              </a:tblGrid>
              <a:tr h="370840">
                <a:tc>
                  <a:txBody>
                    <a:bodyPr/>
                    <a:lstStyle/>
                    <a:p>
                      <a:endParaRPr lang="tr-TR" dirty="0"/>
                    </a:p>
                  </a:txBody>
                  <a:tcPr/>
                </a:tc>
                <a:tc>
                  <a:txBody>
                    <a:bodyPr/>
                    <a:lstStyle/>
                    <a:p>
                      <a:r>
                        <a:rPr lang="tr-TR" dirty="0" smtClean="0"/>
                        <a:t>Intervention A</a:t>
                      </a:r>
                      <a:endParaRPr lang="tr-TR" dirty="0"/>
                    </a:p>
                  </a:txBody>
                  <a:tcPr/>
                </a:tc>
                <a:tc>
                  <a:txBody>
                    <a:bodyPr/>
                    <a:lstStyle/>
                    <a:p>
                      <a:r>
                        <a:rPr lang="tr-TR" dirty="0" smtClean="0"/>
                        <a:t>Intervention B</a:t>
                      </a:r>
                      <a:endParaRPr lang="tr-TR" dirty="0"/>
                    </a:p>
                  </a:txBody>
                  <a:tcPr/>
                </a:tc>
              </a:tr>
              <a:tr h="370840">
                <a:tc>
                  <a:txBody>
                    <a:bodyPr/>
                    <a:lstStyle/>
                    <a:p>
                      <a:r>
                        <a:rPr lang="tr-TR" dirty="0" smtClean="0"/>
                        <a:t>Costs</a:t>
                      </a:r>
                      <a:endParaRPr lang="tr-TR" dirty="0"/>
                    </a:p>
                  </a:txBody>
                  <a:tcPr/>
                </a:tc>
                <a:tc>
                  <a:txBody>
                    <a:bodyPr/>
                    <a:lstStyle/>
                    <a:p>
                      <a:r>
                        <a:rPr lang="tr-TR" dirty="0" smtClean="0"/>
                        <a:t>1000</a:t>
                      </a:r>
                      <a:endParaRPr lang="tr-TR" dirty="0"/>
                    </a:p>
                  </a:txBody>
                  <a:tcPr/>
                </a:tc>
                <a:tc>
                  <a:txBody>
                    <a:bodyPr/>
                    <a:lstStyle/>
                    <a:p>
                      <a:r>
                        <a:rPr lang="tr-TR" dirty="0" smtClean="0"/>
                        <a:t>2400</a:t>
                      </a:r>
                      <a:endParaRPr lang="tr-TR" dirty="0"/>
                    </a:p>
                  </a:txBody>
                  <a:tcPr/>
                </a:tc>
              </a:tr>
              <a:tr h="370840">
                <a:tc>
                  <a:txBody>
                    <a:bodyPr/>
                    <a:lstStyle/>
                    <a:p>
                      <a:r>
                        <a:rPr lang="tr-TR" dirty="0" smtClean="0"/>
                        <a:t>Reduction</a:t>
                      </a:r>
                      <a:r>
                        <a:rPr lang="tr-TR" baseline="0" dirty="0" smtClean="0"/>
                        <a:t> in BMI</a:t>
                      </a:r>
                    </a:p>
                  </a:txBody>
                  <a:tcPr/>
                </a:tc>
                <a:tc>
                  <a:txBody>
                    <a:bodyPr/>
                    <a:lstStyle/>
                    <a:p>
                      <a:r>
                        <a:rPr lang="tr-TR" dirty="0" smtClean="0"/>
                        <a:t>2%</a:t>
                      </a:r>
                      <a:endParaRPr lang="tr-TR" dirty="0"/>
                    </a:p>
                  </a:txBody>
                  <a:tcPr/>
                </a:tc>
                <a:tc>
                  <a:txBody>
                    <a:bodyPr/>
                    <a:lstStyle/>
                    <a:p>
                      <a:r>
                        <a:rPr lang="tr-TR" dirty="0" smtClean="0"/>
                        <a:t>3%</a:t>
                      </a:r>
                      <a:endParaRPr lang="tr-TR" dirty="0"/>
                    </a:p>
                  </a:txBody>
                  <a:tcPr/>
                </a:tc>
              </a:tr>
              <a:tr h="370840">
                <a:tc>
                  <a:txBody>
                    <a:bodyPr/>
                    <a:lstStyle/>
                    <a:p>
                      <a:r>
                        <a:rPr lang="tr-TR" dirty="0" smtClean="0"/>
                        <a:t>Reduction</a:t>
                      </a:r>
                      <a:r>
                        <a:rPr lang="tr-TR" baseline="0" dirty="0" smtClean="0"/>
                        <a:t> in Total Cholesterol</a:t>
                      </a:r>
                      <a:endParaRPr lang="tr-TR" dirty="0"/>
                    </a:p>
                  </a:txBody>
                  <a:tcPr/>
                </a:tc>
                <a:tc>
                  <a:txBody>
                    <a:bodyPr/>
                    <a:lstStyle/>
                    <a:p>
                      <a:r>
                        <a:rPr lang="tr-TR" dirty="0" smtClean="0"/>
                        <a:t>4%</a:t>
                      </a:r>
                      <a:endParaRPr lang="tr-TR" dirty="0"/>
                    </a:p>
                  </a:txBody>
                  <a:tcPr/>
                </a:tc>
                <a:tc>
                  <a:txBody>
                    <a:bodyPr/>
                    <a:lstStyle/>
                    <a:p>
                      <a:r>
                        <a:rPr lang="tr-TR" dirty="0" smtClean="0"/>
                        <a:t>8%</a:t>
                      </a:r>
                      <a:endParaRPr lang="tr-TR" dirty="0"/>
                    </a:p>
                  </a:txBody>
                  <a:tcPr/>
                </a:tc>
              </a:tr>
              <a:tr h="370840">
                <a:tc>
                  <a:txBody>
                    <a:bodyPr/>
                    <a:lstStyle/>
                    <a:p>
                      <a:r>
                        <a:rPr lang="tr-TR" dirty="0" smtClean="0"/>
                        <a:t>Reduction in Blood Pressure</a:t>
                      </a:r>
                      <a:endParaRPr lang="tr-TR" dirty="0"/>
                    </a:p>
                  </a:txBody>
                  <a:tcPr/>
                </a:tc>
                <a:tc>
                  <a:txBody>
                    <a:bodyPr/>
                    <a:lstStyle/>
                    <a:p>
                      <a:r>
                        <a:rPr lang="tr-TR" dirty="0" smtClean="0"/>
                        <a:t>1%</a:t>
                      </a:r>
                      <a:endParaRPr lang="tr-TR" dirty="0"/>
                    </a:p>
                  </a:txBody>
                  <a:tcPr/>
                </a:tc>
                <a:tc>
                  <a:txBody>
                    <a:bodyPr/>
                    <a:lstStyle/>
                    <a:p>
                      <a:r>
                        <a:rPr lang="tr-TR" dirty="0" smtClean="0"/>
                        <a:t>2%</a:t>
                      </a:r>
                      <a:endParaRPr lang="tr-TR" dirty="0"/>
                    </a:p>
                  </a:txBody>
                  <a:tcPr/>
                </a:tc>
              </a:tr>
              <a:tr h="370840">
                <a:tc>
                  <a:txBody>
                    <a:bodyPr/>
                    <a:lstStyle/>
                    <a:p>
                      <a:r>
                        <a:rPr lang="tr-TR" dirty="0" smtClean="0"/>
                        <a:t>Reduction in CVD deaths</a:t>
                      </a:r>
                      <a:endParaRPr lang="tr-TR" dirty="0"/>
                    </a:p>
                  </a:txBody>
                  <a:tcPr/>
                </a:tc>
                <a:tc>
                  <a:txBody>
                    <a:bodyPr/>
                    <a:lstStyle/>
                    <a:p>
                      <a:r>
                        <a:rPr lang="tr-TR" dirty="0" smtClean="0"/>
                        <a:t>1%</a:t>
                      </a:r>
                      <a:endParaRPr lang="tr-TR" dirty="0"/>
                    </a:p>
                  </a:txBody>
                  <a:tcPr/>
                </a:tc>
                <a:tc>
                  <a:txBody>
                    <a:bodyPr/>
                    <a:lstStyle/>
                    <a:p>
                      <a:r>
                        <a:rPr lang="tr-TR" dirty="0" smtClean="0"/>
                        <a:t>3%</a:t>
                      </a:r>
                      <a:endParaRPr lang="tr-TR" dirty="0"/>
                    </a:p>
                  </a:txBody>
                  <a:tcPr/>
                </a:tc>
              </a:tr>
            </a:tbl>
          </a:graphicData>
        </a:graphic>
      </p:graphicFrame>
      <p:sp>
        <p:nvSpPr>
          <p:cNvPr id="8" name="TextBox 7"/>
          <p:cNvSpPr txBox="1"/>
          <p:nvPr/>
        </p:nvSpPr>
        <p:spPr>
          <a:xfrm>
            <a:off x="467544" y="4347279"/>
            <a:ext cx="4650440" cy="923330"/>
          </a:xfrm>
          <a:prstGeom prst="rect">
            <a:avLst/>
          </a:prstGeom>
          <a:noFill/>
        </p:spPr>
        <p:txBody>
          <a:bodyPr wrap="none" rtlCol="0">
            <a:spAutoFit/>
          </a:bodyPr>
          <a:lstStyle/>
          <a:p>
            <a:r>
              <a:rPr lang="tr-TR" dirty="0" smtClean="0"/>
              <a:t>Cost per 1% reduction in mean total cholesterol</a:t>
            </a:r>
          </a:p>
          <a:p>
            <a:r>
              <a:rPr lang="tr-TR" dirty="0" smtClean="0"/>
              <a:t>A:250</a:t>
            </a:r>
          </a:p>
          <a:p>
            <a:r>
              <a:rPr lang="tr-TR" dirty="0" smtClean="0"/>
              <a:t>B:300</a:t>
            </a:r>
            <a:endParaRPr lang="tr-TR" dirty="0"/>
          </a:p>
        </p:txBody>
      </p:sp>
      <p:sp>
        <p:nvSpPr>
          <p:cNvPr id="9" name="TextBox 8"/>
          <p:cNvSpPr txBox="1"/>
          <p:nvPr/>
        </p:nvSpPr>
        <p:spPr>
          <a:xfrm>
            <a:off x="5228808" y="4335918"/>
            <a:ext cx="3625031" cy="923330"/>
          </a:xfrm>
          <a:prstGeom prst="rect">
            <a:avLst/>
          </a:prstGeom>
          <a:noFill/>
        </p:spPr>
        <p:txBody>
          <a:bodyPr wrap="none" rtlCol="0">
            <a:spAutoFit/>
          </a:bodyPr>
          <a:lstStyle/>
          <a:p>
            <a:r>
              <a:rPr lang="tr-TR" dirty="0" smtClean="0"/>
              <a:t>Cost per 1% reduction in CVD deaths</a:t>
            </a:r>
          </a:p>
          <a:p>
            <a:r>
              <a:rPr lang="tr-TR" dirty="0" smtClean="0"/>
              <a:t>A:1000</a:t>
            </a:r>
          </a:p>
          <a:p>
            <a:r>
              <a:rPr lang="tr-TR" dirty="0" smtClean="0"/>
              <a:t>B:800</a:t>
            </a:r>
            <a:endParaRPr lang="tr-TR" dirty="0"/>
          </a:p>
        </p:txBody>
      </p:sp>
      <p:sp>
        <p:nvSpPr>
          <p:cNvPr id="10" name="TextBox 9"/>
          <p:cNvSpPr txBox="1"/>
          <p:nvPr/>
        </p:nvSpPr>
        <p:spPr>
          <a:xfrm>
            <a:off x="1691680" y="5445224"/>
            <a:ext cx="4692888" cy="827662"/>
          </a:xfrm>
          <a:prstGeom prst="rect">
            <a:avLst/>
          </a:prstGeom>
          <a:noFill/>
        </p:spPr>
        <p:txBody>
          <a:bodyPr wrap="none" rtlCol="0">
            <a:spAutoFit/>
          </a:bodyPr>
          <a:lstStyle/>
          <a:p>
            <a:r>
              <a:rPr lang="tr-TR" sz="2389" dirty="0" smtClean="0"/>
              <a:t>Which intervention is cost effective?</a:t>
            </a:r>
          </a:p>
          <a:p>
            <a:r>
              <a:rPr lang="tr-TR" sz="2389" dirty="0" smtClean="0"/>
              <a:t>Why?</a:t>
            </a:r>
            <a:endParaRPr lang="tr-TR" sz="2389" dirty="0"/>
          </a:p>
        </p:txBody>
      </p:sp>
    </p:spTree>
    <p:extLst>
      <p:ext uri="{BB962C8B-B14F-4D97-AF65-F5344CB8AC3E}">
        <p14:creationId xmlns:p14="http://schemas.microsoft.com/office/powerpoint/2010/main" val="1840871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p:cNvSpPr>
          <p:nvPr>
            <p:ph type="title"/>
          </p:nvPr>
        </p:nvSpPr>
        <p:spPr>
          <a:xfrm>
            <a:off x="533400" y="260648"/>
            <a:ext cx="8229600" cy="1143000"/>
          </a:xfrm>
        </p:spPr>
        <p:txBody>
          <a:bodyPr>
            <a:normAutofit fontScale="90000"/>
          </a:bodyPr>
          <a:lstStyle/>
          <a:p>
            <a:pPr>
              <a:defRPr/>
            </a:pPr>
            <a:r>
              <a:rPr lang="tr-TR" sz="3600" dirty="0"/>
              <a:t>Incremental Cost-Effectiveness Ratio</a:t>
            </a:r>
            <a:br>
              <a:rPr lang="tr-TR" sz="3600" dirty="0"/>
            </a:br>
            <a:r>
              <a:rPr lang="tr-TR" sz="3600" dirty="0"/>
              <a:t>(ICER)</a:t>
            </a:r>
            <a:endParaRPr lang="en-GB" sz="3600" dirty="0" smtClean="0">
              <a:latin typeface="Arial" pitchFamily="34" charset="0"/>
              <a:cs typeface="Angsana New" pitchFamily="18" charset="-34"/>
            </a:endParaRPr>
          </a:p>
        </p:txBody>
      </p:sp>
      <p:sp>
        <p:nvSpPr>
          <p:cNvPr id="16387" name="Rectangle 3"/>
          <p:cNvSpPr>
            <a:spLocks noChangeArrowheads="1"/>
          </p:cNvSpPr>
          <p:nvPr/>
        </p:nvSpPr>
        <p:spPr bwMode="auto">
          <a:xfrm>
            <a:off x="1524000" y="2133600"/>
            <a:ext cx="28194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tr-TR" dirty="0" smtClean="0">
                <a:latin typeface="Times New Roman" pitchFamily="18" charset="0"/>
                <a:cs typeface="Times New Roman" pitchFamily="18" charset="0"/>
              </a:rPr>
              <a:t>Cost </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(A)</a:t>
            </a:r>
            <a:br>
              <a:rPr lang="en-US" dirty="0">
                <a:latin typeface="Times New Roman" pitchFamily="18" charset="0"/>
                <a:cs typeface="Times New Roman" pitchFamily="18" charset="0"/>
              </a:rPr>
            </a:br>
            <a:endParaRPr lang="en-US" u="sng" dirty="0">
              <a:latin typeface="Times New Roman" pitchFamily="18" charset="0"/>
              <a:cs typeface="Times New Roman" pitchFamily="18" charset="0"/>
            </a:endParaRPr>
          </a:p>
          <a:p>
            <a:pPr algn="ctr" eaLnBrk="0" hangingPunct="0"/>
            <a:r>
              <a:rPr lang="tr-TR" dirty="0" smtClean="0">
                <a:latin typeface="Times New Roman" pitchFamily="18" charset="0"/>
                <a:cs typeface="Times New Roman" pitchFamily="18" charset="0"/>
              </a:rPr>
              <a:t>Outcome</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(A)</a:t>
            </a:r>
          </a:p>
        </p:txBody>
      </p:sp>
      <p:sp>
        <p:nvSpPr>
          <p:cNvPr id="16388" name="Line 4"/>
          <p:cNvSpPr>
            <a:spLocks noChangeShapeType="1"/>
          </p:cNvSpPr>
          <p:nvPr/>
        </p:nvSpPr>
        <p:spPr bwMode="auto">
          <a:xfrm flipV="1">
            <a:off x="2209800" y="2601191"/>
            <a:ext cx="14478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tr-TR"/>
          </a:p>
        </p:txBody>
      </p:sp>
      <p:sp>
        <p:nvSpPr>
          <p:cNvPr id="16389" name="Rectangle 5"/>
          <p:cNvSpPr>
            <a:spLocks noChangeArrowheads="1"/>
          </p:cNvSpPr>
          <p:nvPr/>
        </p:nvSpPr>
        <p:spPr bwMode="auto">
          <a:xfrm>
            <a:off x="5334000" y="2209800"/>
            <a:ext cx="22098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tr-TR" dirty="0" smtClean="0">
                <a:latin typeface="Times New Roman" pitchFamily="18" charset="0"/>
                <a:cs typeface="Times New Roman" pitchFamily="18" charset="0"/>
              </a:rPr>
              <a:t>Cost</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(B)</a:t>
            </a:r>
          </a:p>
          <a:p>
            <a:pPr algn="ctr" eaLnBrk="0" hangingPunct="0"/>
            <a:endParaRPr lang="en-US" dirty="0">
              <a:latin typeface="Times New Roman" pitchFamily="18" charset="0"/>
              <a:cs typeface="Times New Roman" pitchFamily="18" charset="0"/>
            </a:endParaRPr>
          </a:p>
          <a:p>
            <a:pPr algn="ctr" eaLnBrk="0" hangingPunct="0"/>
            <a:r>
              <a:rPr lang="tr-TR" dirty="0" smtClean="0">
                <a:latin typeface="Times New Roman" pitchFamily="18" charset="0"/>
                <a:cs typeface="Times New Roman" pitchFamily="18" charset="0"/>
              </a:rPr>
              <a:t>Outcome</a:t>
            </a:r>
            <a:r>
              <a:rPr lang="en-US" dirty="0" smtClean="0">
                <a:latin typeface="Times New Roman" pitchFamily="18" charset="0"/>
                <a:cs typeface="Times New Roman" pitchFamily="18" charset="0"/>
              </a:rPr>
              <a:t>(B</a:t>
            </a:r>
            <a:r>
              <a:rPr lang="en-US" dirty="0">
                <a:latin typeface="Times New Roman" pitchFamily="18" charset="0"/>
                <a:cs typeface="Times New Roman" pitchFamily="18" charset="0"/>
              </a:rPr>
              <a:t>)</a:t>
            </a:r>
          </a:p>
        </p:txBody>
      </p:sp>
      <p:sp>
        <p:nvSpPr>
          <p:cNvPr id="16390" name="Line 6"/>
          <p:cNvSpPr>
            <a:spLocks noChangeShapeType="1"/>
          </p:cNvSpPr>
          <p:nvPr/>
        </p:nvSpPr>
        <p:spPr bwMode="auto">
          <a:xfrm>
            <a:off x="5791200" y="2667000"/>
            <a:ext cx="1295400"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tr-TR"/>
          </a:p>
        </p:txBody>
      </p:sp>
      <p:sp>
        <p:nvSpPr>
          <p:cNvPr id="16391" name="Rectangle 7"/>
          <p:cNvSpPr>
            <a:spLocks noChangeArrowheads="1"/>
          </p:cNvSpPr>
          <p:nvPr/>
        </p:nvSpPr>
        <p:spPr bwMode="auto">
          <a:xfrm>
            <a:off x="1905000" y="4419600"/>
            <a:ext cx="48768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eaLnBrk="0" hangingPunct="0"/>
            <a:r>
              <a:rPr lang="tr-TR" dirty="0" smtClean="0">
                <a:latin typeface="Times New Roman" pitchFamily="18" charset="0"/>
                <a:cs typeface="Times New Roman" pitchFamily="18" charset="0"/>
              </a:rPr>
              <a:t>Cost</a:t>
            </a:r>
            <a:r>
              <a:rPr lang="en-US" dirty="0" smtClean="0">
                <a:latin typeface="Times New Roman" pitchFamily="18" charset="0"/>
                <a:cs typeface="Times New Roman" pitchFamily="18" charset="0"/>
              </a:rPr>
              <a:t> (</a:t>
            </a:r>
            <a:r>
              <a:rPr lang="tr-TR" dirty="0" smtClean="0">
                <a:latin typeface="Times New Roman" pitchFamily="18" charset="0"/>
                <a:cs typeface="Times New Roman" pitchFamily="18" charset="0"/>
              </a:rPr>
              <a:t>B</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 </a:t>
            </a:r>
            <a:r>
              <a:rPr lang="tr-TR" dirty="0" smtClean="0">
                <a:latin typeface="Times New Roman" pitchFamily="18" charset="0"/>
                <a:cs typeface="Times New Roman" pitchFamily="18" charset="0"/>
              </a:rPr>
              <a:t>Cost</a:t>
            </a:r>
            <a:r>
              <a:rPr lang="en-US" dirty="0" smtClean="0">
                <a:latin typeface="Times New Roman" pitchFamily="18" charset="0"/>
                <a:cs typeface="Times New Roman" pitchFamily="18" charset="0"/>
              </a:rPr>
              <a:t> (</a:t>
            </a:r>
            <a:r>
              <a:rPr lang="tr-TR" dirty="0" smtClean="0">
                <a:latin typeface="Times New Roman" pitchFamily="18" charset="0"/>
                <a:cs typeface="Times New Roman" pitchFamily="18" charset="0"/>
              </a:rPr>
              <a:t>A</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p>
            <a:pPr algn="ctr" eaLnBrk="0" hangingPunct="0"/>
            <a:endParaRPr lang="en-US" u="sng" dirty="0">
              <a:latin typeface="Times New Roman" pitchFamily="18" charset="0"/>
              <a:cs typeface="Times New Roman" pitchFamily="18" charset="0"/>
            </a:endParaRPr>
          </a:p>
          <a:p>
            <a:pPr algn="ctr" eaLnBrk="0" hangingPunct="0"/>
            <a:r>
              <a:rPr lang="tr-TR" dirty="0" smtClean="0">
                <a:latin typeface="Times New Roman" pitchFamily="18" charset="0"/>
                <a:cs typeface="Times New Roman" pitchFamily="18" charset="0"/>
              </a:rPr>
              <a:t>Outcome </a:t>
            </a:r>
            <a:r>
              <a:rPr lang="en-US" dirty="0" smtClean="0">
                <a:latin typeface="Times New Roman" pitchFamily="18" charset="0"/>
                <a:cs typeface="Times New Roman" pitchFamily="18" charset="0"/>
              </a:rPr>
              <a:t> (</a:t>
            </a:r>
            <a:r>
              <a:rPr lang="tr-TR" dirty="0" smtClean="0">
                <a:latin typeface="Times New Roman" pitchFamily="18" charset="0"/>
                <a:cs typeface="Times New Roman" pitchFamily="18" charset="0"/>
              </a:rPr>
              <a:t>B</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 </a:t>
            </a:r>
            <a:r>
              <a:rPr lang="tr-TR" dirty="0" smtClean="0">
                <a:latin typeface="Times New Roman" pitchFamily="18" charset="0"/>
                <a:cs typeface="Times New Roman" pitchFamily="18" charset="0"/>
              </a:rPr>
              <a:t>Cost</a:t>
            </a:r>
            <a:r>
              <a:rPr lang="en-US" dirty="0" smtClean="0">
                <a:latin typeface="Times New Roman" pitchFamily="18" charset="0"/>
                <a:cs typeface="Times New Roman" pitchFamily="18" charset="0"/>
              </a:rPr>
              <a:t> (</a:t>
            </a:r>
            <a:r>
              <a:rPr lang="tr-TR" dirty="0" smtClean="0">
                <a:latin typeface="Times New Roman" pitchFamily="18" charset="0"/>
                <a:cs typeface="Times New Roman" pitchFamily="18" charset="0"/>
              </a:rPr>
              <a:t>A</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p:txBody>
      </p:sp>
      <p:sp>
        <p:nvSpPr>
          <p:cNvPr id="16392" name="Line 8"/>
          <p:cNvSpPr>
            <a:spLocks noChangeShapeType="1"/>
          </p:cNvSpPr>
          <p:nvPr/>
        </p:nvSpPr>
        <p:spPr bwMode="auto">
          <a:xfrm>
            <a:off x="2933700" y="4941168"/>
            <a:ext cx="3073400" cy="158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tr-TR"/>
          </a:p>
        </p:txBody>
      </p:sp>
      <p:sp>
        <p:nvSpPr>
          <p:cNvPr id="16393" name="Oval 9"/>
          <p:cNvSpPr>
            <a:spLocks noChangeArrowheads="1"/>
          </p:cNvSpPr>
          <p:nvPr/>
        </p:nvSpPr>
        <p:spPr bwMode="auto">
          <a:xfrm>
            <a:off x="533400" y="2247900"/>
            <a:ext cx="990600" cy="762000"/>
          </a:xfrm>
          <a:prstGeom prst="ellipse">
            <a:avLst/>
          </a:prstGeom>
          <a:solidFill>
            <a:srgbClr val="FFFFCC"/>
          </a:solidFill>
          <a:ln w="9525">
            <a:solidFill>
              <a:schemeClr val="tx1"/>
            </a:solidFill>
            <a:round/>
            <a:headEnd/>
            <a:tailEnd/>
          </a:ln>
        </p:spPr>
        <p:txBody>
          <a:bodyPr wrap="none" anchor="ctr"/>
          <a:lstStyle/>
          <a:p>
            <a:pPr algn="ctr"/>
            <a:r>
              <a:rPr lang="en-GB" sz="3200"/>
              <a:t>1</a:t>
            </a:r>
            <a:endParaRPr lang="th-TH" sz="3200"/>
          </a:p>
        </p:txBody>
      </p:sp>
      <p:sp>
        <p:nvSpPr>
          <p:cNvPr id="16394" name="Oval 10"/>
          <p:cNvSpPr>
            <a:spLocks noChangeArrowheads="1"/>
          </p:cNvSpPr>
          <p:nvPr/>
        </p:nvSpPr>
        <p:spPr bwMode="auto">
          <a:xfrm>
            <a:off x="533400" y="4724400"/>
            <a:ext cx="990600" cy="762000"/>
          </a:xfrm>
          <a:prstGeom prst="ellipse">
            <a:avLst/>
          </a:prstGeom>
          <a:solidFill>
            <a:srgbClr val="FFFFCC"/>
          </a:solidFill>
          <a:ln w="9525">
            <a:solidFill>
              <a:schemeClr val="tx1"/>
            </a:solidFill>
            <a:round/>
            <a:headEnd/>
            <a:tailEnd/>
          </a:ln>
        </p:spPr>
        <p:txBody>
          <a:bodyPr wrap="none" anchor="ctr"/>
          <a:lstStyle/>
          <a:p>
            <a:pPr algn="ctr"/>
            <a:r>
              <a:rPr lang="en-GB" sz="3200"/>
              <a:t>2</a:t>
            </a:r>
            <a:endParaRPr lang="th-TH" sz="3200"/>
          </a:p>
        </p:txBody>
      </p:sp>
      <p:sp>
        <p:nvSpPr>
          <p:cNvPr id="16395" name="Line 11"/>
          <p:cNvSpPr>
            <a:spLocks noChangeShapeType="1"/>
          </p:cNvSpPr>
          <p:nvPr/>
        </p:nvSpPr>
        <p:spPr bwMode="auto">
          <a:xfrm>
            <a:off x="3962400" y="2514600"/>
            <a:ext cx="533400" cy="3048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tr-TR"/>
          </a:p>
        </p:txBody>
      </p:sp>
      <p:sp>
        <p:nvSpPr>
          <p:cNvPr id="16396" name="Line 12"/>
          <p:cNvSpPr>
            <a:spLocks noChangeShapeType="1"/>
          </p:cNvSpPr>
          <p:nvPr/>
        </p:nvSpPr>
        <p:spPr bwMode="auto">
          <a:xfrm flipH="1">
            <a:off x="4038600" y="2819400"/>
            <a:ext cx="457200" cy="3810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tr-TR"/>
          </a:p>
        </p:txBody>
      </p:sp>
      <p:sp>
        <p:nvSpPr>
          <p:cNvPr id="16397" name="Line 13"/>
          <p:cNvSpPr>
            <a:spLocks noChangeShapeType="1"/>
          </p:cNvSpPr>
          <p:nvPr/>
        </p:nvSpPr>
        <p:spPr bwMode="auto">
          <a:xfrm>
            <a:off x="4800600" y="2819400"/>
            <a:ext cx="533400" cy="3048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tr-TR"/>
          </a:p>
        </p:txBody>
      </p:sp>
      <p:sp>
        <p:nvSpPr>
          <p:cNvPr id="16398" name="Line 14"/>
          <p:cNvSpPr>
            <a:spLocks noChangeShapeType="1"/>
          </p:cNvSpPr>
          <p:nvPr/>
        </p:nvSpPr>
        <p:spPr bwMode="auto">
          <a:xfrm flipH="1">
            <a:off x="4800600" y="2438400"/>
            <a:ext cx="457200" cy="3810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tr-TR"/>
          </a:p>
        </p:txBody>
      </p:sp>
      <p:sp>
        <p:nvSpPr>
          <p:cNvPr id="15" name="Rectangle 7"/>
          <p:cNvSpPr>
            <a:spLocks noChangeArrowheads="1"/>
          </p:cNvSpPr>
          <p:nvPr/>
        </p:nvSpPr>
        <p:spPr bwMode="auto">
          <a:xfrm>
            <a:off x="1905000" y="5661248"/>
            <a:ext cx="45339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eaLnBrk="0" hangingPunct="0"/>
            <a:r>
              <a:rPr lang="tr-TR" dirty="0" smtClean="0">
                <a:latin typeface="Times New Roman" pitchFamily="18" charset="0"/>
                <a:cs typeface="Times New Roman" pitchFamily="18" charset="0"/>
              </a:rPr>
              <a:t>2400</a:t>
            </a:r>
            <a:r>
              <a:rPr lang="en-US" dirty="0" smtClean="0">
                <a:latin typeface="Times New Roman" pitchFamily="18" charset="0"/>
                <a:cs typeface="Times New Roman" pitchFamily="18" charset="0"/>
              </a:rPr>
              <a:t>-</a:t>
            </a:r>
            <a:r>
              <a:rPr lang="tr-TR" dirty="0" smtClean="0">
                <a:latin typeface="Times New Roman" pitchFamily="18" charset="0"/>
                <a:cs typeface="Times New Roman" pitchFamily="18" charset="0"/>
              </a:rPr>
              <a:t>1000</a:t>
            </a:r>
            <a:endParaRPr lang="en-US" dirty="0">
              <a:latin typeface="Times New Roman" pitchFamily="18" charset="0"/>
              <a:cs typeface="Times New Roman" pitchFamily="18" charset="0"/>
            </a:endParaRPr>
          </a:p>
          <a:p>
            <a:pPr algn="ctr" eaLnBrk="0" hangingPunct="0"/>
            <a:endParaRPr lang="tr-TR" u="sng" dirty="0">
              <a:latin typeface="Times New Roman" pitchFamily="18" charset="0"/>
              <a:cs typeface="Times New Roman" pitchFamily="18" charset="0"/>
            </a:endParaRPr>
          </a:p>
          <a:p>
            <a:pPr algn="ctr" eaLnBrk="0" hangingPunct="0"/>
            <a:r>
              <a:rPr lang="tr-TR" dirty="0" smtClean="0">
                <a:latin typeface="Times New Roman" pitchFamily="18" charset="0"/>
                <a:cs typeface="Times New Roman" pitchFamily="18" charset="0"/>
              </a:rPr>
              <a:t>3-1</a:t>
            </a:r>
            <a:endParaRPr lang="tr-TR" dirty="0">
              <a:latin typeface="Times New Roman" pitchFamily="18" charset="0"/>
              <a:cs typeface="Times New Roman" pitchFamily="18" charset="0"/>
            </a:endParaRPr>
          </a:p>
        </p:txBody>
      </p:sp>
      <p:sp>
        <p:nvSpPr>
          <p:cNvPr id="16" name="Line 8"/>
          <p:cNvSpPr>
            <a:spLocks noChangeShapeType="1"/>
          </p:cNvSpPr>
          <p:nvPr/>
        </p:nvSpPr>
        <p:spPr bwMode="auto">
          <a:xfrm>
            <a:off x="2872740" y="6121325"/>
            <a:ext cx="3073400" cy="1588"/>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tr-TR"/>
          </a:p>
        </p:txBody>
      </p:sp>
      <p:sp>
        <p:nvSpPr>
          <p:cNvPr id="2" name="TextBox 1"/>
          <p:cNvSpPr txBox="1"/>
          <p:nvPr/>
        </p:nvSpPr>
        <p:spPr>
          <a:xfrm>
            <a:off x="6130660" y="5902612"/>
            <a:ext cx="1069524" cy="369332"/>
          </a:xfrm>
          <a:prstGeom prst="rect">
            <a:avLst/>
          </a:prstGeom>
          <a:noFill/>
        </p:spPr>
        <p:txBody>
          <a:bodyPr wrap="none" rtlCol="0">
            <a:spAutoFit/>
          </a:bodyPr>
          <a:lstStyle/>
          <a:p>
            <a:r>
              <a:rPr lang="tr-TR" dirty="0" smtClean="0"/>
              <a:t>ICER=700</a:t>
            </a:r>
            <a:endParaRPr lang="tr-TR" dirty="0"/>
          </a:p>
        </p:txBody>
      </p:sp>
    </p:spTree>
    <p:extLst>
      <p:ext uri="{BB962C8B-B14F-4D97-AF65-F5344CB8AC3E}">
        <p14:creationId xmlns:p14="http://schemas.microsoft.com/office/powerpoint/2010/main" val="14963521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Cost-utility analysis</a:t>
            </a:r>
            <a:endParaRPr lang="tr-TR" dirty="0"/>
          </a:p>
        </p:txBody>
      </p:sp>
      <p:sp>
        <p:nvSpPr>
          <p:cNvPr id="3" name="Content Placeholder 2"/>
          <p:cNvSpPr>
            <a:spLocks noGrp="1"/>
          </p:cNvSpPr>
          <p:nvPr>
            <p:ph idx="1"/>
          </p:nvPr>
        </p:nvSpPr>
        <p:spPr/>
        <p:txBody>
          <a:bodyPr>
            <a:normAutofit fontScale="92500"/>
          </a:bodyPr>
          <a:lstStyle/>
          <a:p>
            <a:r>
              <a:rPr lang="en-US" dirty="0" smtClean="0"/>
              <a:t>Compares </a:t>
            </a:r>
            <a:r>
              <a:rPr lang="en-US" dirty="0"/>
              <a:t>costs and benefits, where benefits = # of life years saved </a:t>
            </a:r>
            <a:r>
              <a:rPr lang="en-US" i="1" dirty="0"/>
              <a:t>adjusted </a:t>
            </a:r>
            <a:r>
              <a:rPr lang="en-US" dirty="0"/>
              <a:t>for loss of </a:t>
            </a:r>
            <a:r>
              <a:rPr lang="en-US" dirty="0" smtClean="0"/>
              <a:t>quality </a:t>
            </a:r>
            <a:endParaRPr lang="en-US" dirty="0"/>
          </a:p>
          <a:p>
            <a:r>
              <a:rPr lang="en-US" dirty="0"/>
              <a:t>Combines length and quality of life. </a:t>
            </a:r>
          </a:p>
          <a:p>
            <a:r>
              <a:rPr lang="en-US" dirty="0" smtClean="0"/>
              <a:t>Compares </a:t>
            </a:r>
            <a:r>
              <a:rPr lang="en-US" dirty="0"/>
              <a:t>disparate outcomes in terms of utility. </a:t>
            </a:r>
          </a:p>
          <a:p>
            <a:r>
              <a:rPr lang="tr-TR" dirty="0"/>
              <a:t>Quality-adjusted life years (QALYs). </a:t>
            </a:r>
          </a:p>
          <a:p>
            <a:r>
              <a:rPr lang="tr-TR" dirty="0"/>
              <a:t>Disability-adjusted life years (DALYs). </a:t>
            </a:r>
          </a:p>
          <a:p>
            <a:r>
              <a:rPr lang="en-US" dirty="0"/>
              <a:t>Derives a ratio of cost per health outcome. </a:t>
            </a:r>
          </a:p>
          <a:p>
            <a:r>
              <a:rPr lang="tr-TR" dirty="0"/>
              <a:t>– $/QALY or $/DALY </a:t>
            </a:r>
            <a:endParaRPr lang="tr-TR" dirty="0"/>
          </a:p>
        </p:txBody>
      </p:sp>
    </p:spTree>
    <p:extLst>
      <p:ext uri="{BB962C8B-B14F-4D97-AF65-F5344CB8AC3E}">
        <p14:creationId xmlns:p14="http://schemas.microsoft.com/office/powerpoint/2010/main" val="367458987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What is a QALY</a:t>
            </a:r>
            <a:endParaRPr lang="tr-TR" dirty="0"/>
          </a:p>
        </p:txBody>
      </p:sp>
      <p:sp>
        <p:nvSpPr>
          <p:cNvPr id="3" name="Content Placeholder 2"/>
          <p:cNvSpPr>
            <a:spLocks noGrp="1"/>
          </p:cNvSpPr>
          <p:nvPr>
            <p:ph idx="1"/>
          </p:nvPr>
        </p:nvSpPr>
        <p:spPr/>
        <p:txBody>
          <a:bodyPr>
            <a:normAutofit/>
          </a:bodyPr>
          <a:lstStyle/>
          <a:p>
            <a:r>
              <a:rPr lang="tr-TR" dirty="0" smtClean="0"/>
              <a:t>Quality adjusted life year is a measure of health outcome which capture gains from reduced morbidity(quality gains) and reduced mortality(quantity gains), and combine these into single measure.</a:t>
            </a:r>
          </a:p>
          <a:p>
            <a:endParaRPr lang="tr-TR" dirty="0" smtClean="0"/>
          </a:p>
          <a:p>
            <a:r>
              <a:rPr lang="tr-TR" dirty="0" smtClean="0"/>
              <a:t>Cholesterol-Blood Pressure</a:t>
            </a:r>
            <a:endParaRPr lang="tr-TR" dirty="0"/>
          </a:p>
          <a:p>
            <a:r>
              <a:rPr lang="tr-TR" dirty="0" smtClean="0"/>
              <a:t>Stroke or MI?</a:t>
            </a:r>
            <a:endParaRPr lang="tr-TR" dirty="0"/>
          </a:p>
        </p:txBody>
      </p:sp>
    </p:spTree>
    <p:extLst>
      <p:ext uri="{BB962C8B-B14F-4D97-AF65-F5344CB8AC3E}">
        <p14:creationId xmlns:p14="http://schemas.microsoft.com/office/powerpoint/2010/main" val="25754541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tr-TR" dirty="0" smtClean="0"/>
              <a:t>QALY</a:t>
            </a:r>
            <a:endParaRPr lang="tr-TR" dirty="0"/>
          </a:p>
        </p:txBody>
      </p:sp>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97380" y="1484784"/>
            <a:ext cx="8149240" cy="4641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1115616" y="6011996"/>
            <a:ext cx="2619948" cy="369332"/>
          </a:xfrm>
          <a:prstGeom prst="rect">
            <a:avLst/>
          </a:prstGeom>
          <a:noFill/>
        </p:spPr>
        <p:txBody>
          <a:bodyPr wrap="none" rtlCol="0">
            <a:spAutoFit/>
          </a:bodyPr>
          <a:lstStyle/>
          <a:p>
            <a:r>
              <a:rPr lang="tr-TR" dirty="0" smtClean="0"/>
              <a:t>Years lived </a:t>
            </a:r>
            <a:r>
              <a:rPr lang="tr-TR" dirty="0"/>
              <a:t>× </a:t>
            </a:r>
            <a:r>
              <a:rPr lang="tr-TR" dirty="0" smtClean="0"/>
              <a:t>utility weight</a:t>
            </a:r>
            <a:endParaRPr lang="tr-TR" dirty="0"/>
          </a:p>
        </p:txBody>
      </p:sp>
    </p:spTree>
    <p:extLst>
      <p:ext uri="{BB962C8B-B14F-4D97-AF65-F5344CB8AC3E}">
        <p14:creationId xmlns:p14="http://schemas.microsoft.com/office/powerpoint/2010/main" val="7023177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p:txBody>
          <a:bodyPr/>
          <a:lstStyle/>
          <a:p>
            <a:r>
              <a:rPr lang="en-US" dirty="0" smtClean="0"/>
              <a:t>QALY </a:t>
            </a:r>
            <a:r>
              <a:rPr lang="tr-TR" dirty="0" smtClean="0"/>
              <a:t>calculation-example</a:t>
            </a:r>
            <a:endParaRPr lang="en-US" dirty="0"/>
          </a:p>
        </p:txBody>
      </p:sp>
      <p:sp>
        <p:nvSpPr>
          <p:cNvPr id="180227" name="Rectangle 3" descr="Rectangle: Click to edit Master text styles&#10;Second level&#10;Third level&#10;Fourth level&#10;Fifth level"/>
          <p:cNvSpPr>
            <a:spLocks noGrp="1" noChangeArrowheads="1"/>
          </p:cNvSpPr>
          <p:nvPr>
            <p:ph type="body" idx="1"/>
          </p:nvPr>
        </p:nvSpPr>
        <p:spPr/>
        <p:txBody>
          <a:bodyPr/>
          <a:lstStyle/>
          <a:p>
            <a:pPr lvl="1">
              <a:buFont typeface="Wingdings" pitchFamily="2" charset="2"/>
              <a:buNone/>
            </a:pPr>
            <a:r>
              <a:rPr lang="tr-TR" dirty="0" smtClean="0"/>
              <a:t>65</a:t>
            </a:r>
            <a:r>
              <a:rPr lang="en-US" dirty="0" smtClean="0"/>
              <a:t>-</a:t>
            </a:r>
            <a:r>
              <a:rPr lang="tr-TR" dirty="0" smtClean="0"/>
              <a:t>year old women</a:t>
            </a:r>
            <a:endParaRPr lang="tr-TR" dirty="0" smtClean="0"/>
          </a:p>
          <a:p>
            <a:pPr lvl="1">
              <a:buFont typeface="Wingdings" pitchFamily="2" charset="2"/>
              <a:buNone/>
            </a:pPr>
            <a:r>
              <a:rPr lang="tr-TR" dirty="0" smtClean="0"/>
              <a:t>20 </a:t>
            </a:r>
            <a:r>
              <a:rPr lang="tr-TR" dirty="0" smtClean="0"/>
              <a:t>year of life expectancy</a:t>
            </a:r>
            <a:r>
              <a:rPr lang="en-US" dirty="0" smtClean="0"/>
              <a:t> </a:t>
            </a:r>
            <a:endParaRPr lang="en-US" dirty="0"/>
          </a:p>
          <a:p>
            <a:pPr lvl="1">
              <a:buFont typeface="Wingdings" pitchFamily="2" charset="2"/>
              <a:buNone/>
            </a:pPr>
            <a:r>
              <a:rPr lang="en-US" dirty="0"/>
              <a:t>10 </a:t>
            </a:r>
            <a:r>
              <a:rPr lang="en-US" dirty="0" smtClean="0"/>
              <a:t>y</a:t>
            </a:r>
            <a:r>
              <a:rPr lang="tr-TR" dirty="0" smtClean="0"/>
              <a:t>ear in full health</a:t>
            </a:r>
            <a:endParaRPr lang="tr-TR" dirty="0" smtClean="0"/>
          </a:p>
          <a:p>
            <a:pPr lvl="1">
              <a:buFont typeface="Wingdings" pitchFamily="2" charset="2"/>
              <a:buNone/>
            </a:pPr>
            <a:r>
              <a:rPr lang="en-US" dirty="0" smtClean="0"/>
              <a:t>10 </a:t>
            </a:r>
            <a:r>
              <a:rPr lang="en-US" dirty="0" smtClean="0"/>
              <a:t>y</a:t>
            </a:r>
            <a:r>
              <a:rPr lang="tr-TR" dirty="0" smtClean="0"/>
              <a:t>ear</a:t>
            </a:r>
            <a:r>
              <a:rPr lang="en-US" dirty="0" smtClean="0"/>
              <a:t> </a:t>
            </a:r>
            <a:r>
              <a:rPr lang="tr-TR" dirty="0" smtClean="0"/>
              <a:t>with</a:t>
            </a:r>
            <a:r>
              <a:rPr lang="en-US" dirty="0" smtClean="0"/>
              <a:t> 50</a:t>
            </a:r>
            <a:r>
              <a:rPr lang="tr-TR" dirty="0" smtClean="0"/>
              <a:t>% of full health</a:t>
            </a:r>
            <a:endParaRPr lang="en-US" dirty="0"/>
          </a:p>
          <a:p>
            <a:pPr lvl="1">
              <a:buFont typeface="Wingdings" pitchFamily="2" charset="2"/>
              <a:buNone/>
            </a:pPr>
            <a:r>
              <a:rPr lang="en-US" dirty="0"/>
              <a:t>(10 x 1 </a:t>
            </a:r>
            <a:r>
              <a:rPr lang="en-US" dirty="0" smtClean="0"/>
              <a:t>QALY/</a:t>
            </a:r>
            <a:r>
              <a:rPr lang="tr-TR" dirty="0" smtClean="0"/>
              <a:t>year</a:t>
            </a:r>
            <a:r>
              <a:rPr lang="en-US" dirty="0" smtClean="0"/>
              <a:t>)+(</a:t>
            </a:r>
            <a:r>
              <a:rPr lang="en-US" dirty="0"/>
              <a:t>10 x 0.5 </a:t>
            </a:r>
            <a:r>
              <a:rPr lang="en-US" dirty="0" smtClean="0"/>
              <a:t>QALY/</a:t>
            </a:r>
            <a:r>
              <a:rPr lang="tr-TR" dirty="0" smtClean="0"/>
              <a:t>year</a:t>
            </a:r>
            <a:r>
              <a:rPr lang="en-US" dirty="0" smtClean="0"/>
              <a:t>) </a:t>
            </a:r>
            <a:r>
              <a:rPr lang="en-US" dirty="0"/>
              <a:t>= </a:t>
            </a:r>
            <a:r>
              <a:rPr lang="en-US" dirty="0" smtClean="0"/>
              <a:t>15QALY</a:t>
            </a:r>
            <a:endParaRPr lang="en-US" dirty="0"/>
          </a:p>
        </p:txBody>
      </p:sp>
    </p:spTree>
    <p:extLst>
      <p:ext uri="{BB962C8B-B14F-4D97-AF65-F5344CB8AC3E}">
        <p14:creationId xmlns:p14="http://schemas.microsoft.com/office/powerpoint/2010/main" val="34708671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96752"/>
            <a:ext cx="9219162" cy="4176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3"/>
          <p:cNvSpPr/>
          <p:nvPr/>
        </p:nvSpPr>
        <p:spPr>
          <a:xfrm>
            <a:off x="4156540" y="4077072"/>
            <a:ext cx="1656184" cy="129614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Tree>
    <p:extLst>
      <p:ext uri="{BB962C8B-B14F-4D97-AF65-F5344CB8AC3E}">
        <p14:creationId xmlns:p14="http://schemas.microsoft.com/office/powerpoint/2010/main" val="1346794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2"/>
          <p:cNvSpPr>
            <a:spLocks noGrp="1" noChangeArrowheads="1"/>
          </p:cNvSpPr>
          <p:nvPr>
            <p:ph type="title"/>
          </p:nvPr>
        </p:nvSpPr>
        <p:spPr/>
        <p:txBody>
          <a:bodyPr/>
          <a:lstStyle/>
          <a:p>
            <a:pPr>
              <a:defRPr/>
            </a:pPr>
            <a:r>
              <a:rPr lang="en-US" dirty="0" smtClean="0"/>
              <a:t>Discounting</a:t>
            </a:r>
            <a:endParaRPr lang="en-CA" dirty="0" smtClean="0"/>
          </a:p>
        </p:txBody>
      </p:sp>
      <p:sp>
        <p:nvSpPr>
          <p:cNvPr id="20483" name="Rectangle 3"/>
          <p:cNvSpPr>
            <a:spLocks noGrp="1" noChangeArrowheads="1"/>
          </p:cNvSpPr>
          <p:nvPr>
            <p:ph type="body" idx="1"/>
          </p:nvPr>
        </p:nvSpPr>
        <p:spPr>
          <a:xfrm>
            <a:off x="685800" y="1771650"/>
            <a:ext cx="7772400" cy="4114800"/>
          </a:xfrm>
        </p:spPr>
        <p:txBody>
          <a:bodyPr/>
          <a:lstStyle/>
          <a:p>
            <a:pPr>
              <a:lnSpc>
                <a:spcPct val="90000"/>
              </a:lnSpc>
              <a:buFontTx/>
              <a:buNone/>
            </a:pPr>
            <a:endParaRPr lang="en-US" sz="2400" dirty="0" smtClean="0"/>
          </a:p>
          <a:p>
            <a:pPr>
              <a:lnSpc>
                <a:spcPct val="90000"/>
              </a:lnSpc>
            </a:pPr>
            <a:r>
              <a:rPr lang="en-US" sz="2400" dirty="0" smtClean="0"/>
              <a:t>If I offered to give you </a:t>
            </a:r>
            <a:r>
              <a:rPr lang="en-US" sz="2400" dirty="0" smtClean="0"/>
              <a:t>1000</a:t>
            </a:r>
            <a:r>
              <a:rPr lang="tr-TR" sz="2400" dirty="0" smtClean="0"/>
              <a:t>TL</a:t>
            </a:r>
            <a:r>
              <a:rPr lang="en-US" sz="2400" dirty="0" smtClean="0"/>
              <a:t> </a:t>
            </a:r>
            <a:r>
              <a:rPr lang="en-US" sz="2400" dirty="0" smtClean="0"/>
              <a:t>today OR </a:t>
            </a:r>
            <a:r>
              <a:rPr lang="en-US" sz="2400" dirty="0" smtClean="0"/>
              <a:t>1000</a:t>
            </a:r>
            <a:r>
              <a:rPr lang="tr-TR" sz="2400" dirty="0" smtClean="0"/>
              <a:t>TL</a:t>
            </a:r>
            <a:r>
              <a:rPr lang="en-US" sz="2400" dirty="0" smtClean="0"/>
              <a:t> </a:t>
            </a:r>
            <a:r>
              <a:rPr lang="en-US" sz="2400" dirty="0" smtClean="0"/>
              <a:t>in 5 years which would you choose?</a:t>
            </a:r>
          </a:p>
          <a:p>
            <a:pPr>
              <a:lnSpc>
                <a:spcPct val="90000"/>
              </a:lnSpc>
              <a:buFontTx/>
              <a:buNone/>
            </a:pPr>
            <a:endParaRPr lang="en-US" sz="2400" dirty="0" smtClean="0"/>
          </a:p>
          <a:p>
            <a:pPr>
              <a:lnSpc>
                <a:spcPct val="90000"/>
              </a:lnSpc>
            </a:pPr>
            <a:r>
              <a:rPr lang="en-US" sz="2400" dirty="0" smtClean="0"/>
              <a:t>Would you rather pay me </a:t>
            </a:r>
            <a:r>
              <a:rPr lang="en-US" sz="2400" dirty="0" smtClean="0"/>
              <a:t>1000</a:t>
            </a:r>
            <a:r>
              <a:rPr lang="tr-TR" sz="2400" dirty="0" smtClean="0"/>
              <a:t>TL</a:t>
            </a:r>
            <a:r>
              <a:rPr lang="en-US" sz="2400" dirty="0" smtClean="0"/>
              <a:t> </a:t>
            </a:r>
            <a:r>
              <a:rPr lang="en-US" sz="2400" dirty="0" smtClean="0"/>
              <a:t>today OR </a:t>
            </a:r>
            <a:r>
              <a:rPr lang="en-US" sz="2400" dirty="0" smtClean="0"/>
              <a:t>1000</a:t>
            </a:r>
            <a:r>
              <a:rPr lang="tr-TR" sz="2400" dirty="0" smtClean="0"/>
              <a:t>TL</a:t>
            </a:r>
            <a:r>
              <a:rPr lang="en-US" sz="2400" dirty="0" smtClean="0"/>
              <a:t> </a:t>
            </a:r>
            <a:r>
              <a:rPr lang="en-US" sz="2400" dirty="0" smtClean="0"/>
              <a:t>in 5 years?</a:t>
            </a:r>
            <a:endParaRPr lang="tr-TR" sz="2400" dirty="0" smtClean="0"/>
          </a:p>
          <a:p>
            <a:pPr>
              <a:lnSpc>
                <a:spcPct val="90000"/>
              </a:lnSpc>
            </a:pPr>
            <a:endParaRPr lang="tr-TR" dirty="0" smtClean="0"/>
          </a:p>
          <a:p>
            <a:pPr marL="0" indent="0">
              <a:lnSpc>
                <a:spcPct val="90000"/>
              </a:lnSpc>
              <a:buNone/>
            </a:pPr>
            <a:endParaRPr lang="en-US" sz="2400" dirty="0" smtClean="0"/>
          </a:p>
          <a:p>
            <a:pPr>
              <a:lnSpc>
                <a:spcPct val="90000"/>
              </a:lnSpc>
              <a:buFontTx/>
              <a:buNone/>
            </a:pPr>
            <a:endParaRPr lang="en-US" sz="2400" dirty="0" smtClean="0"/>
          </a:p>
          <a:p>
            <a:pPr>
              <a:lnSpc>
                <a:spcPct val="90000"/>
              </a:lnSpc>
              <a:buFontTx/>
              <a:buNone/>
            </a:pPr>
            <a:r>
              <a:rPr lang="en-US" sz="2000" dirty="0" smtClean="0"/>
              <a:t>		</a:t>
            </a:r>
            <a:endParaRPr lang="en-CA" sz="2000" dirty="0" smtClean="0"/>
          </a:p>
        </p:txBody>
      </p:sp>
    </p:spTree>
    <p:extLst>
      <p:ext uri="{BB962C8B-B14F-4D97-AF65-F5344CB8AC3E}">
        <p14:creationId xmlns:p14="http://schemas.microsoft.com/office/powerpoint/2010/main" val="36465272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sp>
        <p:nvSpPr>
          <p:cNvPr id="22531" name="Rectangle 3"/>
          <p:cNvSpPr>
            <a:spLocks noChangeArrowheads="1"/>
          </p:cNvSpPr>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sp>
        <p:nvSpPr>
          <p:cNvPr id="22532" name="Rectangle 4"/>
          <p:cNvSpPr>
            <a:spLocks noGrp="1" noChangeArrowheads="1"/>
          </p:cNvSpPr>
          <p:nvPr>
            <p:ph type="title"/>
          </p:nvPr>
        </p:nvSpPr>
        <p:spPr>
          <a:noFill/>
        </p:spPr>
        <p:txBody>
          <a:bodyPr/>
          <a:lstStyle/>
          <a:p>
            <a:r>
              <a:rPr lang="en-US" smtClean="0"/>
              <a:t>Discounting</a:t>
            </a:r>
          </a:p>
        </p:txBody>
      </p:sp>
      <p:sp>
        <p:nvSpPr>
          <p:cNvPr id="1026053" name="Rectangle 5"/>
          <p:cNvSpPr>
            <a:spLocks noGrp="1" noChangeArrowheads="1"/>
          </p:cNvSpPr>
          <p:nvPr>
            <p:ph type="body" idx="1"/>
          </p:nvPr>
        </p:nvSpPr>
        <p:spPr>
          <a:xfrm>
            <a:off x="533400" y="1828800"/>
            <a:ext cx="8286750" cy="4479925"/>
          </a:xfrm>
          <a:noFill/>
        </p:spPr>
        <p:txBody>
          <a:bodyPr/>
          <a:lstStyle/>
          <a:p>
            <a:r>
              <a:rPr lang="en-GB" sz="2800" dirty="0" smtClean="0"/>
              <a:t>Prefer to have benefits now and bear costs in the future – ‘time preference’</a:t>
            </a:r>
          </a:p>
          <a:p>
            <a:r>
              <a:rPr lang="en-GB" sz="2800" dirty="0" smtClean="0"/>
              <a:t>‘Rate’ of time preference is termed ‘discount rate’</a:t>
            </a:r>
          </a:p>
          <a:p>
            <a:r>
              <a:rPr lang="en-GB" sz="2800" dirty="0" smtClean="0"/>
              <a:t>To allow for differential timing of costs (and benefits) between programmes all future costs (and benefits) should be stated in terms of their present value using discount rate</a:t>
            </a:r>
          </a:p>
          <a:p>
            <a:r>
              <a:rPr lang="en-GB" sz="2800" dirty="0" smtClean="0"/>
              <a:t>Thus, future costs given less weight than present costs</a:t>
            </a:r>
          </a:p>
        </p:txBody>
      </p:sp>
    </p:spTree>
    <p:extLst>
      <p:ext uri="{BB962C8B-B14F-4D97-AF65-F5344CB8AC3E}">
        <p14:creationId xmlns:p14="http://schemas.microsoft.com/office/powerpoint/2010/main" val="548737325"/>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26053">
                                            <p:txEl>
                                              <p:pRg st="0" end="0"/>
                                            </p:txEl>
                                          </p:spTgt>
                                        </p:tgtEl>
                                        <p:attrNameLst>
                                          <p:attrName>style.visibility</p:attrName>
                                        </p:attrNameLst>
                                      </p:cBhvr>
                                      <p:to>
                                        <p:strVal val="visible"/>
                                      </p:to>
                                    </p:set>
                                    <p:animEffect transition="in" filter="wipe(left)">
                                      <p:cBhvr>
                                        <p:cTn id="7" dur="500"/>
                                        <p:tgtEl>
                                          <p:spTgt spid="1026053">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026053">
                                            <p:txEl>
                                              <p:pRg st="1" end="1"/>
                                            </p:txEl>
                                          </p:spTgt>
                                        </p:tgtEl>
                                        <p:attrNameLst>
                                          <p:attrName>style.visibility</p:attrName>
                                        </p:attrNameLst>
                                      </p:cBhvr>
                                      <p:to>
                                        <p:strVal val="visible"/>
                                      </p:to>
                                    </p:set>
                                    <p:animEffect transition="in" filter="wipe(left)">
                                      <p:cBhvr>
                                        <p:cTn id="12" dur="500"/>
                                        <p:tgtEl>
                                          <p:spTgt spid="1026053">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26053">
                                            <p:txEl>
                                              <p:pRg st="2" end="2"/>
                                            </p:txEl>
                                          </p:spTgt>
                                        </p:tgtEl>
                                        <p:attrNameLst>
                                          <p:attrName>style.visibility</p:attrName>
                                        </p:attrNameLst>
                                      </p:cBhvr>
                                      <p:to>
                                        <p:strVal val="visible"/>
                                      </p:to>
                                    </p:set>
                                    <p:animEffect transition="in" filter="wipe(left)">
                                      <p:cBhvr>
                                        <p:cTn id="17" dur="500"/>
                                        <p:tgtEl>
                                          <p:spTgt spid="102605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26053">
                                            <p:txEl>
                                              <p:pRg st="3" end="3"/>
                                            </p:txEl>
                                          </p:spTgt>
                                        </p:tgtEl>
                                        <p:attrNameLst>
                                          <p:attrName>style.visibility</p:attrName>
                                        </p:attrNameLst>
                                      </p:cBhvr>
                                      <p:to>
                                        <p:strVal val="visible"/>
                                      </p:to>
                                    </p:set>
                                    <p:animEffect transition="in" filter="wipe(left)">
                                      <p:cBhvr>
                                        <p:cTn id="22" dur="500"/>
                                        <p:tgtEl>
                                          <p:spTgt spid="102605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053" grpId="0" build="p"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Outline</a:t>
            </a:r>
            <a:endParaRPr lang="tr-TR" dirty="0"/>
          </a:p>
        </p:txBody>
      </p:sp>
      <p:sp>
        <p:nvSpPr>
          <p:cNvPr id="3" name="Content Placeholder 2"/>
          <p:cNvSpPr>
            <a:spLocks noGrp="1"/>
          </p:cNvSpPr>
          <p:nvPr>
            <p:ph idx="1"/>
          </p:nvPr>
        </p:nvSpPr>
        <p:spPr/>
        <p:txBody>
          <a:bodyPr>
            <a:normAutofit lnSpcReduction="10000"/>
          </a:bodyPr>
          <a:lstStyle/>
          <a:p>
            <a:r>
              <a:rPr lang="tr-TR" dirty="0" smtClean="0"/>
              <a:t>Introduction</a:t>
            </a:r>
          </a:p>
          <a:p>
            <a:r>
              <a:rPr lang="tr-TR" dirty="0" smtClean="0"/>
              <a:t>What are Costs?</a:t>
            </a:r>
          </a:p>
          <a:p>
            <a:r>
              <a:rPr lang="tr-TR" dirty="0" smtClean="0"/>
              <a:t>What are </a:t>
            </a:r>
            <a:r>
              <a:rPr lang="tr-TR" dirty="0" smtClean="0"/>
              <a:t>health outcomes</a:t>
            </a:r>
            <a:r>
              <a:rPr lang="tr-TR" dirty="0" smtClean="0"/>
              <a:t>?</a:t>
            </a:r>
            <a:endParaRPr lang="tr-TR" dirty="0" smtClean="0"/>
          </a:p>
          <a:p>
            <a:r>
              <a:rPr lang="tr-TR" dirty="0" smtClean="0"/>
              <a:t>Cost-effectiveness and Cost-Utility Analysis</a:t>
            </a:r>
          </a:p>
          <a:p>
            <a:r>
              <a:rPr lang="tr-TR" dirty="0" smtClean="0"/>
              <a:t>Discounting</a:t>
            </a:r>
          </a:p>
          <a:p>
            <a:r>
              <a:rPr lang="tr-TR" dirty="0" smtClean="0"/>
              <a:t>Decision trees and Markov </a:t>
            </a:r>
            <a:r>
              <a:rPr lang="tr-TR" dirty="0" smtClean="0"/>
              <a:t>modelling</a:t>
            </a:r>
          </a:p>
          <a:p>
            <a:r>
              <a:rPr lang="tr-TR" dirty="0" smtClean="0"/>
              <a:t>Cost effectiveness plane</a:t>
            </a:r>
            <a:endParaRPr lang="tr-TR" dirty="0" smtClean="0"/>
          </a:p>
          <a:p>
            <a:r>
              <a:rPr lang="tr-TR" dirty="0" smtClean="0"/>
              <a:t>Exercise</a:t>
            </a:r>
          </a:p>
          <a:p>
            <a:endParaRPr lang="tr-TR" dirty="0"/>
          </a:p>
        </p:txBody>
      </p:sp>
    </p:spTree>
    <p:extLst>
      <p:ext uri="{BB962C8B-B14F-4D97-AF65-F5344CB8AC3E}">
        <p14:creationId xmlns:p14="http://schemas.microsoft.com/office/powerpoint/2010/main" val="329444464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tr-TR" dirty="0" smtClean="0"/>
              <a:t>Discounting</a:t>
            </a:r>
            <a:endParaRPr lang="tr-TR" dirty="0"/>
          </a:p>
        </p:txBody>
      </p:sp>
      <p:sp>
        <p:nvSpPr>
          <p:cNvPr id="6" name="Rectangle 6"/>
          <p:cNvSpPr>
            <a:spLocks noGrp="1" noChangeArrowheads="1"/>
          </p:cNvSpPr>
          <p:nvPr>
            <p:ph idx="1"/>
          </p:nvPr>
        </p:nvSpPr>
        <p:spPr>
          <a:noFill/>
          <a:ln/>
        </p:spPr>
        <p:txBody>
          <a:bodyPr/>
          <a:lstStyle/>
          <a:p>
            <a:pPr lvl="1">
              <a:tabLst>
                <a:tab pos="989013" algn="l"/>
                <a:tab pos="1081088" algn="l"/>
              </a:tabLst>
            </a:pPr>
            <a:r>
              <a:rPr lang="fi-FI" sz="1800" dirty="0" smtClean="0"/>
              <a:t>P = present value</a:t>
            </a:r>
          </a:p>
          <a:p>
            <a:pPr lvl="1">
              <a:tabLst>
                <a:tab pos="989013" algn="l"/>
                <a:tab pos="1081088" algn="l"/>
              </a:tabLst>
            </a:pPr>
            <a:r>
              <a:rPr lang="fi-FI" sz="2000" dirty="0" smtClean="0"/>
              <a:t>F</a:t>
            </a:r>
            <a:r>
              <a:rPr lang="fi-FI" sz="2000" baseline="-25000" dirty="0" smtClean="0"/>
              <a:t>n</a:t>
            </a:r>
            <a:r>
              <a:rPr lang="fi-FI" sz="2000" dirty="0" smtClean="0"/>
              <a:t> </a:t>
            </a:r>
            <a:r>
              <a:rPr lang="fi-FI" sz="2000" dirty="0"/>
              <a:t>	= future cost at year </a:t>
            </a:r>
            <a:r>
              <a:rPr lang="fi-FI" sz="2000" b="1" dirty="0"/>
              <a:t>n</a:t>
            </a:r>
          </a:p>
          <a:p>
            <a:pPr lvl="1">
              <a:tabLst>
                <a:tab pos="989013" algn="l"/>
                <a:tab pos="1081088" algn="l"/>
              </a:tabLst>
            </a:pPr>
            <a:r>
              <a:rPr lang="fi-FI" sz="2000" dirty="0"/>
              <a:t>r 	= annual interest (=discount rate</a:t>
            </a:r>
            <a:r>
              <a:rPr lang="fi-FI" sz="2000" dirty="0" smtClean="0"/>
              <a:t>)</a:t>
            </a:r>
            <a:endParaRPr lang="tr-TR" sz="2000" dirty="0" smtClean="0"/>
          </a:p>
          <a:p>
            <a:pPr lvl="1">
              <a:tabLst>
                <a:tab pos="989013" algn="l"/>
                <a:tab pos="1081088" algn="l"/>
              </a:tabLst>
            </a:pPr>
            <a:endParaRPr lang="tr-TR" sz="2000" dirty="0"/>
          </a:p>
          <a:p>
            <a:pPr lvl="1">
              <a:tabLst>
                <a:tab pos="989013" algn="l"/>
                <a:tab pos="1081088" algn="l"/>
              </a:tabLst>
            </a:pPr>
            <a:endParaRPr lang="fi-FI" sz="2000" dirty="0"/>
          </a:p>
          <a:p>
            <a:pPr lvl="1">
              <a:tabLst>
                <a:tab pos="989013" algn="l"/>
                <a:tab pos="1081088" algn="l"/>
              </a:tabLst>
            </a:pPr>
            <a:endParaRPr lang="fi-FI" sz="2000" dirty="0"/>
          </a:p>
          <a:p>
            <a:pPr lvl="1">
              <a:tabLst>
                <a:tab pos="989013" algn="l"/>
                <a:tab pos="1081088" algn="l"/>
              </a:tabLst>
            </a:pPr>
            <a:endParaRPr lang="fi-FI" sz="2000" dirty="0"/>
          </a:p>
          <a:p>
            <a:pPr lvl="1">
              <a:tabLst>
                <a:tab pos="989013" algn="l"/>
                <a:tab pos="1081088" algn="l"/>
              </a:tabLst>
            </a:pPr>
            <a:endParaRPr lang="fi-FI" sz="2000" dirty="0"/>
          </a:p>
          <a:p>
            <a:pPr lvl="1">
              <a:tabLst>
                <a:tab pos="989013" algn="l"/>
                <a:tab pos="1081088" algn="l"/>
              </a:tabLst>
            </a:pPr>
            <a:endParaRPr lang="fi-FI" sz="2000" dirty="0"/>
          </a:p>
          <a:p>
            <a:pPr lvl="1">
              <a:tabLst>
                <a:tab pos="989013" algn="l"/>
                <a:tab pos="1081088" algn="l"/>
              </a:tabLst>
            </a:pPr>
            <a:endParaRPr lang="fi-FI" sz="2000" dirty="0"/>
          </a:p>
          <a:p>
            <a:pPr lvl="1">
              <a:tabLst>
                <a:tab pos="989013" algn="l"/>
                <a:tab pos="1081088" algn="l"/>
              </a:tabLst>
            </a:pPr>
            <a:endParaRPr lang="en-US" sz="2000" dirty="0"/>
          </a:p>
        </p:txBody>
      </p:sp>
      <p:graphicFrame>
        <p:nvGraphicFramePr>
          <p:cNvPr id="7" name="Object 6"/>
          <p:cNvGraphicFramePr>
            <a:graphicFrameLocks noChangeAspect="1"/>
          </p:cNvGraphicFramePr>
          <p:nvPr>
            <p:extLst>
              <p:ext uri="{D42A27DB-BD31-4B8C-83A1-F6EECF244321}">
                <p14:modId xmlns:p14="http://schemas.microsoft.com/office/powerpoint/2010/main" val="2966268281"/>
              </p:ext>
            </p:extLst>
          </p:nvPr>
        </p:nvGraphicFramePr>
        <p:xfrm>
          <a:off x="1475656" y="4005064"/>
          <a:ext cx="5834063" cy="909637"/>
        </p:xfrm>
        <a:graphic>
          <a:graphicData uri="http://schemas.openxmlformats.org/presentationml/2006/ole">
            <mc:AlternateContent xmlns:mc="http://schemas.openxmlformats.org/markup-compatibility/2006">
              <mc:Choice xmlns:v="urn:schemas-microsoft-com:vml" Requires="v">
                <p:oleObj spid="_x0000_s8206" name="Equation" r:id="rId3" imgW="2768400" imgH="431640" progId="Equation.3">
                  <p:embed/>
                </p:oleObj>
              </mc:Choice>
              <mc:Fallback>
                <p:oleObj name="Equation" r:id="rId3" imgW="2768400" imgH="431640" progId="Equation.3">
                  <p:embed/>
                  <p:pic>
                    <p:nvPicPr>
                      <p:cNvPr id="0" name=""/>
                      <p:cNvPicPr>
                        <a:picLocks noChangeAspect="1" noChangeArrowheads="1"/>
                      </p:cNvPicPr>
                      <p:nvPr/>
                    </p:nvPicPr>
                    <p:blipFill>
                      <a:blip r:embed="rId4"/>
                      <a:srcRect/>
                      <a:stretch>
                        <a:fillRect/>
                      </a:stretch>
                    </p:blipFill>
                    <p:spPr bwMode="auto">
                      <a:xfrm>
                        <a:off x="1475656" y="4005064"/>
                        <a:ext cx="5834063" cy="909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extLst>
      <p:ext uri="{BB962C8B-B14F-4D97-AF65-F5344CB8AC3E}">
        <p14:creationId xmlns:p14="http://schemas.microsoft.com/office/powerpoint/2010/main" val="158245798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tr-TR" dirty="0" smtClean="0"/>
              <a:t>Discounting example</a:t>
            </a:r>
            <a:endParaRPr lang="tr-TR" dirty="0"/>
          </a:p>
        </p:txBody>
      </p:sp>
      <p:pic>
        <p:nvPicPr>
          <p:cNvPr id="1331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99592" y="1556792"/>
            <a:ext cx="7200800" cy="4824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232884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Text Box 2"/>
          <p:cNvSpPr txBox="1">
            <a:spLocks noChangeAspect="1" noChangeArrowheads="1"/>
          </p:cNvSpPr>
          <p:nvPr/>
        </p:nvSpPr>
        <p:spPr bwMode="auto">
          <a:xfrm>
            <a:off x="3482975" y="4131593"/>
            <a:ext cx="2178050" cy="701675"/>
          </a:xfrm>
          <a:prstGeom prst="rect">
            <a:avLst/>
          </a:prstGeom>
          <a:solidFill>
            <a:srgbClr val="000000"/>
          </a:solidFill>
          <a:ln w="28575">
            <a:solidFill>
              <a:schemeClr val="tx1"/>
            </a:solidFill>
            <a:miter lim="800000"/>
            <a:headEnd/>
            <a:tailEnd/>
          </a:ln>
        </p:spPr>
        <p:txBody>
          <a:bodyPr anchor="ctr" anchorCtr="1"/>
          <a:lstStyle>
            <a:lvl1pPr>
              <a:defRPr sz="2400">
                <a:solidFill>
                  <a:schemeClr val="tx1"/>
                </a:solidFill>
                <a:latin typeface="Times" charset="0"/>
                <a:ea typeface="MS PGothic" pitchFamily="34" charset="-128"/>
              </a:defRPr>
            </a:lvl1pPr>
            <a:lvl2pPr marL="742950" indent="-285750">
              <a:defRPr sz="2400">
                <a:solidFill>
                  <a:schemeClr val="tx1"/>
                </a:solidFill>
                <a:latin typeface="Times" charset="0"/>
                <a:ea typeface="MS PGothic" pitchFamily="34" charset="-128"/>
              </a:defRPr>
            </a:lvl2pPr>
            <a:lvl3pPr marL="1143000" indent="-228600">
              <a:defRPr sz="2400">
                <a:solidFill>
                  <a:schemeClr val="tx1"/>
                </a:solidFill>
                <a:latin typeface="Times" charset="0"/>
                <a:ea typeface="MS PGothic" pitchFamily="34" charset="-128"/>
              </a:defRPr>
            </a:lvl3pPr>
            <a:lvl4pPr marL="1600200" indent="-228600">
              <a:defRPr sz="2400">
                <a:solidFill>
                  <a:schemeClr val="tx1"/>
                </a:solidFill>
                <a:latin typeface="Times" charset="0"/>
                <a:ea typeface="MS PGothic" pitchFamily="34" charset="-128"/>
              </a:defRPr>
            </a:lvl4pPr>
            <a:lvl5pPr marL="2057400" indent="-228600">
              <a:defRPr sz="2400">
                <a:solidFill>
                  <a:schemeClr val="tx1"/>
                </a:solidFill>
                <a:latin typeface="Times" charset="0"/>
                <a:ea typeface="MS PGothic" pitchFamily="34" charset="-128"/>
              </a:defRPr>
            </a:lvl5pPr>
            <a:lvl6pPr marL="2514600" indent="-228600" eaLnBrk="0" fontAlgn="base" hangingPunct="0">
              <a:spcBef>
                <a:spcPct val="0"/>
              </a:spcBef>
              <a:spcAft>
                <a:spcPct val="0"/>
              </a:spcAft>
              <a:defRPr sz="2400">
                <a:solidFill>
                  <a:schemeClr val="tx1"/>
                </a:solidFill>
                <a:latin typeface="Times" charset="0"/>
                <a:ea typeface="MS PGothic" pitchFamily="34" charset="-128"/>
              </a:defRPr>
            </a:lvl6pPr>
            <a:lvl7pPr marL="2971800" indent="-228600" eaLnBrk="0" fontAlgn="base" hangingPunct="0">
              <a:spcBef>
                <a:spcPct val="0"/>
              </a:spcBef>
              <a:spcAft>
                <a:spcPct val="0"/>
              </a:spcAft>
              <a:defRPr sz="2400">
                <a:solidFill>
                  <a:schemeClr val="tx1"/>
                </a:solidFill>
                <a:latin typeface="Times" charset="0"/>
                <a:ea typeface="MS PGothic" pitchFamily="34" charset="-128"/>
              </a:defRPr>
            </a:lvl7pPr>
            <a:lvl8pPr marL="3429000" indent="-228600" eaLnBrk="0" fontAlgn="base" hangingPunct="0">
              <a:spcBef>
                <a:spcPct val="0"/>
              </a:spcBef>
              <a:spcAft>
                <a:spcPct val="0"/>
              </a:spcAft>
              <a:defRPr sz="2400">
                <a:solidFill>
                  <a:schemeClr val="tx1"/>
                </a:solidFill>
                <a:latin typeface="Times" charset="0"/>
                <a:ea typeface="MS PGothic" pitchFamily="34" charset="-128"/>
              </a:defRPr>
            </a:lvl8pPr>
            <a:lvl9pPr marL="3886200" indent="-228600" eaLnBrk="0" fontAlgn="base" hangingPunct="0">
              <a:spcBef>
                <a:spcPct val="0"/>
              </a:spcBef>
              <a:spcAft>
                <a:spcPct val="0"/>
              </a:spcAft>
              <a:defRPr sz="2400">
                <a:solidFill>
                  <a:schemeClr val="tx1"/>
                </a:solidFill>
                <a:latin typeface="Times" charset="0"/>
                <a:ea typeface="MS PGothic" pitchFamily="34" charset="-128"/>
              </a:defRPr>
            </a:lvl9pPr>
          </a:lstStyle>
          <a:p>
            <a:pPr algn="ctr"/>
            <a:r>
              <a:rPr lang="en-GB" altLang="en-US" b="1" dirty="0">
                <a:solidFill>
                  <a:schemeClr val="bg1"/>
                </a:solidFill>
              </a:rPr>
              <a:t>MODEL</a:t>
            </a:r>
          </a:p>
        </p:txBody>
      </p:sp>
      <p:sp>
        <p:nvSpPr>
          <p:cNvPr id="37890" name="Rectangle 3"/>
          <p:cNvSpPr>
            <a:spLocks noGrp="1" noChangeArrowheads="1"/>
          </p:cNvSpPr>
          <p:nvPr>
            <p:ph type="title"/>
          </p:nvPr>
        </p:nvSpPr>
        <p:spPr/>
        <p:txBody>
          <a:bodyPr/>
          <a:lstStyle/>
          <a:p>
            <a:pPr eaLnBrk="1" hangingPunct="1"/>
            <a:r>
              <a:rPr lang="tr-TR" altLang="en-US" sz="4000" dirty="0" smtClean="0"/>
              <a:t>Modelling in Health Economics</a:t>
            </a:r>
            <a:r>
              <a:rPr lang="en-GB" altLang="en-US" sz="4000" dirty="0" smtClean="0"/>
              <a:t>?</a:t>
            </a:r>
            <a:endParaRPr lang="en-GB" altLang="en-US" sz="4000" dirty="0" smtClean="0"/>
          </a:p>
        </p:txBody>
      </p:sp>
      <p:grpSp>
        <p:nvGrpSpPr>
          <p:cNvPr id="2" name="Group 4"/>
          <p:cNvGrpSpPr>
            <a:grpSpLocks/>
          </p:cNvGrpSpPr>
          <p:nvPr/>
        </p:nvGrpSpPr>
        <p:grpSpPr bwMode="auto">
          <a:xfrm>
            <a:off x="849313" y="2940050"/>
            <a:ext cx="2873375" cy="1211263"/>
            <a:chOff x="535" y="1616"/>
            <a:chExt cx="1810" cy="763"/>
          </a:xfrm>
        </p:grpSpPr>
        <p:sp>
          <p:nvSpPr>
            <p:cNvPr id="37910" name="Text Box 5"/>
            <p:cNvSpPr txBox="1">
              <a:spLocks noChangeArrowheads="1"/>
            </p:cNvSpPr>
            <p:nvPr/>
          </p:nvSpPr>
          <p:spPr bwMode="auto">
            <a:xfrm>
              <a:off x="535" y="1616"/>
              <a:ext cx="1439" cy="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MS PGothic" pitchFamily="34" charset="-128"/>
                </a:defRPr>
              </a:lvl1pPr>
              <a:lvl2pPr marL="742950" indent="-285750">
                <a:defRPr sz="2400">
                  <a:solidFill>
                    <a:schemeClr val="tx1"/>
                  </a:solidFill>
                  <a:latin typeface="Times" charset="0"/>
                  <a:ea typeface="MS PGothic" pitchFamily="34" charset="-128"/>
                </a:defRPr>
              </a:lvl2pPr>
              <a:lvl3pPr marL="1143000" indent="-228600">
                <a:defRPr sz="2400">
                  <a:solidFill>
                    <a:schemeClr val="tx1"/>
                  </a:solidFill>
                  <a:latin typeface="Times" charset="0"/>
                  <a:ea typeface="MS PGothic" pitchFamily="34" charset="-128"/>
                </a:defRPr>
              </a:lvl3pPr>
              <a:lvl4pPr marL="1600200" indent="-228600">
                <a:defRPr sz="2400">
                  <a:solidFill>
                    <a:schemeClr val="tx1"/>
                  </a:solidFill>
                  <a:latin typeface="Times" charset="0"/>
                  <a:ea typeface="MS PGothic" pitchFamily="34" charset="-128"/>
                </a:defRPr>
              </a:lvl4pPr>
              <a:lvl5pPr marL="2057400" indent="-228600">
                <a:defRPr sz="2400">
                  <a:solidFill>
                    <a:schemeClr val="tx1"/>
                  </a:solidFill>
                  <a:latin typeface="Times" charset="0"/>
                  <a:ea typeface="MS PGothic" pitchFamily="34" charset="-128"/>
                </a:defRPr>
              </a:lvl5pPr>
              <a:lvl6pPr marL="2514600" indent="-228600" eaLnBrk="0" fontAlgn="base" hangingPunct="0">
                <a:spcBef>
                  <a:spcPct val="0"/>
                </a:spcBef>
                <a:spcAft>
                  <a:spcPct val="0"/>
                </a:spcAft>
                <a:defRPr sz="2400">
                  <a:solidFill>
                    <a:schemeClr val="tx1"/>
                  </a:solidFill>
                  <a:latin typeface="Times" charset="0"/>
                  <a:ea typeface="MS PGothic" pitchFamily="34" charset="-128"/>
                </a:defRPr>
              </a:lvl6pPr>
              <a:lvl7pPr marL="2971800" indent="-228600" eaLnBrk="0" fontAlgn="base" hangingPunct="0">
                <a:spcBef>
                  <a:spcPct val="0"/>
                </a:spcBef>
                <a:spcAft>
                  <a:spcPct val="0"/>
                </a:spcAft>
                <a:defRPr sz="2400">
                  <a:solidFill>
                    <a:schemeClr val="tx1"/>
                  </a:solidFill>
                  <a:latin typeface="Times" charset="0"/>
                  <a:ea typeface="MS PGothic" pitchFamily="34" charset="-128"/>
                </a:defRPr>
              </a:lvl7pPr>
              <a:lvl8pPr marL="3429000" indent="-228600" eaLnBrk="0" fontAlgn="base" hangingPunct="0">
                <a:spcBef>
                  <a:spcPct val="0"/>
                </a:spcBef>
                <a:spcAft>
                  <a:spcPct val="0"/>
                </a:spcAft>
                <a:defRPr sz="2400">
                  <a:solidFill>
                    <a:schemeClr val="tx1"/>
                  </a:solidFill>
                  <a:latin typeface="Times" charset="0"/>
                  <a:ea typeface="MS PGothic" pitchFamily="34" charset="-128"/>
                </a:defRPr>
              </a:lvl8pPr>
              <a:lvl9pPr marL="3886200" indent="-228600" eaLnBrk="0" fontAlgn="base" hangingPunct="0">
                <a:spcBef>
                  <a:spcPct val="0"/>
                </a:spcBef>
                <a:spcAft>
                  <a:spcPct val="0"/>
                </a:spcAft>
                <a:defRPr sz="2400">
                  <a:solidFill>
                    <a:schemeClr val="tx1"/>
                  </a:solidFill>
                  <a:latin typeface="Times" charset="0"/>
                  <a:ea typeface="MS PGothic" pitchFamily="34" charset="-128"/>
                </a:defRPr>
              </a:lvl9pPr>
            </a:lstStyle>
            <a:p>
              <a:pPr algn="r"/>
              <a:r>
                <a:rPr lang="en-GB" altLang="en-US" b="1" dirty="0"/>
                <a:t>Resource use</a:t>
              </a:r>
              <a:r>
                <a:rPr lang="en-GB" altLang="en-US" dirty="0"/>
                <a:t/>
              </a:r>
              <a:br>
                <a:rPr lang="en-GB" altLang="en-US" dirty="0"/>
              </a:br>
              <a:r>
                <a:rPr lang="en-GB" altLang="en-US" sz="2000" dirty="0"/>
                <a:t>GP visits, IP stays…</a:t>
              </a:r>
              <a:endParaRPr lang="en-GB" altLang="en-US" sz="2000" b="1" dirty="0"/>
            </a:p>
          </p:txBody>
        </p:sp>
        <p:sp>
          <p:nvSpPr>
            <p:cNvPr id="37911" name="AutoShape 6"/>
            <p:cNvSpPr>
              <a:spLocks noChangeArrowheads="1"/>
            </p:cNvSpPr>
            <p:nvPr/>
          </p:nvSpPr>
          <p:spPr bwMode="auto">
            <a:xfrm rot="13535630" flipH="1">
              <a:off x="1991" y="2025"/>
              <a:ext cx="528" cy="180"/>
            </a:xfrm>
            <a:prstGeom prst="rightArrow">
              <a:avLst>
                <a:gd name="adj1" fmla="val 50000"/>
                <a:gd name="adj2" fmla="val 73333"/>
              </a:avLst>
            </a:prstGeom>
            <a:gradFill rotWithShape="0">
              <a:gsLst>
                <a:gs pos="0">
                  <a:srgbClr val="8C3D91"/>
                </a:gs>
                <a:gs pos="12000">
                  <a:srgbClr val="7005D4"/>
                </a:gs>
                <a:gs pos="30000">
                  <a:srgbClr val="181CC7"/>
                </a:gs>
                <a:gs pos="60001">
                  <a:srgbClr val="0A128C"/>
                </a:gs>
                <a:gs pos="100000">
                  <a:srgbClr val="000000"/>
                </a:gs>
              </a:gsLst>
              <a:lin ang="5400000" scaled="1"/>
            </a:gradFill>
            <a:ln>
              <a:noFill/>
            </a:ln>
            <a:extLst>
              <a:ext uri="{91240B29-F687-4F45-9708-019B960494DF}">
                <a14:hiddenLine xmlns:a14="http://schemas.microsoft.com/office/drawing/2010/main" w="28575">
                  <a:solidFill>
                    <a:srgbClr val="000000"/>
                  </a:solidFill>
                  <a:miter lim="800000"/>
                  <a:headEnd/>
                  <a:tailEnd/>
                </a14:hiddenLine>
              </a:ext>
            </a:extLst>
          </p:spPr>
          <p:txBody>
            <a:bodyPr wrap="none" anchor="ctr"/>
            <a:lstStyle>
              <a:lvl1pPr>
                <a:defRPr sz="2400">
                  <a:solidFill>
                    <a:schemeClr val="tx1"/>
                  </a:solidFill>
                  <a:latin typeface="Times" charset="0"/>
                  <a:ea typeface="MS PGothic" pitchFamily="34" charset="-128"/>
                </a:defRPr>
              </a:lvl1pPr>
              <a:lvl2pPr marL="742950" indent="-285750">
                <a:defRPr sz="2400">
                  <a:solidFill>
                    <a:schemeClr val="tx1"/>
                  </a:solidFill>
                  <a:latin typeface="Times" charset="0"/>
                  <a:ea typeface="MS PGothic" pitchFamily="34" charset="-128"/>
                </a:defRPr>
              </a:lvl2pPr>
              <a:lvl3pPr marL="1143000" indent="-228600">
                <a:defRPr sz="2400">
                  <a:solidFill>
                    <a:schemeClr val="tx1"/>
                  </a:solidFill>
                  <a:latin typeface="Times" charset="0"/>
                  <a:ea typeface="MS PGothic" pitchFamily="34" charset="-128"/>
                </a:defRPr>
              </a:lvl3pPr>
              <a:lvl4pPr marL="1600200" indent="-228600">
                <a:defRPr sz="2400">
                  <a:solidFill>
                    <a:schemeClr val="tx1"/>
                  </a:solidFill>
                  <a:latin typeface="Times" charset="0"/>
                  <a:ea typeface="MS PGothic" pitchFamily="34" charset="-128"/>
                </a:defRPr>
              </a:lvl4pPr>
              <a:lvl5pPr marL="2057400" indent="-228600">
                <a:defRPr sz="2400">
                  <a:solidFill>
                    <a:schemeClr val="tx1"/>
                  </a:solidFill>
                  <a:latin typeface="Times" charset="0"/>
                  <a:ea typeface="MS PGothic" pitchFamily="34" charset="-128"/>
                </a:defRPr>
              </a:lvl5pPr>
              <a:lvl6pPr marL="2514600" indent="-228600" eaLnBrk="0" fontAlgn="base" hangingPunct="0">
                <a:spcBef>
                  <a:spcPct val="0"/>
                </a:spcBef>
                <a:spcAft>
                  <a:spcPct val="0"/>
                </a:spcAft>
                <a:defRPr sz="2400">
                  <a:solidFill>
                    <a:schemeClr val="tx1"/>
                  </a:solidFill>
                  <a:latin typeface="Times" charset="0"/>
                  <a:ea typeface="MS PGothic" pitchFamily="34" charset="-128"/>
                </a:defRPr>
              </a:lvl6pPr>
              <a:lvl7pPr marL="2971800" indent="-228600" eaLnBrk="0" fontAlgn="base" hangingPunct="0">
                <a:spcBef>
                  <a:spcPct val="0"/>
                </a:spcBef>
                <a:spcAft>
                  <a:spcPct val="0"/>
                </a:spcAft>
                <a:defRPr sz="2400">
                  <a:solidFill>
                    <a:schemeClr val="tx1"/>
                  </a:solidFill>
                  <a:latin typeface="Times" charset="0"/>
                  <a:ea typeface="MS PGothic" pitchFamily="34" charset="-128"/>
                </a:defRPr>
              </a:lvl7pPr>
              <a:lvl8pPr marL="3429000" indent="-228600" eaLnBrk="0" fontAlgn="base" hangingPunct="0">
                <a:spcBef>
                  <a:spcPct val="0"/>
                </a:spcBef>
                <a:spcAft>
                  <a:spcPct val="0"/>
                </a:spcAft>
                <a:defRPr sz="2400">
                  <a:solidFill>
                    <a:schemeClr val="tx1"/>
                  </a:solidFill>
                  <a:latin typeface="Times" charset="0"/>
                  <a:ea typeface="MS PGothic" pitchFamily="34" charset="-128"/>
                </a:defRPr>
              </a:lvl8pPr>
              <a:lvl9pPr marL="3886200" indent="-228600" eaLnBrk="0" fontAlgn="base" hangingPunct="0">
                <a:spcBef>
                  <a:spcPct val="0"/>
                </a:spcBef>
                <a:spcAft>
                  <a:spcPct val="0"/>
                </a:spcAft>
                <a:defRPr sz="2400">
                  <a:solidFill>
                    <a:schemeClr val="tx1"/>
                  </a:solidFill>
                  <a:latin typeface="Times" charset="0"/>
                  <a:ea typeface="MS PGothic" pitchFamily="34" charset="-128"/>
                </a:defRPr>
              </a:lvl9pPr>
            </a:lstStyle>
            <a:p>
              <a:endParaRPr lang="en-GB" altLang="en-US"/>
            </a:p>
          </p:txBody>
        </p:sp>
      </p:grpSp>
      <p:grpSp>
        <p:nvGrpSpPr>
          <p:cNvPr id="3" name="Group 7"/>
          <p:cNvGrpSpPr>
            <a:grpSpLocks/>
          </p:cNvGrpSpPr>
          <p:nvPr/>
        </p:nvGrpSpPr>
        <p:grpSpPr bwMode="auto">
          <a:xfrm>
            <a:off x="5421313" y="2940050"/>
            <a:ext cx="2281237" cy="1211263"/>
            <a:chOff x="3415" y="1616"/>
            <a:chExt cx="1437" cy="763"/>
          </a:xfrm>
        </p:grpSpPr>
        <p:sp>
          <p:nvSpPr>
            <p:cNvPr id="37908" name="Text Box 8"/>
            <p:cNvSpPr txBox="1">
              <a:spLocks noChangeArrowheads="1"/>
            </p:cNvSpPr>
            <p:nvPr/>
          </p:nvSpPr>
          <p:spPr bwMode="auto">
            <a:xfrm>
              <a:off x="3775" y="1616"/>
              <a:ext cx="1077" cy="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MS PGothic" pitchFamily="34" charset="-128"/>
                </a:defRPr>
              </a:lvl1pPr>
              <a:lvl2pPr marL="742950" indent="-285750">
                <a:defRPr sz="2400">
                  <a:solidFill>
                    <a:schemeClr val="tx1"/>
                  </a:solidFill>
                  <a:latin typeface="Times" charset="0"/>
                  <a:ea typeface="MS PGothic" pitchFamily="34" charset="-128"/>
                </a:defRPr>
              </a:lvl2pPr>
              <a:lvl3pPr marL="1143000" indent="-228600">
                <a:defRPr sz="2400">
                  <a:solidFill>
                    <a:schemeClr val="tx1"/>
                  </a:solidFill>
                  <a:latin typeface="Times" charset="0"/>
                  <a:ea typeface="MS PGothic" pitchFamily="34" charset="-128"/>
                </a:defRPr>
              </a:lvl3pPr>
              <a:lvl4pPr marL="1600200" indent="-228600">
                <a:defRPr sz="2400">
                  <a:solidFill>
                    <a:schemeClr val="tx1"/>
                  </a:solidFill>
                  <a:latin typeface="Times" charset="0"/>
                  <a:ea typeface="MS PGothic" pitchFamily="34" charset="-128"/>
                </a:defRPr>
              </a:lvl4pPr>
              <a:lvl5pPr marL="2057400" indent="-228600">
                <a:defRPr sz="2400">
                  <a:solidFill>
                    <a:schemeClr val="tx1"/>
                  </a:solidFill>
                  <a:latin typeface="Times" charset="0"/>
                  <a:ea typeface="MS PGothic" pitchFamily="34" charset="-128"/>
                </a:defRPr>
              </a:lvl5pPr>
              <a:lvl6pPr marL="2514600" indent="-228600" eaLnBrk="0" fontAlgn="base" hangingPunct="0">
                <a:spcBef>
                  <a:spcPct val="0"/>
                </a:spcBef>
                <a:spcAft>
                  <a:spcPct val="0"/>
                </a:spcAft>
                <a:defRPr sz="2400">
                  <a:solidFill>
                    <a:schemeClr val="tx1"/>
                  </a:solidFill>
                  <a:latin typeface="Times" charset="0"/>
                  <a:ea typeface="MS PGothic" pitchFamily="34" charset="-128"/>
                </a:defRPr>
              </a:lvl6pPr>
              <a:lvl7pPr marL="2971800" indent="-228600" eaLnBrk="0" fontAlgn="base" hangingPunct="0">
                <a:spcBef>
                  <a:spcPct val="0"/>
                </a:spcBef>
                <a:spcAft>
                  <a:spcPct val="0"/>
                </a:spcAft>
                <a:defRPr sz="2400">
                  <a:solidFill>
                    <a:schemeClr val="tx1"/>
                  </a:solidFill>
                  <a:latin typeface="Times" charset="0"/>
                  <a:ea typeface="MS PGothic" pitchFamily="34" charset="-128"/>
                </a:defRPr>
              </a:lvl7pPr>
              <a:lvl8pPr marL="3429000" indent="-228600" eaLnBrk="0" fontAlgn="base" hangingPunct="0">
                <a:spcBef>
                  <a:spcPct val="0"/>
                </a:spcBef>
                <a:spcAft>
                  <a:spcPct val="0"/>
                </a:spcAft>
                <a:defRPr sz="2400">
                  <a:solidFill>
                    <a:schemeClr val="tx1"/>
                  </a:solidFill>
                  <a:latin typeface="Times" charset="0"/>
                  <a:ea typeface="MS PGothic" pitchFamily="34" charset="-128"/>
                </a:defRPr>
              </a:lvl8pPr>
              <a:lvl9pPr marL="3886200" indent="-228600" eaLnBrk="0" fontAlgn="base" hangingPunct="0">
                <a:spcBef>
                  <a:spcPct val="0"/>
                </a:spcBef>
                <a:spcAft>
                  <a:spcPct val="0"/>
                </a:spcAft>
                <a:defRPr sz="2400">
                  <a:solidFill>
                    <a:schemeClr val="tx1"/>
                  </a:solidFill>
                  <a:latin typeface="Times" charset="0"/>
                  <a:ea typeface="MS PGothic" pitchFamily="34" charset="-128"/>
                </a:defRPr>
              </a:lvl9pPr>
            </a:lstStyle>
            <a:p>
              <a:r>
                <a:rPr lang="en-GB" altLang="en-US" b="1" dirty="0"/>
                <a:t>Preferences</a:t>
              </a:r>
              <a:r>
                <a:rPr lang="en-GB" altLang="en-US" dirty="0"/>
                <a:t/>
              </a:r>
              <a:br>
                <a:rPr lang="en-GB" altLang="en-US" dirty="0"/>
              </a:br>
              <a:r>
                <a:rPr lang="en-GB" altLang="en-US" sz="2000" dirty="0" err="1"/>
                <a:t>QoL</a:t>
              </a:r>
              <a:r>
                <a:rPr lang="en-GB" altLang="en-US" sz="2000" dirty="0"/>
                <a:t> weights</a:t>
              </a:r>
            </a:p>
          </p:txBody>
        </p:sp>
        <p:sp>
          <p:nvSpPr>
            <p:cNvPr id="37909" name="AutoShape 9"/>
            <p:cNvSpPr>
              <a:spLocks noChangeArrowheads="1"/>
            </p:cNvSpPr>
            <p:nvPr/>
          </p:nvSpPr>
          <p:spPr bwMode="auto">
            <a:xfrm rot="8064370">
              <a:off x="3241" y="2025"/>
              <a:ext cx="528" cy="180"/>
            </a:xfrm>
            <a:prstGeom prst="rightArrow">
              <a:avLst>
                <a:gd name="adj1" fmla="val 50000"/>
                <a:gd name="adj2" fmla="val 73333"/>
              </a:avLst>
            </a:prstGeom>
            <a:gradFill rotWithShape="0">
              <a:gsLst>
                <a:gs pos="0">
                  <a:srgbClr val="8C3D91"/>
                </a:gs>
                <a:gs pos="12000">
                  <a:srgbClr val="7005D4"/>
                </a:gs>
                <a:gs pos="30000">
                  <a:srgbClr val="181CC7"/>
                </a:gs>
                <a:gs pos="60001">
                  <a:srgbClr val="0A128C"/>
                </a:gs>
                <a:gs pos="100000">
                  <a:srgbClr val="000000"/>
                </a:gs>
              </a:gsLst>
              <a:lin ang="5400000" scaled="1"/>
            </a:gradFill>
            <a:ln>
              <a:noFill/>
            </a:ln>
            <a:extLst>
              <a:ext uri="{91240B29-F687-4F45-9708-019B960494DF}">
                <a14:hiddenLine xmlns:a14="http://schemas.microsoft.com/office/drawing/2010/main" w="28575">
                  <a:solidFill>
                    <a:srgbClr val="000000"/>
                  </a:solidFill>
                  <a:miter lim="800000"/>
                  <a:headEnd/>
                  <a:tailEnd/>
                </a14:hiddenLine>
              </a:ext>
            </a:extLst>
          </p:spPr>
          <p:txBody>
            <a:bodyPr wrap="none" anchor="ctr"/>
            <a:lstStyle>
              <a:lvl1pPr>
                <a:defRPr sz="2400">
                  <a:solidFill>
                    <a:schemeClr val="tx1"/>
                  </a:solidFill>
                  <a:latin typeface="Times" charset="0"/>
                  <a:ea typeface="MS PGothic" pitchFamily="34" charset="-128"/>
                </a:defRPr>
              </a:lvl1pPr>
              <a:lvl2pPr marL="742950" indent="-285750">
                <a:defRPr sz="2400">
                  <a:solidFill>
                    <a:schemeClr val="tx1"/>
                  </a:solidFill>
                  <a:latin typeface="Times" charset="0"/>
                  <a:ea typeface="MS PGothic" pitchFamily="34" charset="-128"/>
                </a:defRPr>
              </a:lvl2pPr>
              <a:lvl3pPr marL="1143000" indent="-228600">
                <a:defRPr sz="2400">
                  <a:solidFill>
                    <a:schemeClr val="tx1"/>
                  </a:solidFill>
                  <a:latin typeface="Times" charset="0"/>
                  <a:ea typeface="MS PGothic" pitchFamily="34" charset="-128"/>
                </a:defRPr>
              </a:lvl3pPr>
              <a:lvl4pPr marL="1600200" indent="-228600">
                <a:defRPr sz="2400">
                  <a:solidFill>
                    <a:schemeClr val="tx1"/>
                  </a:solidFill>
                  <a:latin typeface="Times" charset="0"/>
                  <a:ea typeface="MS PGothic" pitchFamily="34" charset="-128"/>
                </a:defRPr>
              </a:lvl4pPr>
              <a:lvl5pPr marL="2057400" indent="-228600">
                <a:defRPr sz="2400">
                  <a:solidFill>
                    <a:schemeClr val="tx1"/>
                  </a:solidFill>
                  <a:latin typeface="Times" charset="0"/>
                  <a:ea typeface="MS PGothic" pitchFamily="34" charset="-128"/>
                </a:defRPr>
              </a:lvl5pPr>
              <a:lvl6pPr marL="2514600" indent="-228600" eaLnBrk="0" fontAlgn="base" hangingPunct="0">
                <a:spcBef>
                  <a:spcPct val="0"/>
                </a:spcBef>
                <a:spcAft>
                  <a:spcPct val="0"/>
                </a:spcAft>
                <a:defRPr sz="2400">
                  <a:solidFill>
                    <a:schemeClr val="tx1"/>
                  </a:solidFill>
                  <a:latin typeface="Times" charset="0"/>
                  <a:ea typeface="MS PGothic" pitchFamily="34" charset="-128"/>
                </a:defRPr>
              </a:lvl6pPr>
              <a:lvl7pPr marL="2971800" indent="-228600" eaLnBrk="0" fontAlgn="base" hangingPunct="0">
                <a:spcBef>
                  <a:spcPct val="0"/>
                </a:spcBef>
                <a:spcAft>
                  <a:spcPct val="0"/>
                </a:spcAft>
                <a:defRPr sz="2400">
                  <a:solidFill>
                    <a:schemeClr val="tx1"/>
                  </a:solidFill>
                  <a:latin typeface="Times" charset="0"/>
                  <a:ea typeface="MS PGothic" pitchFamily="34" charset="-128"/>
                </a:defRPr>
              </a:lvl7pPr>
              <a:lvl8pPr marL="3429000" indent="-228600" eaLnBrk="0" fontAlgn="base" hangingPunct="0">
                <a:spcBef>
                  <a:spcPct val="0"/>
                </a:spcBef>
                <a:spcAft>
                  <a:spcPct val="0"/>
                </a:spcAft>
                <a:defRPr sz="2400">
                  <a:solidFill>
                    <a:schemeClr val="tx1"/>
                  </a:solidFill>
                  <a:latin typeface="Times" charset="0"/>
                  <a:ea typeface="MS PGothic" pitchFamily="34" charset="-128"/>
                </a:defRPr>
              </a:lvl8pPr>
              <a:lvl9pPr marL="3886200" indent="-228600" eaLnBrk="0" fontAlgn="base" hangingPunct="0">
                <a:spcBef>
                  <a:spcPct val="0"/>
                </a:spcBef>
                <a:spcAft>
                  <a:spcPct val="0"/>
                </a:spcAft>
                <a:defRPr sz="2400">
                  <a:solidFill>
                    <a:schemeClr val="tx1"/>
                  </a:solidFill>
                  <a:latin typeface="Times" charset="0"/>
                  <a:ea typeface="MS PGothic" pitchFamily="34" charset="-128"/>
                </a:defRPr>
              </a:lvl9pPr>
            </a:lstStyle>
            <a:p>
              <a:endParaRPr lang="en-GB" altLang="en-US"/>
            </a:p>
          </p:txBody>
        </p:sp>
      </p:grpSp>
      <p:grpSp>
        <p:nvGrpSpPr>
          <p:cNvPr id="4" name="Group 10"/>
          <p:cNvGrpSpPr>
            <a:grpSpLocks/>
          </p:cNvGrpSpPr>
          <p:nvPr/>
        </p:nvGrpSpPr>
        <p:grpSpPr bwMode="auto">
          <a:xfrm>
            <a:off x="492125" y="3906840"/>
            <a:ext cx="2847975" cy="769938"/>
            <a:chOff x="310" y="2225"/>
            <a:chExt cx="1794" cy="485"/>
          </a:xfrm>
        </p:grpSpPr>
        <p:sp>
          <p:nvSpPr>
            <p:cNvPr id="37906" name="Text Box 11"/>
            <p:cNvSpPr txBox="1">
              <a:spLocks noChangeArrowheads="1"/>
            </p:cNvSpPr>
            <p:nvPr/>
          </p:nvSpPr>
          <p:spPr bwMode="auto">
            <a:xfrm>
              <a:off x="310" y="2225"/>
              <a:ext cx="1235" cy="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MS PGothic" pitchFamily="34" charset="-128"/>
                </a:defRPr>
              </a:lvl1pPr>
              <a:lvl2pPr marL="742950" indent="-285750">
                <a:defRPr sz="2400">
                  <a:solidFill>
                    <a:schemeClr val="tx1"/>
                  </a:solidFill>
                  <a:latin typeface="Times" charset="0"/>
                  <a:ea typeface="MS PGothic" pitchFamily="34" charset="-128"/>
                </a:defRPr>
              </a:lvl2pPr>
              <a:lvl3pPr marL="1143000" indent="-228600">
                <a:defRPr sz="2400">
                  <a:solidFill>
                    <a:schemeClr val="tx1"/>
                  </a:solidFill>
                  <a:latin typeface="Times" charset="0"/>
                  <a:ea typeface="MS PGothic" pitchFamily="34" charset="-128"/>
                </a:defRPr>
              </a:lvl3pPr>
              <a:lvl4pPr marL="1600200" indent="-228600">
                <a:defRPr sz="2400">
                  <a:solidFill>
                    <a:schemeClr val="tx1"/>
                  </a:solidFill>
                  <a:latin typeface="Times" charset="0"/>
                  <a:ea typeface="MS PGothic" pitchFamily="34" charset="-128"/>
                </a:defRPr>
              </a:lvl4pPr>
              <a:lvl5pPr marL="2057400" indent="-228600">
                <a:defRPr sz="2400">
                  <a:solidFill>
                    <a:schemeClr val="tx1"/>
                  </a:solidFill>
                  <a:latin typeface="Times" charset="0"/>
                  <a:ea typeface="MS PGothic" pitchFamily="34" charset="-128"/>
                </a:defRPr>
              </a:lvl5pPr>
              <a:lvl6pPr marL="2514600" indent="-228600" eaLnBrk="0" fontAlgn="base" hangingPunct="0">
                <a:spcBef>
                  <a:spcPct val="0"/>
                </a:spcBef>
                <a:spcAft>
                  <a:spcPct val="0"/>
                </a:spcAft>
                <a:defRPr sz="2400">
                  <a:solidFill>
                    <a:schemeClr val="tx1"/>
                  </a:solidFill>
                  <a:latin typeface="Times" charset="0"/>
                  <a:ea typeface="MS PGothic" pitchFamily="34" charset="-128"/>
                </a:defRPr>
              </a:lvl6pPr>
              <a:lvl7pPr marL="2971800" indent="-228600" eaLnBrk="0" fontAlgn="base" hangingPunct="0">
                <a:spcBef>
                  <a:spcPct val="0"/>
                </a:spcBef>
                <a:spcAft>
                  <a:spcPct val="0"/>
                </a:spcAft>
                <a:defRPr sz="2400">
                  <a:solidFill>
                    <a:schemeClr val="tx1"/>
                  </a:solidFill>
                  <a:latin typeface="Times" charset="0"/>
                  <a:ea typeface="MS PGothic" pitchFamily="34" charset="-128"/>
                </a:defRPr>
              </a:lvl7pPr>
              <a:lvl8pPr marL="3429000" indent="-228600" eaLnBrk="0" fontAlgn="base" hangingPunct="0">
                <a:spcBef>
                  <a:spcPct val="0"/>
                </a:spcBef>
                <a:spcAft>
                  <a:spcPct val="0"/>
                </a:spcAft>
                <a:defRPr sz="2400">
                  <a:solidFill>
                    <a:schemeClr val="tx1"/>
                  </a:solidFill>
                  <a:latin typeface="Times" charset="0"/>
                  <a:ea typeface="MS PGothic" pitchFamily="34" charset="-128"/>
                </a:defRPr>
              </a:lvl8pPr>
              <a:lvl9pPr marL="3886200" indent="-228600" eaLnBrk="0" fontAlgn="base" hangingPunct="0">
                <a:spcBef>
                  <a:spcPct val="0"/>
                </a:spcBef>
                <a:spcAft>
                  <a:spcPct val="0"/>
                </a:spcAft>
                <a:defRPr sz="2400">
                  <a:solidFill>
                    <a:schemeClr val="tx1"/>
                  </a:solidFill>
                  <a:latin typeface="Times" charset="0"/>
                  <a:ea typeface="MS PGothic" pitchFamily="34" charset="-128"/>
                </a:defRPr>
              </a:lvl9pPr>
            </a:lstStyle>
            <a:p>
              <a:pPr algn="r"/>
              <a:r>
                <a:rPr lang="en-GB" altLang="en-US" b="1" dirty="0"/>
                <a:t>Unit costs</a:t>
              </a:r>
              <a:r>
                <a:rPr lang="en-GB" altLang="en-US" dirty="0"/>
                <a:t/>
              </a:r>
              <a:br>
                <a:rPr lang="en-GB" altLang="en-US" dirty="0"/>
              </a:br>
              <a:r>
                <a:rPr lang="en-GB" altLang="en-US" sz="2000" dirty="0" err="1"/>
                <a:t>e.g</a:t>
              </a:r>
              <a:r>
                <a:rPr lang="en-GB" altLang="en-US" sz="2000" dirty="0"/>
                <a:t> £ per GP visit</a:t>
              </a:r>
            </a:p>
          </p:txBody>
        </p:sp>
        <p:sp>
          <p:nvSpPr>
            <p:cNvPr id="37907" name="AutoShape 12"/>
            <p:cNvSpPr>
              <a:spLocks noChangeArrowheads="1"/>
            </p:cNvSpPr>
            <p:nvPr/>
          </p:nvSpPr>
          <p:spPr bwMode="auto">
            <a:xfrm rot="11886798" flipH="1">
              <a:off x="1576" y="2429"/>
              <a:ext cx="528" cy="180"/>
            </a:xfrm>
            <a:prstGeom prst="rightArrow">
              <a:avLst>
                <a:gd name="adj1" fmla="val 50000"/>
                <a:gd name="adj2" fmla="val 73333"/>
              </a:avLst>
            </a:prstGeom>
            <a:gradFill rotWithShape="0">
              <a:gsLst>
                <a:gs pos="0">
                  <a:srgbClr val="8C3D91"/>
                </a:gs>
                <a:gs pos="12000">
                  <a:srgbClr val="7005D4"/>
                </a:gs>
                <a:gs pos="30000">
                  <a:srgbClr val="181CC7"/>
                </a:gs>
                <a:gs pos="60001">
                  <a:srgbClr val="0A128C"/>
                </a:gs>
                <a:gs pos="100000">
                  <a:srgbClr val="000000"/>
                </a:gs>
              </a:gsLst>
              <a:lin ang="5400000" scaled="1"/>
            </a:gradFill>
            <a:ln>
              <a:noFill/>
            </a:ln>
            <a:extLst>
              <a:ext uri="{91240B29-F687-4F45-9708-019B960494DF}">
                <a14:hiddenLine xmlns:a14="http://schemas.microsoft.com/office/drawing/2010/main" w="28575">
                  <a:solidFill>
                    <a:srgbClr val="000000"/>
                  </a:solidFill>
                  <a:miter lim="800000"/>
                  <a:headEnd/>
                  <a:tailEnd/>
                </a14:hiddenLine>
              </a:ext>
            </a:extLst>
          </p:spPr>
          <p:txBody>
            <a:bodyPr wrap="none" anchor="ctr"/>
            <a:lstStyle>
              <a:lvl1pPr>
                <a:defRPr sz="2400">
                  <a:solidFill>
                    <a:schemeClr val="tx1"/>
                  </a:solidFill>
                  <a:latin typeface="Times" charset="0"/>
                  <a:ea typeface="MS PGothic" pitchFamily="34" charset="-128"/>
                </a:defRPr>
              </a:lvl1pPr>
              <a:lvl2pPr marL="742950" indent="-285750">
                <a:defRPr sz="2400">
                  <a:solidFill>
                    <a:schemeClr val="tx1"/>
                  </a:solidFill>
                  <a:latin typeface="Times" charset="0"/>
                  <a:ea typeface="MS PGothic" pitchFamily="34" charset="-128"/>
                </a:defRPr>
              </a:lvl2pPr>
              <a:lvl3pPr marL="1143000" indent="-228600">
                <a:defRPr sz="2400">
                  <a:solidFill>
                    <a:schemeClr val="tx1"/>
                  </a:solidFill>
                  <a:latin typeface="Times" charset="0"/>
                  <a:ea typeface="MS PGothic" pitchFamily="34" charset="-128"/>
                </a:defRPr>
              </a:lvl3pPr>
              <a:lvl4pPr marL="1600200" indent="-228600">
                <a:defRPr sz="2400">
                  <a:solidFill>
                    <a:schemeClr val="tx1"/>
                  </a:solidFill>
                  <a:latin typeface="Times" charset="0"/>
                  <a:ea typeface="MS PGothic" pitchFamily="34" charset="-128"/>
                </a:defRPr>
              </a:lvl4pPr>
              <a:lvl5pPr marL="2057400" indent="-228600">
                <a:defRPr sz="2400">
                  <a:solidFill>
                    <a:schemeClr val="tx1"/>
                  </a:solidFill>
                  <a:latin typeface="Times" charset="0"/>
                  <a:ea typeface="MS PGothic" pitchFamily="34" charset="-128"/>
                </a:defRPr>
              </a:lvl5pPr>
              <a:lvl6pPr marL="2514600" indent="-228600" eaLnBrk="0" fontAlgn="base" hangingPunct="0">
                <a:spcBef>
                  <a:spcPct val="0"/>
                </a:spcBef>
                <a:spcAft>
                  <a:spcPct val="0"/>
                </a:spcAft>
                <a:defRPr sz="2400">
                  <a:solidFill>
                    <a:schemeClr val="tx1"/>
                  </a:solidFill>
                  <a:latin typeface="Times" charset="0"/>
                  <a:ea typeface="MS PGothic" pitchFamily="34" charset="-128"/>
                </a:defRPr>
              </a:lvl6pPr>
              <a:lvl7pPr marL="2971800" indent="-228600" eaLnBrk="0" fontAlgn="base" hangingPunct="0">
                <a:spcBef>
                  <a:spcPct val="0"/>
                </a:spcBef>
                <a:spcAft>
                  <a:spcPct val="0"/>
                </a:spcAft>
                <a:defRPr sz="2400">
                  <a:solidFill>
                    <a:schemeClr val="tx1"/>
                  </a:solidFill>
                  <a:latin typeface="Times" charset="0"/>
                  <a:ea typeface="MS PGothic" pitchFamily="34" charset="-128"/>
                </a:defRPr>
              </a:lvl7pPr>
              <a:lvl8pPr marL="3429000" indent="-228600" eaLnBrk="0" fontAlgn="base" hangingPunct="0">
                <a:spcBef>
                  <a:spcPct val="0"/>
                </a:spcBef>
                <a:spcAft>
                  <a:spcPct val="0"/>
                </a:spcAft>
                <a:defRPr sz="2400">
                  <a:solidFill>
                    <a:schemeClr val="tx1"/>
                  </a:solidFill>
                  <a:latin typeface="Times" charset="0"/>
                  <a:ea typeface="MS PGothic" pitchFamily="34" charset="-128"/>
                </a:defRPr>
              </a:lvl8pPr>
              <a:lvl9pPr marL="3886200" indent="-228600" eaLnBrk="0" fontAlgn="base" hangingPunct="0">
                <a:spcBef>
                  <a:spcPct val="0"/>
                </a:spcBef>
                <a:spcAft>
                  <a:spcPct val="0"/>
                </a:spcAft>
                <a:defRPr sz="2400">
                  <a:solidFill>
                    <a:schemeClr val="tx1"/>
                  </a:solidFill>
                  <a:latin typeface="Times" charset="0"/>
                  <a:ea typeface="MS PGothic" pitchFamily="34" charset="-128"/>
                </a:defRPr>
              </a:lvl9pPr>
            </a:lstStyle>
            <a:p>
              <a:endParaRPr lang="en-GB" altLang="en-US"/>
            </a:p>
          </p:txBody>
        </p:sp>
      </p:grpSp>
      <p:grpSp>
        <p:nvGrpSpPr>
          <p:cNvPr id="5" name="Group 13"/>
          <p:cNvGrpSpPr>
            <a:grpSpLocks/>
          </p:cNvGrpSpPr>
          <p:nvPr/>
        </p:nvGrpSpPr>
        <p:grpSpPr bwMode="auto">
          <a:xfrm>
            <a:off x="5802313" y="3906840"/>
            <a:ext cx="2941637" cy="1077913"/>
            <a:chOff x="3655" y="2225"/>
            <a:chExt cx="1853" cy="679"/>
          </a:xfrm>
        </p:grpSpPr>
        <p:sp>
          <p:nvSpPr>
            <p:cNvPr id="37904" name="Text Box 14"/>
            <p:cNvSpPr txBox="1">
              <a:spLocks noChangeArrowheads="1"/>
            </p:cNvSpPr>
            <p:nvPr/>
          </p:nvSpPr>
          <p:spPr bwMode="auto">
            <a:xfrm>
              <a:off x="4251" y="2225"/>
              <a:ext cx="1257" cy="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MS PGothic" pitchFamily="34" charset="-128"/>
                </a:defRPr>
              </a:lvl1pPr>
              <a:lvl2pPr marL="742950" indent="-285750">
                <a:defRPr sz="2400">
                  <a:solidFill>
                    <a:schemeClr val="tx1"/>
                  </a:solidFill>
                  <a:latin typeface="Times" charset="0"/>
                  <a:ea typeface="MS PGothic" pitchFamily="34" charset="-128"/>
                </a:defRPr>
              </a:lvl2pPr>
              <a:lvl3pPr marL="1143000" indent="-228600">
                <a:defRPr sz="2400">
                  <a:solidFill>
                    <a:schemeClr val="tx1"/>
                  </a:solidFill>
                  <a:latin typeface="Times" charset="0"/>
                  <a:ea typeface="MS PGothic" pitchFamily="34" charset="-128"/>
                </a:defRPr>
              </a:lvl3pPr>
              <a:lvl4pPr marL="1600200" indent="-228600">
                <a:defRPr sz="2400">
                  <a:solidFill>
                    <a:schemeClr val="tx1"/>
                  </a:solidFill>
                  <a:latin typeface="Times" charset="0"/>
                  <a:ea typeface="MS PGothic" pitchFamily="34" charset="-128"/>
                </a:defRPr>
              </a:lvl4pPr>
              <a:lvl5pPr marL="2057400" indent="-228600">
                <a:defRPr sz="2400">
                  <a:solidFill>
                    <a:schemeClr val="tx1"/>
                  </a:solidFill>
                  <a:latin typeface="Times" charset="0"/>
                  <a:ea typeface="MS PGothic" pitchFamily="34" charset="-128"/>
                </a:defRPr>
              </a:lvl5pPr>
              <a:lvl6pPr marL="2514600" indent="-228600" eaLnBrk="0" fontAlgn="base" hangingPunct="0">
                <a:spcBef>
                  <a:spcPct val="0"/>
                </a:spcBef>
                <a:spcAft>
                  <a:spcPct val="0"/>
                </a:spcAft>
                <a:defRPr sz="2400">
                  <a:solidFill>
                    <a:schemeClr val="tx1"/>
                  </a:solidFill>
                  <a:latin typeface="Times" charset="0"/>
                  <a:ea typeface="MS PGothic" pitchFamily="34" charset="-128"/>
                </a:defRPr>
              </a:lvl6pPr>
              <a:lvl7pPr marL="2971800" indent="-228600" eaLnBrk="0" fontAlgn="base" hangingPunct="0">
                <a:spcBef>
                  <a:spcPct val="0"/>
                </a:spcBef>
                <a:spcAft>
                  <a:spcPct val="0"/>
                </a:spcAft>
                <a:defRPr sz="2400">
                  <a:solidFill>
                    <a:schemeClr val="tx1"/>
                  </a:solidFill>
                  <a:latin typeface="Times" charset="0"/>
                  <a:ea typeface="MS PGothic" pitchFamily="34" charset="-128"/>
                </a:defRPr>
              </a:lvl7pPr>
              <a:lvl8pPr marL="3429000" indent="-228600" eaLnBrk="0" fontAlgn="base" hangingPunct="0">
                <a:spcBef>
                  <a:spcPct val="0"/>
                </a:spcBef>
                <a:spcAft>
                  <a:spcPct val="0"/>
                </a:spcAft>
                <a:defRPr sz="2400">
                  <a:solidFill>
                    <a:schemeClr val="tx1"/>
                  </a:solidFill>
                  <a:latin typeface="Times" charset="0"/>
                  <a:ea typeface="MS PGothic" pitchFamily="34" charset="-128"/>
                </a:defRPr>
              </a:lvl8pPr>
              <a:lvl9pPr marL="3886200" indent="-228600" eaLnBrk="0" fontAlgn="base" hangingPunct="0">
                <a:spcBef>
                  <a:spcPct val="0"/>
                </a:spcBef>
                <a:spcAft>
                  <a:spcPct val="0"/>
                </a:spcAft>
                <a:defRPr sz="2400">
                  <a:solidFill>
                    <a:schemeClr val="tx1"/>
                  </a:solidFill>
                  <a:latin typeface="Times" charset="0"/>
                  <a:ea typeface="MS PGothic" pitchFamily="34" charset="-128"/>
                </a:defRPr>
              </a:lvl9pPr>
            </a:lstStyle>
            <a:p>
              <a:pPr algn="ctr"/>
              <a:r>
                <a:rPr lang="en-GB" altLang="en-US" b="1" dirty="0"/>
                <a:t>Epidemiology</a:t>
              </a:r>
              <a:r>
                <a:rPr lang="en-GB" altLang="en-US" dirty="0"/>
                <a:t/>
              </a:r>
              <a:br>
                <a:rPr lang="en-GB" altLang="en-US" dirty="0"/>
              </a:br>
              <a:r>
                <a:rPr lang="en-GB" altLang="en-US" sz="2000" dirty="0"/>
                <a:t>Baseline risks, </a:t>
              </a:r>
              <a:br>
                <a:rPr lang="en-GB" altLang="en-US" sz="2000" dirty="0"/>
              </a:br>
              <a:r>
                <a:rPr lang="en-GB" altLang="en-US" sz="2000" dirty="0"/>
                <a:t>sub-groups</a:t>
              </a:r>
            </a:p>
          </p:txBody>
        </p:sp>
        <p:sp>
          <p:nvSpPr>
            <p:cNvPr id="37905" name="AutoShape 15"/>
            <p:cNvSpPr>
              <a:spLocks noChangeArrowheads="1"/>
            </p:cNvSpPr>
            <p:nvPr/>
          </p:nvSpPr>
          <p:spPr bwMode="auto">
            <a:xfrm rot="9713202">
              <a:off x="3655" y="2429"/>
              <a:ext cx="528" cy="180"/>
            </a:xfrm>
            <a:prstGeom prst="rightArrow">
              <a:avLst>
                <a:gd name="adj1" fmla="val 50000"/>
                <a:gd name="adj2" fmla="val 73333"/>
              </a:avLst>
            </a:prstGeom>
            <a:gradFill rotWithShape="0">
              <a:gsLst>
                <a:gs pos="0">
                  <a:srgbClr val="8C3D91"/>
                </a:gs>
                <a:gs pos="12000">
                  <a:srgbClr val="7005D4"/>
                </a:gs>
                <a:gs pos="30000">
                  <a:srgbClr val="181CC7"/>
                </a:gs>
                <a:gs pos="60001">
                  <a:srgbClr val="0A128C"/>
                </a:gs>
                <a:gs pos="100000">
                  <a:srgbClr val="000000"/>
                </a:gs>
              </a:gsLst>
              <a:lin ang="5400000" scaled="1"/>
            </a:gradFill>
            <a:ln>
              <a:noFill/>
            </a:ln>
            <a:extLst>
              <a:ext uri="{91240B29-F687-4F45-9708-019B960494DF}">
                <a14:hiddenLine xmlns:a14="http://schemas.microsoft.com/office/drawing/2010/main" w="28575">
                  <a:solidFill>
                    <a:srgbClr val="000000"/>
                  </a:solidFill>
                  <a:miter lim="800000"/>
                  <a:headEnd/>
                  <a:tailEnd/>
                </a14:hiddenLine>
              </a:ext>
            </a:extLst>
          </p:spPr>
          <p:txBody>
            <a:bodyPr wrap="none" anchor="ctr"/>
            <a:lstStyle>
              <a:lvl1pPr>
                <a:defRPr sz="2400">
                  <a:solidFill>
                    <a:schemeClr val="tx1"/>
                  </a:solidFill>
                  <a:latin typeface="Times" charset="0"/>
                  <a:ea typeface="MS PGothic" pitchFamily="34" charset="-128"/>
                </a:defRPr>
              </a:lvl1pPr>
              <a:lvl2pPr marL="742950" indent="-285750">
                <a:defRPr sz="2400">
                  <a:solidFill>
                    <a:schemeClr val="tx1"/>
                  </a:solidFill>
                  <a:latin typeface="Times" charset="0"/>
                  <a:ea typeface="MS PGothic" pitchFamily="34" charset="-128"/>
                </a:defRPr>
              </a:lvl2pPr>
              <a:lvl3pPr marL="1143000" indent="-228600">
                <a:defRPr sz="2400">
                  <a:solidFill>
                    <a:schemeClr val="tx1"/>
                  </a:solidFill>
                  <a:latin typeface="Times" charset="0"/>
                  <a:ea typeface="MS PGothic" pitchFamily="34" charset="-128"/>
                </a:defRPr>
              </a:lvl3pPr>
              <a:lvl4pPr marL="1600200" indent="-228600">
                <a:defRPr sz="2400">
                  <a:solidFill>
                    <a:schemeClr val="tx1"/>
                  </a:solidFill>
                  <a:latin typeface="Times" charset="0"/>
                  <a:ea typeface="MS PGothic" pitchFamily="34" charset="-128"/>
                </a:defRPr>
              </a:lvl4pPr>
              <a:lvl5pPr marL="2057400" indent="-228600">
                <a:defRPr sz="2400">
                  <a:solidFill>
                    <a:schemeClr val="tx1"/>
                  </a:solidFill>
                  <a:latin typeface="Times" charset="0"/>
                  <a:ea typeface="MS PGothic" pitchFamily="34" charset="-128"/>
                </a:defRPr>
              </a:lvl5pPr>
              <a:lvl6pPr marL="2514600" indent="-228600" eaLnBrk="0" fontAlgn="base" hangingPunct="0">
                <a:spcBef>
                  <a:spcPct val="0"/>
                </a:spcBef>
                <a:spcAft>
                  <a:spcPct val="0"/>
                </a:spcAft>
                <a:defRPr sz="2400">
                  <a:solidFill>
                    <a:schemeClr val="tx1"/>
                  </a:solidFill>
                  <a:latin typeface="Times" charset="0"/>
                  <a:ea typeface="MS PGothic" pitchFamily="34" charset="-128"/>
                </a:defRPr>
              </a:lvl6pPr>
              <a:lvl7pPr marL="2971800" indent="-228600" eaLnBrk="0" fontAlgn="base" hangingPunct="0">
                <a:spcBef>
                  <a:spcPct val="0"/>
                </a:spcBef>
                <a:spcAft>
                  <a:spcPct val="0"/>
                </a:spcAft>
                <a:defRPr sz="2400">
                  <a:solidFill>
                    <a:schemeClr val="tx1"/>
                  </a:solidFill>
                  <a:latin typeface="Times" charset="0"/>
                  <a:ea typeface="MS PGothic" pitchFamily="34" charset="-128"/>
                </a:defRPr>
              </a:lvl7pPr>
              <a:lvl8pPr marL="3429000" indent="-228600" eaLnBrk="0" fontAlgn="base" hangingPunct="0">
                <a:spcBef>
                  <a:spcPct val="0"/>
                </a:spcBef>
                <a:spcAft>
                  <a:spcPct val="0"/>
                </a:spcAft>
                <a:defRPr sz="2400">
                  <a:solidFill>
                    <a:schemeClr val="tx1"/>
                  </a:solidFill>
                  <a:latin typeface="Times" charset="0"/>
                  <a:ea typeface="MS PGothic" pitchFamily="34" charset="-128"/>
                </a:defRPr>
              </a:lvl8pPr>
              <a:lvl9pPr marL="3886200" indent="-228600" eaLnBrk="0" fontAlgn="base" hangingPunct="0">
                <a:spcBef>
                  <a:spcPct val="0"/>
                </a:spcBef>
                <a:spcAft>
                  <a:spcPct val="0"/>
                </a:spcAft>
                <a:defRPr sz="2400">
                  <a:solidFill>
                    <a:schemeClr val="tx1"/>
                  </a:solidFill>
                  <a:latin typeface="Times" charset="0"/>
                  <a:ea typeface="MS PGothic" pitchFamily="34" charset="-128"/>
                </a:defRPr>
              </a:lvl9pPr>
            </a:lstStyle>
            <a:p>
              <a:endParaRPr lang="en-GB" altLang="en-US"/>
            </a:p>
          </p:txBody>
        </p:sp>
      </p:grpSp>
      <p:grpSp>
        <p:nvGrpSpPr>
          <p:cNvPr id="6" name="Group 16"/>
          <p:cNvGrpSpPr>
            <a:grpSpLocks/>
          </p:cNvGrpSpPr>
          <p:nvPr/>
        </p:nvGrpSpPr>
        <p:grpSpPr bwMode="auto">
          <a:xfrm>
            <a:off x="3279774" y="4883152"/>
            <a:ext cx="2570163" cy="1471613"/>
            <a:chOff x="2066" y="2999"/>
            <a:chExt cx="1619" cy="927"/>
          </a:xfrm>
        </p:grpSpPr>
        <p:sp>
          <p:nvSpPr>
            <p:cNvPr id="37902" name="Text Box 17"/>
            <p:cNvSpPr txBox="1">
              <a:spLocks noChangeArrowheads="1"/>
            </p:cNvSpPr>
            <p:nvPr/>
          </p:nvSpPr>
          <p:spPr bwMode="auto">
            <a:xfrm>
              <a:off x="2066" y="3403"/>
              <a:ext cx="1619" cy="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MS PGothic" pitchFamily="34" charset="-128"/>
                </a:defRPr>
              </a:lvl1pPr>
              <a:lvl2pPr marL="742950" indent="-285750">
                <a:defRPr sz="2400">
                  <a:solidFill>
                    <a:schemeClr val="tx1"/>
                  </a:solidFill>
                  <a:latin typeface="Times" charset="0"/>
                  <a:ea typeface="MS PGothic" pitchFamily="34" charset="-128"/>
                </a:defRPr>
              </a:lvl2pPr>
              <a:lvl3pPr marL="1143000" indent="-228600">
                <a:defRPr sz="2400">
                  <a:solidFill>
                    <a:schemeClr val="tx1"/>
                  </a:solidFill>
                  <a:latin typeface="Times" charset="0"/>
                  <a:ea typeface="MS PGothic" pitchFamily="34" charset="-128"/>
                </a:defRPr>
              </a:lvl3pPr>
              <a:lvl4pPr marL="1600200" indent="-228600">
                <a:defRPr sz="2400">
                  <a:solidFill>
                    <a:schemeClr val="tx1"/>
                  </a:solidFill>
                  <a:latin typeface="Times" charset="0"/>
                  <a:ea typeface="MS PGothic" pitchFamily="34" charset="-128"/>
                </a:defRPr>
              </a:lvl4pPr>
              <a:lvl5pPr marL="2057400" indent="-228600">
                <a:defRPr sz="2400">
                  <a:solidFill>
                    <a:schemeClr val="tx1"/>
                  </a:solidFill>
                  <a:latin typeface="Times" charset="0"/>
                  <a:ea typeface="MS PGothic" pitchFamily="34" charset="-128"/>
                </a:defRPr>
              </a:lvl5pPr>
              <a:lvl6pPr marL="2514600" indent="-228600" eaLnBrk="0" fontAlgn="base" hangingPunct="0">
                <a:spcBef>
                  <a:spcPct val="0"/>
                </a:spcBef>
                <a:spcAft>
                  <a:spcPct val="0"/>
                </a:spcAft>
                <a:defRPr sz="2400">
                  <a:solidFill>
                    <a:schemeClr val="tx1"/>
                  </a:solidFill>
                  <a:latin typeface="Times" charset="0"/>
                  <a:ea typeface="MS PGothic" pitchFamily="34" charset="-128"/>
                </a:defRPr>
              </a:lvl6pPr>
              <a:lvl7pPr marL="2971800" indent="-228600" eaLnBrk="0" fontAlgn="base" hangingPunct="0">
                <a:spcBef>
                  <a:spcPct val="0"/>
                </a:spcBef>
                <a:spcAft>
                  <a:spcPct val="0"/>
                </a:spcAft>
                <a:defRPr sz="2400">
                  <a:solidFill>
                    <a:schemeClr val="tx1"/>
                  </a:solidFill>
                  <a:latin typeface="Times" charset="0"/>
                  <a:ea typeface="MS PGothic" pitchFamily="34" charset="-128"/>
                </a:defRPr>
              </a:lvl7pPr>
              <a:lvl8pPr marL="3429000" indent="-228600" eaLnBrk="0" fontAlgn="base" hangingPunct="0">
                <a:spcBef>
                  <a:spcPct val="0"/>
                </a:spcBef>
                <a:spcAft>
                  <a:spcPct val="0"/>
                </a:spcAft>
                <a:defRPr sz="2400">
                  <a:solidFill>
                    <a:schemeClr val="tx1"/>
                  </a:solidFill>
                  <a:latin typeface="Times" charset="0"/>
                  <a:ea typeface="MS PGothic" pitchFamily="34" charset="-128"/>
                </a:defRPr>
              </a:lvl8pPr>
              <a:lvl9pPr marL="3886200" indent="-228600" eaLnBrk="0" fontAlgn="base" hangingPunct="0">
                <a:spcBef>
                  <a:spcPct val="0"/>
                </a:spcBef>
                <a:spcAft>
                  <a:spcPct val="0"/>
                </a:spcAft>
                <a:defRPr sz="2400">
                  <a:solidFill>
                    <a:schemeClr val="tx1"/>
                  </a:solidFill>
                  <a:latin typeface="Times" charset="0"/>
                  <a:ea typeface="MS PGothic" pitchFamily="34" charset="-128"/>
                </a:defRPr>
              </a:lvl9pPr>
            </a:lstStyle>
            <a:p>
              <a:pPr algn="ctr"/>
              <a:r>
                <a:rPr lang="en-GB" altLang="en-US" b="1" dirty="0"/>
                <a:t>Cost Effectiveness</a:t>
              </a:r>
              <a:r>
                <a:rPr lang="en-GB" altLang="en-US" dirty="0"/>
                <a:t/>
              </a:r>
              <a:br>
                <a:rPr lang="en-GB" altLang="en-US" dirty="0"/>
              </a:br>
              <a:r>
                <a:rPr lang="en-GB" altLang="en-US" dirty="0"/>
                <a:t>$</a:t>
              </a:r>
              <a:r>
                <a:rPr lang="en-GB" altLang="en-US" dirty="0" smtClean="0"/>
                <a:t>/</a:t>
              </a:r>
              <a:r>
                <a:rPr lang="en-GB" altLang="en-US" dirty="0"/>
                <a:t>QALY</a:t>
              </a:r>
            </a:p>
          </p:txBody>
        </p:sp>
        <p:sp>
          <p:nvSpPr>
            <p:cNvPr id="37903" name="AutoShape 18"/>
            <p:cNvSpPr>
              <a:spLocks noChangeArrowheads="1"/>
            </p:cNvSpPr>
            <p:nvPr/>
          </p:nvSpPr>
          <p:spPr bwMode="auto">
            <a:xfrm rot="5400000">
              <a:off x="2670" y="3119"/>
              <a:ext cx="419" cy="180"/>
            </a:xfrm>
            <a:prstGeom prst="rightArrow">
              <a:avLst>
                <a:gd name="adj1" fmla="val 50000"/>
                <a:gd name="adj2" fmla="val 58194"/>
              </a:avLst>
            </a:prstGeom>
            <a:gradFill rotWithShape="0">
              <a:gsLst>
                <a:gs pos="0">
                  <a:srgbClr val="000000"/>
                </a:gs>
                <a:gs pos="20000">
                  <a:srgbClr val="000040"/>
                </a:gs>
                <a:gs pos="50000">
                  <a:srgbClr val="400040"/>
                </a:gs>
                <a:gs pos="75000">
                  <a:srgbClr val="8F0040"/>
                </a:gs>
                <a:gs pos="89999">
                  <a:srgbClr val="F27300"/>
                </a:gs>
                <a:gs pos="100000">
                  <a:srgbClr val="FFBF00"/>
                </a:gs>
              </a:gsLst>
              <a:lin ang="5400000" scaled="1"/>
            </a:gradFill>
            <a:ln>
              <a:noFill/>
            </a:ln>
            <a:extLst>
              <a:ext uri="{91240B29-F687-4F45-9708-019B960494DF}">
                <a14:hiddenLine xmlns:a14="http://schemas.microsoft.com/office/drawing/2010/main" w="28575">
                  <a:solidFill>
                    <a:srgbClr val="000000"/>
                  </a:solidFill>
                  <a:miter lim="800000"/>
                  <a:headEnd/>
                  <a:tailEnd/>
                </a14:hiddenLine>
              </a:ext>
            </a:extLst>
          </p:spPr>
          <p:txBody>
            <a:bodyPr wrap="none" anchor="ctr"/>
            <a:lstStyle>
              <a:lvl1pPr>
                <a:defRPr sz="2400">
                  <a:solidFill>
                    <a:schemeClr val="tx1"/>
                  </a:solidFill>
                  <a:latin typeface="Times" charset="0"/>
                  <a:ea typeface="MS PGothic" pitchFamily="34" charset="-128"/>
                </a:defRPr>
              </a:lvl1pPr>
              <a:lvl2pPr marL="742950" indent="-285750">
                <a:defRPr sz="2400">
                  <a:solidFill>
                    <a:schemeClr val="tx1"/>
                  </a:solidFill>
                  <a:latin typeface="Times" charset="0"/>
                  <a:ea typeface="MS PGothic" pitchFamily="34" charset="-128"/>
                </a:defRPr>
              </a:lvl2pPr>
              <a:lvl3pPr marL="1143000" indent="-228600">
                <a:defRPr sz="2400">
                  <a:solidFill>
                    <a:schemeClr val="tx1"/>
                  </a:solidFill>
                  <a:latin typeface="Times" charset="0"/>
                  <a:ea typeface="MS PGothic" pitchFamily="34" charset="-128"/>
                </a:defRPr>
              </a:lvl3pPr>
              <a:lvl4pPr marL="1600200" indent="-228600">
                <a:defRPr sz="2400">
                  <a:solidFill>
                    <a:schemeClr val="tx1"/>
                  </a:solidFill>
                  <a:latin typeface="Times" charset="0"/>
                  <a:ea typeface="MS PGothic" pitchFamily="34" charset="-128"/>
                </a:defRPr>
              </a:lvl4pPr>
              <a:lvl5pPr marL="2057400" indent="-228600">
                <a:defRPr sz="2400">
                  <a:solidFill>
                    <a:schemeClr val="tx1"/>
                  </a:solidFill>
                  <a:latin typeface="Times" charset="0"/>
                  <a:ea typeface="MS PGothic" pitchFamily="34" charset="-128"/>
                </a:defRPr>
              </a:lvl5pPr>
              <a:lvl6pPr marL="2514600" indent="-228600" eaLnBrk="0" fontAlgn="base" hangingPunct="0">
                <a:spcBef>
                  <a:spcPct val="0"/>
                </a:spcBef>
                <a:spcAft>
                  <a:spcPct val="0"/>
                </a:spcAft>
                <a:defRPr sz="2400">
                  <a:solidFill>
                    <a:schemeClr val="tx1"/>
                  </a:solidFill>
                  <a:latin typeface="Times" charset="0"/>
                  <a:ea typeface="MS PGothic" pitchFamily="34" charset="-128"/>
                </a:defRPr>
              </a:lvl6pPr>
              <a:lvl7pPr marL="2971800" indent="-228600" eaLnBrk="0" fontAlgn="base" hangingPunct="0">
                <a:spcBef>
                  <a:spcPct val="0"/>
                </a:spcBef>
                <a:spcAft>
                  <a:spcPct val="0"/>
                </a:spcAft>
                <a:defRPr sz="2400">
                  <a:solidFill>
                    <a:schemeClr val="tx1"/>
                  </a:solidFill>
                  <a:latin typeface="Times" charset="0"/>
                  <a:ea typeface="MS PGothic" pitchFamily="34" charset="-128"/>
                </a:defRPr>
              </a:lvl7pPr>
              <a:lvl8pPr marL="3429000" indent="-228600" eaLnBrk="0" fontAlgn="base" hangingPunct="0">
                <a:spcBef>
                  <a:spcPct val="0"/>
                </a:spcBef>
                <a:spcAft>
                  <a:spcPct val="0"/>
                </a:spcAft>
                <a:defRPr sz="2400">
                  <a:solidFill>
                    <a:schemeClr val="tx1"/>
                  </a:solidFill>
                  <a:latin typeface="Times" charset="0"/>
                  <a:ea typeface="MS PGothic" pitchFamily="34" charset="-128"/>
                </a:defRPr>
              </a:lvl8pPr>
              <a:lvl9pPr marL="3886200" indent="-228600" eaLnBrk="0" fontAlgn="base" hangingPunct="0">
                <a:spcBef>
                  <a:spcPct val="0"/>
                </a:spcBef>
                <a:spcAft>
                  <a:spcPct val="0"/>
                </a:spcAft>
                <a:defRPr sz="2400">
                  <a:solidFill>
                    <a:schemeClr val="tx1"/>
                  </a:solidFill>
                  <a:latin typeface="Times" charset="0"/>
                  <a:ea typeface="MS PGothic" pitchFamily="34" charset="-128"/>
                </a:defRPr>
              </a:lvl9pPr>
            </a:lstStyle>
            <a:p>
              <a:endParaRPr lang="en-GB" altLang="en-US"/>
            </a:p>
          </p:txBody>
        </p:sp>
      </p:grpSp>
      <p:grpSp>
        <p:nvGrpSpPr>
          <p:cNvPr id="7" name="Group 19"/>
          <p:cNvGrpSpPr>
            <a:grpSpLocks/>
          </p:cNvGrpSpPr>
          <p:nvPr/>
        </p:nvGrpSpPr>
        <p:grpSpPr bwMode="auto">
          <a:xfrm>
            <a:off x="4756151" y="2133600"/>
            <a:ext cx="2471738" cy="1790700"/>
            <a:chOff x="2996" y="1108"/>
            <a:chExt cx="1557" cy="1128"/>
          </a:xfrm>
        </p:grpSpPr>
        <p:sp>
          <p:nvSpPr>
            <p:cNvPr id="37900" name="Text Box 20"/>
            <p:cNvSpPr txBox="1">
              <a:spLocks noChangeArrowheads="1"/>
            </p:cNvSpPr>
            <p:nvPr/>
          </p:nvSpPr>
          <p:spPr bwMode="auto">
            <a:xfrm>
              <a:off x="2996" y="1108"/>
              <a:ext cx="1557" cy="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MS PGothic" pitchFamily="34" charset="-128"/>
                </a:defRPr>
              </a:lvl1pPr>
              <a:lvl2pPr marL="742950" indent="-285750">
                <a:defRPr sz="2400">
                  <a:solidFill>
                    <a:schemeClr val="tx1"/>
                  </a:solidFill>
                  <a:latin typeface="Times" charset="0"/>
                  <a:ea typeface="MS PGothic" pitchFamily="34" charset="-128"/>
                </a:defRPr>
              </a:lvl2pPr>
              <a:lvl3pPr marL="1143000" indent="-228600">
                <a:defRPr sz="2400">
                  <a:solidFill>
                    <a:schemeClr val="tx1"/>
                  </a:solidFill>
                  <a:latin typeface="Times" charset="0"/>
                  <a:ea typeface="MS PGothic" pitchFamily="34" charset="-128"/>
                </a:defRPr>
              </a:lvl3pPr>
              <a:lvl4pPr marL="1600200" indent="-228600">
                <a:defRPr sz="2400">
                  <a:solidFill>
                    <a:schemeClr val="tx1"/>
                  </a:solidFill>
                  <a:latin typeface="Times" charset="0"/>
                  <a:ea typeface="MS PGothic" pitchFamily="34" charset="-128"/>
                </a:defRPr>
              </a:lvl4pPr>
              <a:lvl5pPr marL="2057400" indent="-228600">
                <a:defRPr sz="2400">
                  <a:solidFill>
                    <a:schemeClr val="tx1"/>
                  </a:solidFill>
                  <a:latin typeface="Times" charset="0"/>
                  <a:ea typeface="MS PGothic" pitchFamily="34" charset="-128"/>
                </a:defRPr>
              </a:lvl5pPr>
              <a:lvl6pPr marL="2514600" indent="-228600" eaLnBrk="0" fontAlgn="base" hangingPunct="0">
                <a:spcBef>
                  <a:spcPct val="0"/>
                </a:spcBef>
                <a:spcAft>
                  <a:spcPct val="0"/>
                </a:spcAft>
                <a:defRPr sz="2400">
                  <a:solidFill>
                    <a:schemeClr val="tx1"/>
                  </a:solidFill>
                  <a:latin typeface="Times" charset="0"/>
                  <a:ea typeface="MS PGothic" pitchFamily="34" charset="-128"/>
                </a:defRPr>
              </a:lvl6pPr>
              <a:lvl7pPr marL="2971800" indent="-228600" eaLnBrk="0" fontAlgn="base" hangingPunct="0">
                <a:spcBef>
                  <a:spcPct val="0"/>
                </a:spcBef>
                <a:spcAft>
                  <a:spcPct val="0"/>
                </a:spcAft>
                <a:defRPr sz="2400">
                  <a:solidFill>
                    <a:schemeClr val="tx1"/>
                  </a:solidFill>
                  <a:latin typeface="Times" charset="0"/>
                  <a:ea typeface="MS PGothic" pitchFamily="34" charset="-128"/>
                </a:defRPr>
              </a:lvl7pPr>
              <a:lvl8pPr marL="3429000" indent="-228600" eaLnBrk="0" fontAlgn="base" hangingPunct="0">
                <a:spcBef>
                  <a:spcPct val="0"/>
                </a:spcBef>
                <a:spcAft>
                  <a:spcPct val="0"/>
                </a:spcAft>
                <a:defRPr sz="2400">
                  <a:solidFill>
                    <a:schemeClr val="tx1"/>
                  </a:solidFill>
                  <a:latin typeface="Times" charset="0"/>
                  <a:ea typeface="MS PGothic" pitchFamily="34" charset="-128"/>
                </a:defRPr>
              </a:lvl8pPr>
              <a:lvl9pPr marL="3886200" indent="-228600" eaLnBrk="0" fontAlgn="base" hangingPunct="0">
                <a:spcBef>
                  <a:spcPct val="0"/>
                </a:spcBef>
                <a:spcAft>
                  <a:spcPct val="0"/>
                </a:spcAft>
                <a:defRPr sz="2400">
                  <a:solidFill>
                    <a:schemeClr val="tx1"/>
                  </a:solidFill>
                  <a:latin typeface="Times" charset="0"/>
                  <a:ea typeface="MS PGothic" pitchFamily="34" charset="-128"/>
                </a:defRPr>
              </a:lvl9pPr>
            </a:lstStyle>
            <a:p>
              <a:r>
                <a:rPr lang="en-GB" altLang="en-US" b="1" dirty="0"/>
                <a:t>Treatment effects</a:t>
              </a:r>
              <a:r>
                <a:rPr lang="en-GB" altLang="en-US" dirty="0"/>
                <a:t/>
              </a:r>
              <a:br>
                <a:rPr lang="en-GB" altLang="en-US" dirty="0"/>
              </a:br>
              <a:r>
                <a:rPr lang="en-GB" altLang="en-US" sz="2000" dirty="0"/>
                <a:t>Survival, health status</a:t>
              </a:r>
            </a:p>
          </p:txBody>
        </p:sp>
        <p:sp>
          <p:nvSpPr>
            <p:cNvPr id="37901" name="AutoShape 21"/>
            <p:cNvSpPr>
              <a:spLocks noChangeArrowheads="1"/>
            </p:cNvSpPr>
            <p:nvPr/>
          </p:nvSpPr>
          <p:spPr bwMode="auto">
            <a:xfrm rot="5400000">
              <a:off x="2822" y="1882"/>
              <a:ext cx="528" cy="180"/>
            </a:xfrm>
            <a:prstGeom prst="rightArrow">
              <a:avLst>
                <a:gd name="adj1" fmla="val 50000"/>
                <a:gd name="adj2" fmla="val 73333"/>
              </a:avLst>
            </a:prstGeom>
            <a:gradFill rotWithShape="0">
              <a:gsLst>
                <a:gs pos="0">
                  <a:srgbClr val="8C3D91"/>
                </a:gs>
                <a:gs pos="12000">
                  <a:srgbClr val="7005D4"/>
                </a:gs>
                <a:gs pos="30000">
                  <a:srgbClr val="181CC7"/>
                </a:gs>
                <a:gs pos="60001">
                  <a:srgbClr val="0A128C"/>
                </a:gs>
                <a:gs pos="100000">
                  <a:srgbClr val="000000"/>
                </a:gs>
              </a:gsLst>
              <a:lin ang="5400000" scaled="1"/>
            </a:gradFill>
            <a:ln>
              <a:noFill/>
            </a:ln>
            <a:extLst>
              <a:ext uri="{91240B29-F687-4F45-9708-019B960494DF}">
                <a14:hiddenLine xmlns:a14="http://schemas.microsoft.com/office/drawing/2010/main" w="28575">
                  <a:solidFill>
                    <a:srgbClr val="000000"/>
                  </a:solidFill>
                  <a:miter lim="800000"/>
                  <a:headEnd/>
                  <a:tailEnd/>
                </a14:hiddenLine>
              </a:ext>
            </a:extLst>
          </p:spPr>
          <p:txBody>
            <a:bodyPr wrap="none" anchor="ctr"/>
            <a:lstStyle>
              <a:lvl1pPr>
                <a:defRPr sz="2400">
                  <a:solidFill>
                    <a:schemeClr val="tx1"/>
                  </a:solidFill>
                  <a:latin typeface="Times" charset="0"/>
                  <a:ea typeface="MS PGothic" pitchFamily="34" charset="-128"/>
                </a:defRPr>
              </a:lvl1pPr>
              <a:lvl2pPr marL="742950" indent="-285750">
                <a:defRPr sz="2400">
                  <a:solidFill>
                    <a:schemeClr val="tx1"/>
                  </a:solidFill>
                  <a:latin typeface="Times" charset="0"/>
                  <a:ea typeface="MS PGothic" pitchFamily="34" charset="-128"/>
                </a:defRPr>
              </a:lvl2pPr>
              <a:lvl3pPr marL="1143000" indent="-228600">
                <a:defRPr sz="2400">
                  <a:solidFill>
                    <a:schemeClr val="tx1"/>
                  </a:solidFill>
                  <a:latin typeface="Times" charset="0"/>
                  <a:ea typeface="MS PGothic" pitchFamily="34" charset="-128"/>
                </a:defRPr>
              </a:lvl3pPr>
              <a:lvl4pPr marL="1600200" indent="-228600">
                <a:defRPr sz="2400">
                  <a:solidFill>
                    <a:schemeClr val="tx1"/>
                  </a:solidFill>
                  <a:latin typeface="Times" charset="0"/>
                  <a:ea typeface="MS PGothic" pitchFamily="34" charset="-128"/>
                </a:defRPr>
              </a:lvl4pPr>
              <a:lvl5pPr marL="2057400" indent="-228600">
                <a:defRPr sz="2400">
                  <a:solidFill>
                    <a:schemeClr val="tx1"/>
                  </a:solidFill>
                  <a:latin typeface="Times" charset="0"/>
                  <a:ea typeface="MS PGothic" pitchFamily="34" charset="-128"/>
                </a:defRPr>
              </a:lvl5pPr>
              <a:lvl6pPr marL="2514600" indent="-228600" eaLnBrk="0" fontAlgn="base" hangingPunct="0">
                <a:spcBef>
                  <a:spcPct val="0"/>
                </a:spcBef>
                <a:spcAft>
                  <a:spcPct val="0"/>
                </a:spcAft>
                <a:defRPr sz="2400">
                  <a:solidFill>
                    <a:schemeClr val="tx1"/>
                  </a:solidFill>
                  <a:latin typeface="Times" charset="0"/>
                  <a:ea typeface="MS PGothic" pitchFamily="34" charset="-128"/>
                </a:defRPr>
              </a:lvl6pPr>
              <a:lvl7pPr marL="2971800" indent="-228600" eaLnBrk="0" fontAlgn="base" hangingPunct="0">
                <a:spcBef>
                  <a:spcPct val="0"/>
                </a:spcBef>
                <a:spcAft>
                  <a:spcPct val="0"/>
                </a:spcAft>
                <a:defRPr sz="2400">
                  <a:solidFill>
                    <a:schemeClr val="tx1"/>
                  </a:solidFill>
                  <a:latin typeface="Times" charset="0"/>
                  <a:ea typeface="MS PGothic" pitchFamily="34" charset="-128"/>
                </a:defRPr>
              </a:lvl7pPr>
              <a:lvl8pPr marL="3429000" indent="-228600" eaLnBrk="0" fontAlgn="base" hangingPunct="0">
                <a:spcBef>
                  <a:spcPct val="0"/>
                </a:spcBef>
                <a:spcAft>
                  <a:spcPct val="0"/>
                </a:spcAft>
                <a:defRPr sz="2400">
                  <a:solidFill>
                    <a:schemeClr val="tx1"/>
                  </a:solidFill>
                  <a:latin typeface="Times" charset="0"/>
                  <a:ea typeface="MS PGothic" pitchFamily="34" charset="-128"/>
                </a:defRPr>
              </a:lvl8pPr>
              <a:lvl9pPr marL="3886200" indent="-228600" eaLnBrk="0" fontAlgn="base" hangingPunct="0">
                <a:spcBef>
                  <a:spcPct val="0"/>
                </a:spcBef>
                <a:spcAft>
                  <a:spcPct val="0"/>
                </a:spcAft>
                <a:defRPr sz="2400">
                  <a:solidFill>
                    <a:schemeClr val="tx1"/>
                  </a:solidFill>
                  <a:latin typeface="Times" charset="0"/>
                  <a:ea typeface="MS PGothic" pitchFamily="34" charset="-128"/>
                </a:defRPr>
              </a:lvl9pPr>
            </a:lstStyle>
            <a:p>
              <a:endParaRPr lang="en-GB" altLang="en-US"/>
            </a:p>
          </p:txBody>
        </p:sp>
      </p:grpSp>
      <p:grpSp>
        <p:nvGrpSpPr>
          <p:cNvPr id="8" name="Group 22"/>
          <p:cNvGrpSpPr>
            <a:grpSpLocks/>
          </p:cNvGrpSpPr>
          <p:nvPr/>
        </p:nvGrpSpPr>
        <p:grpSpPr bwMode="auto">
          <a:xfrm>
            <a:off x="1892300" y="2133600"/>
            <a:ext cx="2500313" cy="1760538"/>
            <a:chOff x="1192" y="1108"/>
            <a:chExt cx="1575" cy="1109"/>
          </a:xfrm>
        </p:grpSpPr>
        <p:sp>
          <p:nvSpPr>
            <p:cNvPr id="37898" name="AutoShape 23"/>
            <p:cNvSpPr>
              <a:spLocks noChangeArrowheads="1"/>
            </p:cNvSpPr>
            <p:nvPr/>
          </p:nvSpPr>
          <p:spPr bwMode="auto">
            <a:xfrm rot="5400000">
              <a:off x="2413" y="1863"/>
              <a:ext cx="528" cy="180"/>
            </a:xfrm>
            <a:prstGeom prst="rightArrow">
              <a:avLst>
                <a:gd name="adj1" fmla="val 50000"/>
                <a:gd name="adj2" fmla="val 73333"/>
              </a:avLst>
            </a:prstGeom>
            <a:gradFill rotWithShape="0">
              <a:gsLst>
                <a:gs pos="0">
                  <a:srgbClr val="8C3D91"/>
                </a:gs>
                <a:gs pos="12000">
                  <a:srgbClr val="7005D4"/>
                </a:gs>
                <a:gs pos="30000">
                  <a:srgbClr val="181CC7"/>
                </a:gs>
                <a:gs pos="60001">
                  <a:srgbClr val="0A128C"/>
                </a:gs>
                <a:gs pos="100000">
                  <a:srgbClr val="000000"/>
                </a:gs>
              </a:gsLst>
              <a:lin ang="5400000" scaled="1"/>
            </a:gradFill>
            <a:ln>
              <a:noFill/>
            </a:ln>
            <a:extLst>
              <a:ext uri="{91240B29-F687-4F45-9708-019B960494DF}">
                <a14:hiddenLine xmlns:a14="http://schemas.microsoft.com/office/drawing/2010/main" w="28575">
                  <a:solidFill>
                    <a:srgbClr val="000000"/>
                  </a:solidFill>
                  <a:miter lim="800000"/>
                  <a:headEnd/>
                  <a:tailEnd/>
                </a14:hiddenLine>
              </a:ext>
            </a:extLst>
          </p:spPr>
          <p:txBody>
            <a:bodyPr wrap="none" anchor="ctr"/>
            <a:lstStyle>
              <a:lvl1pPr>
                <a:defRPr sz="2400">
                  <a:solidFill>
                    <a:schemeClr val="tx1"/>
                  </a:solidFill>
                  <a:latin typeface="Times" charset="0"/>
                  <a:ea typeface="MS PGothic" pitchFamily="34" charset="-128"/>
                </a:defRPr>
              </a:lvl1pPr>
              <a:lvl2pPr marL="742950" indent="-285750">
                <a:defRPr sz="2400">
                  <a:solidFill>
                    <a:schemeClr val="tx1"/>
                  </a:solidFill>
                  <a:latin typeface="Times" charset="0"/>
                  <a:ea typeface="MS PGothic" pitchFamily="34" charset="-128"/>
                </a:defRPr>
              </a:lvl2pPr>
              <a:lvl3pPr marL="1143000" indent="-228600">
                <a:defRPr sz="2400">
                  <a:solidFill>
                    <a:schemeClr val="tx1"/>
                  </a:solidFill>
                  <a:latin typeface="Times" charset="0"/>
                  <a:ea typeface="MS PGothic" pitchFamily="34" charset="-128"/>
                </a:defRPr>
              </a:lvl3pPr>
              <a:lvl4pPr marL="1600200" indent="-228600">
                <a:defRPr sz="2400">
                  <a:solidFill>
                    <a:schemeClr val="tx1"/>
                  </a:solidFill>
                  <a:latin typeface="Times" charset="0"/>
                  <a:ea typeface="MS PGothic" pitchFamily="34" charset="-128"/>
                </a:defRPr>
              </a:lvl4pPr>
              <a:lvl5pPr marL="2057400" indent="-228600">
                <a:defRPr sz="2400">
                  <a:solidFill>
                    <a:schemeClr val="tx1"/>
                  </a:solidFill>
                  <a:latin typeface="Times" charset="0"/>
                  <a:ea typeface="MS PGothic" pitchFamily="34" charset="-128"/>
                </a:defRPr>
              </a:lvl5pPr>
              <a:lvl6pPr marL="2514600" indent="-228600" eaLnBrk="0" fontAlgn="base" hangingPunct="0">
                <a:spcBef>
                  <a:spcPct val="0"/>
                </a:spcBef>
                <a:spcAft>
                  <a:spcPct val="0"/>
                </a:spcAft>
                <a:defRPr sz="2400">
                  <a:solidFill>
                    <a:schemeClr val="tx1"/>
                  </a:solidFill>
                  <a:latin typeface="Times" charset="0"/>
                  <a:ea typeface="MS PGothic" pitchFamily="34" charset="-128"/>
                </a:defRPr>
              </a:lvl6pPr>
              <a:lvl7pPr marL="2971800" indent="-228600" eaLnBrk="0" fontAlgn="base" hangingPunct="0">
                <a:spcBef>
                  <a:spcPct val="0"/>
                </a:spcBef>
                <a:spcAft>
                  <a:spcPct val="0"/>
                </a:spcAft>
                <a:defRPr sz="2400">
                  <a:solidFill>
                    <a:schemeClr val="tx1"/>
                  </a:solidFill>
                  <a:latin typeface="Times" charset="0"/>
                  <a:ea typeface="MS PGothic" pitchFamily="34" charset="-128"/>
                </a:defRPr>
              </a:lvl7pPr>
              <a:lvl8pPr marL="3429000" indent="-228600" eaLnBrk="0" fontAlgn="base" hangingPunct="0">
                <a:spcBef>
                  <a:spcPct val="0"/>
                </a:spcBef>
                <a:spcAft>
                  <a:spcPct val="0"/>
                </a:spcAft>
                <a:defRPr sz="2400">
                  <a:solidFill>
                    <a:schemeClr val="tx1"/>
                  </a:solidFill>
                  <a:latin typeface="Times" charset="0"/>
                  <a:ea typeface="MS PGothic" pitchFamily="34" charset="-128"/>
                </a:defRPr>
              </a:lvl8pPr>
              <a:lvl9pPr marL="3886200" indent="-228600" eaLnBrk="0" fontAlgn="base" hangingPunct="0">
                <a:spcBef>
                  <a:spcPct val="0"/>
                </a:spcBef>
                <a:spcAft>
                  <a:spcPct val="0"/>
                </a:spcAft>
                <a:defRPr sz="2400">
                  <a:solidFill>
                    <a:schemeClr val="tx1"/>
                  </a:solidFill>
                  <a:latin typeface="Times" charset="0"/>
                  <a:ea typeface="MS PGothic" pitchFamily="34" charset="-128"/>
                </a:defRPr>
              </a:lvl9pPr>
            </a:lstStyle>
            <a:p>
              <a:endParaRPr lang="en-GB" altLang="en-US"/>
            </a:p>
          </p:txBody>
        </p:sp>
        <p:sp>
          <p:nvSpPr>
            <p:cNvPr id="37899" name="Text Box 24"/>
            <p:cNvSpPr txBox="1">
              <a:spLocks noChangeArrowheads="1"/>
            </p:cNvSpPr>
            <p:nvPr/>
          </p:nvSpPr>
          <p:spPr bwMode="auto">
            <a:xfrm>
              <a:off x="1192" y="1108"/>
              <a:ext cx="1575" cy="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MS PGothic" pitchFamily="34" charset="-128"/>
                </a:defRPr>
              </a:lvl1pPr>
              <a:lvl2pPr marL="742950" indent="-285750">
                <a:defRPr sz="2400">
                  <a:solidFill>
                    <a:schemeClr val="tx1"/>
                  </a:solidFill>
                  <a:latin typeface="Times" charset="0"/>
                  <a:ea typeface="MS PGothic" pitchFamily="34" charset="-128"/>
                </a:defRPr>
              </a:lvl2pPr>
              <a:lvl3pPr marL="1143000" indent="-228600">
                <a:defRPr sz="2400">
                  <a:solidFill>
                    <a:schemeClr val="tx1"/>
                  </a:solidFill>
                  <a:latin typeface="Times" charset="0"/>
                  <a:ea typeface="MS PGothic" pitchFamily="34" charset="-128"/>
                </a:defRPr>
              </a:lvl3pPr>
              <a:lvl4pPr marL="1600200" indent="-228600">
                <a:defRPr sz="2400">
                  <a:solidFill>
                    <a:schemeClr val="tx1"/>
                  </a:solidFill>
                  <a:latin typeface="Times" charset="0"/>
                  <a:ea typeface="MS PGothic" pitchFamily="34" charset="-128"/>
                </a:defRPr>
              </a:lvl4pPr>
              <a:lvl5pPr marL="2057400" indent="-228600">
                <a:defRPr sz="2400">
                  <a:solidFill>
                    <a:schemeClr val="tx1"/>
                  </a:solidFill>
                  <a:latin typeface="Times" charset="0"/>
                  <a:ea typeface="MS PGothic" pitchFamily="34" charset="-128"/>
                </a:defRPr>
              </a:lvl5pPr>
              <a:lvl6pPr marL="2514600" indent="-228600" eaLnBrk="0" fontAlgn="base" hangingPunct="0">
                <a:spcBef>
                  <a:spcPct val="0"/>
                </a:spcBef>
                <a:spcAft>
                  <a:spcPct val="0"/>
                </a:spcAft>
                <a:defRPr sz="2400">
                  <a:solidFill>
                    <a:schemeClr val="tx1"/>
                  </a:solidFill>
                  <a:latin typeface="Times" charset="0"/>
                  <a:ea typeface="MS PGothic" pitchFamily="34" charset="-128"/>
                </a:defRPr>
              </a:lvl6pPr>
              <a:lvl7pPr marL="2971800" indent="-228600" eaLnBrk="0" fontAlgn="base" hangingPunct="0">
                <a:spcBef>
                  <a:spcPct val="0"/>
                </a:spcBef>
                <a:spcAft>
                  <a:spcPct val="0"/>
                </a:spcAft>
                <a:defRPr sz="2400">
                  <a:solidFill>
                    <a:schemeClr val="tx1"/>
                  </a:solidFill>
                  <a:latin typeface="Times" charset="0"/>
                  <a:ea typeface="MS PGothic" pitchFamily="34" charset="-128"/>
                </a:defRPr>
              </a:lvl7pPr>
              <a:lvl8pPr marL="3429000" indent="-228600" eaLnBrk="0" fontAlgn="base" hangingPunct="0">
                <a:spcBef>
                  <a:spcPct val="0"/>
                </a:spcBef>
                <a:spcAft>
                  <a:spcPct val="0"/>
                </a:spcAft>
                <a:defRPr sz="2400">
                  <a:solidFill>
                    <a:schemeClr val="tx1"/>
                  </a:solidFill>
                  <a:latin typeface="Times" charset="0"/>
                  <a:ea typeface="MS PGothic" pitchFamily="34" charset="-128"/>
                </a:defRPr>
              </a:lvl8pPr>
              <a:lvl9pPr marL="3886200" indent="-228600" eaLnBrk="0" fontAlgn="base" hangingPunct="0">
                <a:spcBef>
                  <a:spcPct val="0"/>
                </a:spcBef>
                <a:spcAft>
                  <a:spcPct val="0"/>
                </a:spcAft>
                <a:defRPr sz="2400">
                  <a:solidFill>
                    <a:schemeClr val="tx1"/>
                  </a:solidFill>
                  <a:latin typeface="Times" charset="0"/>
                  <a:ea typeface="MS PGothic" pitchFamily="34" charset="-128"/>
                </a:defRPr>
              </a:lvl9pPr>
            </a:lstStyle>
            <a:p>
              <a:pPr algn="r"/>
              <a:r>
                <a:rPr lang="en-GB" altLang="en-US" b="1" dirty="0"/>
                <a:t>Test accuracy</a:t>
              </a:r>
              <a:r>
                <a:rPr lang="en-GB" altLang="en-US" b="1" dirty="0">
                  <a:solidFill>
                    <a:srgbClr val="3333CC"/>
                  </a:solidFill>
                </a:rPr>
                <a:t/>
              </a:r>
              <a:br>
                <a:rPr lang="en-GB" altLang="en-US" b="1" dirty="0">
                  <a:solidFill>
                    <a:srgbClr val="3333CC"/>
                  </a:solidFill>
                </a:rPr>
              </a:br>
              <a:r>
                <a:rPr lang="en-GB" altLang="en-US" sz="2000" dirty="0"/>
                <a:t>Sensitivity/specificity</a:t>
              </a:r>
            </a:p>
          </p:txBody>
        </p:sp>
      </p:grpSp>
    </p:spTree>
    <p:extLst>
      <p:ext uri="{BB962C8B-B14F-4D97-AF65-F5344CB8AC3E}">
        <p14:creationId xmlns:p14="http://schemas.microsoft.com/office/powerpoint/2010/main" val="262637627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5907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9074" grpId="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Modelling Process</a:t>
            </a:r>
            <a:endParaRPr lang="tr-TR" dirty="0"/>
          </a:p>
        </p:txBody>
      </p:sp>
      <p:sp>
        <p:nvSpPr>
          <p:cNvPr id="3" name="Content Placeholder 2"/>
          <p:cNvSpPr>
            <a:spLocks noGrp="1"/>
          </p:cNvSpPr>
          <p:nvPr>
            <p:ph idx="1"/>
          </p:nvPr>
        </p:nvSpPr>
        <p:spPr/>
        <p:txBody>
          <a:bodyPr>
            <a:normAutofit/>
          </a:bodyPr>
          <a:lstStyle/>
          <a:p>
            <a:r>
              <a:rPr lang="en-GB" dirty="0"/>
              <a:t>1. Design </a:t>
            </a:r>
            <a:r>
              <a:rPr lang="en-GB" dirty="0"/>
              <a:t>model</a:t>
            </a:r>
            <a:r>
              <a:rPr lang="tr-TR" dirty="0"/>
              <a:t>:</a:t>
            </a:r>
            <a:r>
              <a:rPr lang="en-GB" dirty="0"/>
              <a:t>Base </a:t>
            </a:r>
            <a:r>
              <a:rPr lang="en-GB" dirty="0"/>
              <a:t>on clinical judgement of key aspects of disease and treatment </a:t>
            </a:r>
            <a:r>
              <a:rPr lang="en-GB" dirty="0" smtClean="0"/>
              <a:t>process</a:t>
            </a:r>
            <a:endParaRPr lang="tr-TR" dirty="0" smtClean="0"/>
          </a:p>
          <a:p>
            <a:r>
              <a:rPr lang="en-GB" dirty="0"/>
              <a:t>2. </a:t>
            </a:r>
            <a:r>
              <a:rPr lang="en-GB" dirty="0"/>
              <a:t>Select </a:t>
            </a:r>
            <a:r>
              <a:rPr lang="en-GB" dirty="0" smtClean="0"/>
              <a:t>inputs</a:t>
            </a:r>
            <a:r>
              <a:rPr lang="tr-TR" dirty="0" smtClean="0"/>
              <a:t>: </a:t>
            </a:r>
            <a:r>
              <a:rPr lang="en-GB" dirty="0"/>
              <a:t>Use </a:t>
            </a:r>
            <a:r>
              <a:rPr lang="en-GB" dirty="0"/>
              <a:t>best available evidence  to inform choice of data </a:t>
            </a:r>
            <a:r>
              <a:rPr lang="en-GB" dirty="0" smtClean="0"/>
              <a:t>inputs</a:t>
            </a:r>
            <a:endParaRPr lang="tr-TR" dirty="0" smtClean="0"/>
          </a:p>
          <a:p>
            <a:r>
              <a:rPr lang="en-GB" dirty="0"/>
              <a:t>3. </a:t>
            </a:r>
            <a:r>
              <a:rPr lang="en-GB" dirty="0" smtClean="0"/>
              <a:t>Analysis</a:t>
            </a:r>
            <a:r>
              <a:rPr lang="tr-TR" dirty="0"/>
              <a:t>:</a:t>
            </a:r>
            <a:r>
              <a:rPr lang="en-GB" dirty="0" smtClean="0"/>
              <a:t>Calculate </a:t>
            </a:r>
            <a:r>
              <a:rPr lang="en-GB" dirty="0"/>
              <a:t>results &amp; test robustness to changes in assumptions and data </a:t>
            </a:r>
            <a:endParaRPr lang="tr-TR" dirty="0" smtClean="0"/>
          </a:p>
          <a:p>
            <a:r>
              <a:rPr lang="en-GB" dirty="0"/>
              <a:t>4. </a:t>
            </a:r>
            <a:r>
              <a:rPr lang="en-GB" dirty="0" smtClean="0"/>
              <a:t>Review</a:t>
            </a:r>
            <a:r>
              <a:rPr lang="tr-TR" dirty="0" smtClean="0"/>
              <a:t>: </a:t>
            </a:r>
            <a:r>
              <a:rPr lang="en-GB" dirty="0"/>
              <a:t>Go </a:t>
            </a:r>
            <a:r>
              <a:rPr lang="en-GB" dirty="0"/>
              <a:t>back and collect more information or check assumptions if necessary</a:t>
            </a:r>
            <a:endParaRPr lang="en-US" dirty="0"/>
          </a:p>
          <a:p>
            <a:endParaRPr lang="en-US" dirty="0"/>
          </a:p>
          <a:p>
            <a:endParaRPr lang="tr-TR" dirty="0"/>
          </a:p>
          <a:p>
            <a:endParaRPr lang="en-US" dirty="0"/>
          </a:p>
          <a:p>
            <a:endParaRPr lang="tr-TR" dirty="0" smtClean="0"/>
          </a:p>
          <a:p>
            <a:endParaRPr lang="en-US" dirty="0"/>
          </a:p>
          <a:p>
            <a:endParaRPr lang="tr-TR" dirty="0"/>
          </a:p>
        </p:txBody>
      </p:sp>
    </p:spTree>
    <p:extLst>
      <p:ext uri="{BB962C8B-B14F-4D97-AF65-F5344CB8AC3E}">
        <p14:creationId xmlns:p14="http://schemas.microsoft.com/office/powerpoint/2010/main" val="350789507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3"/>
          <p:cNvSpPr>
            <a:spLocks noGrp="1" noChangeArrowheads="1"/>
          </p:cNvSpPr>
          <p:nvPr>
            <p:ph type="body" idx="1"/>
          </p:nvPr>
        </p:nvSpPr>
        <p:spPr>
          <a:xfrm>
            <a:off x="251520" y="1052736"/>
            <a:ext cx="8315201" cy="1500187"/>
          </a:xfrm>
        </p:spPr>
        <p:txBody>
          <a:bodyPr>
            <a:normAutofit/>
          </a:bodyPr>
          <a:lstStyle/>
          <a:p>
            <a:pPr eaLnBrk="1" hangingPunct="1">
              <a:defRPr/>
            </a:pPr>
            <a:r>
              <a:rPr lang="en-GB" sz="2400" dirty="0" smtClean="0">
                <a:solidFill>
                  <a:schemeClr val="tx1"/>
                </a:solidFill>
                <a:ea typeface="+mn-ea"/>
              </a:rPr>
              <a:t>A simple way of </a:t>
            </a:r>
            <a:r>
              <a:rPr lang="en-GB" sz="2400" dirty="0" smtClean="0">
                <a:solidFill>
                  <a:schemeClr val="tx1"/>
                </a:solidFill>
                <a:ea typeface="+mn-ea"/>
              </a:rPr>
              <a:t>estimating</a:t>
            </a:r>
            <a:r>
              <a:rPr lang="tr-TR" sz="2400" dirty="0" smtClean="0">
                <a:solidFill>
                  <a:schemeClr val="tx1"/>
                </a:solidFill>
                <a:ea typeface="+mn-ea"/>
              </a:rPr>
              <a:t> </a:t>
            </a:r>
            <a:r>
              <a:rPr lang="en-GB" sz="2400" dirty="0" smtClean="0">
                <a:solidFill>
                  <a:schemeClr val="tx1"/>
                </a:solidFill>
                <a:ea typeface="+mn-ea"/>
              </a:rPr>
              <a:t>expected </a:t>
            </a:r>
            <a:r>
              <a:rPr lang="en-GB" sz="2400" dirty="0" smtClean="0">
                <a:solidFill>
                  <a:schemeClr val="tx1"/>
                </a:solidFill>
                <a:ea typeface="+mn-ea"/>
              </a:rPr>
              <a:t>costs and effects</a:t>
            </a:r>
            <a:br>
              <a:rPr lang="en-GB" sz="2400" dirty="0" smtClean="0">
                <a:solidFill>
                  <a:schemeClr val="tx1"/>
                </a:solidFill>
                <a:ea typeface="+mn-ea"/>
              </a:rPr>
            </a:br>
            <a:r>
              <a:rPr lang="en-GB" sz="2400" dirty="0" smtClean="0">
                <a:solidFill>
                  <a:schemeClr val="tx1"/>
                </a:solidFill>
                <a:ea typeface="+mn-ea"/>
              </a:rPr>
              <a:t>of alternative </a:t>
            </a:r>
            <a:r>
              <a:rPr lang="en-GB" sz="2400" dirty="0" smtClean="0">
                <a:solidFill>
                  <a:schemeClr val="tx1"/>
                </a:solidFill>
                <a:ea typeface="+mn-ea"/>
              </a:rPr>
              <a:t>actions</a:t>
            </a:r>
            <a:r>
              <a:rPr lang="tr-TR" sz="2400" dirty="0" smtClean="0">
                <a:solidFill>
                  <a:schemeClr val="tx1"/>
                </a:solidFill>
                <a:ea typeface="+mn-ea"/>
              </a:rPr>
              <a:t> is drawing Decision Trees</a:t>
            </a:r>
            <a:endParaRPr lang="en-GB" sz="2400" dirty="0" smtClean="0">
              <a:solidFill>
                <a:schemeClr val="tx1"/>
              </a:solidFill>
              <a:ea typeface="+mn-ea"/>
            </a:endParaRPr>
          </a:p>
        </p:txBody>
      </p:sp>
      <p:pic>
        <p:nvPicPr>
          <p:cNvPr id="2762" name="Picture 7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600" y="2996952"/>
            <a:ext cx="6191250" cy="3209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91765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a:t>Structuring the Problem</a:t>
            </a:r>
          </a:p>
        </p:txBody>
      </p:sp>
      <p:sp>
        <p:nvSpPr>
          <p:cNvPr id="3" name="Content Placeholder 2"/>
          <p:cNvSpPr>
            <a:spLocks noGrp="1"/>
          </p:cNvSpPr>
          <p:nvPr>
            <p:ph idx="1"/>
          </p:nvPr>
        </p:nvSpPr>
        <p:spPr/>
        <p:txBody>
          <a:bodyPr/>
          <a:lstStyle/>
          <a:p>
            <a:r>
              <a:rPr lang="en-US" dirty="0"/>
              <a:t>Decision model (usually decision tree) </a:t>
            </a:r>
            <a:r>
              <a:rPr lang="en-US" dirty="0" smtClean="0"/>
              <a:t>is</a:t>
            </a:r>
            <a:r>
              <a:rPr lang="tr-TR" dirty="0" smtClean="0"/>
              <a:t> </a:t>
            </a:r>
            <a:r>
              <a:rPr lang="en-US" dirty="0" smtClean="0"/>
              <a:t>chosen </a:t>
            </a:r>
            <a:r>
              <a:rPr lang="en-US" dirty="0"/>
              <a:t>to represent the clinical </a:t>
            </a:r>
            <a:r>
              <a:rPr lang="en-US" dirty="0" smtClean="0"/>
              <a:t>problem</a:t>
            </a:r>
            <a:endParaRPr lang="tr-TR" dirty="0" smtClean="0"/>
          </a:p>
          <a:p>
            <a:r>
              <a:rPr lang="en-US" dirty="0" smtClean="0"/>
              <a:t> </a:t>
            </a:r>
            <a:r>
              <a:rPr lang="en-US" dirty="0"/>
              <a:t>Model needs to be simple enough to </a:t>
            </a:r>
            <a:r>
              <a:rPr lang="en-US" dirty="0" smtClean="0"/>
              <a:t>be</a:t>
            </a:r>
            <a:r>
              <a:rPr lang="tr-TR" dirty="0" smtClean="0"/>
              <a:t> </a:t>
            </a:r>
            <a:r>
              <a:rPr lang="en-US" dirty="0" smtClean="0"/>
              <a:t>understood</a:t>
            </a:r>
            <a:r>
              <a:rPr lang="en-US" dirty="0"/>
              <a:t>, but complex enough to capture </a:t>
            </a:r>
            <a:r>
              <a:rPr lang="en-US" dirty="0" smtClean="0"/>
              <a:t>the </a:t>
            </a:r>
            <a:r>
              <a:rPr lang="en-US" dirty="0"/>
              <a:t>essentials of the </a:t>
            </a:r>
            <a:r>
              <a:rPr lang="en-US" dirty="0" smtClean="0"/>
              <a:t>problem</a:t>
            </a:r>
            <a:endParaRPr lang="tr-TR" dirty="0" smtClean="0"/>
          </a:p>
          <a:p>
            <a:r>
              <a:rPr lang="en-US" dirty="0" smtClean="0"/>
              <a:t>Many </a:t>
            </a:r>
            <a:r>
              <a:rPr lang="en-US" dirty="0"/>
              <a:t>simplifying assumptions are needed </a:t>
            </a:r>
            <a:r>
              <a:rPr lang="en-US" dirty="0" smtClean="0"/>
              <a:t>for </a:t>
            </a:r>
            <a:r>
              <a:rPr lang="en-US" dirty="0"/>
              <a:t>modeling</a:t>
            </a:r>
            <a:endParaRPr lang="tr-TR" dirty="0"/>
          </a:p>
        </p:txBody>
      </p:sp>
    </p:spTree>
    <p:extLst>
      <p:ext uri="{BB962C8B-B14F-4D97-AF65-F5344CB8AC3E}">
        <p14:creationId xmlns:p14="http://schemas.microsoft.com/office/powerpoint/2010/main" val="13611545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tr-TR"/>
          </a:p>
        </p:txBody>
      </p:sp>
      <p:sp>
        <p:nvSpPr>
          <p:cNvPr id="3" name="Content Placeholder 2"/>
          <p:cNvSpPr>
            <a:spLocks noGrp="1"/>
          </p:cNvSpPr>
          <p:nvPr>
            <p:ph idx="1"/>
          </p:nvPr>
        </p:nvSpPr>
        <p:spPr/>
        <p:txBody>
          <a:bodyPr/>
          <a:lstStyle/>
          <a:p>
            <a:endParaRPr lang="tr-T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260648"/>
            <a:ext cx="9143999" cy="6192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9304264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Possible Appendicitis</a:t>
            </a:r>
            <a:endParaRPr lang="tr-TR" dirty="0"/>
          </a:p>
        </p:txBody>
      </p:sp>
      <p:sp>
        <p:nvSpPr>
          <p:cNvPr id="3" name="Content Placeholder 2"/>
          <p:cNvSpPr>
            <a:spLocks noGrp="1"/>
          </p:cNvSpPr>
          <p:nvPr>
            <p:ph idx="1"/>
          </p:nvPr>
        </p:nvSpPr>
        <p:spPr/>
        <p:txBody>
          <a:bodyPr>
            <a:normAutofit/>
          </a:bodyPr>
          <a:lstStyle/>
          <a:p>
            <a:r>
              <a:rPr lang="en-US" dirty="0" smtClean="0"/>
              <a:t>Choices </a:t>
            </a:r>
            <a:r>
              <a:rPr lang="en-US" dirty="0"/>
              <a:t>are </a:t>
            </a:r>
            <a:endParaRPr lang="tr-TR" dirty="0" smtClean="0"/>
          </a:p>
          <a:p>
            <a:pPr lvl="1"/>
            <a:r>
              <a:rPr lang="en-US" dirty="0" smtClean="0"/>
              <a:t>to </a:t>
            </a:r>
            <a:r>
              <a:rPr lang="en-US" dirty="0"/>
              <a:t>admit and observe for the next </a:t>
            </a:r>
            <a:r>
              <a:rPr lang="en-US" dirty="0" smtClean="0"/>
              <a:t>6 </a:t>
            </a:r>
            <a:r>
              <a:rPr lang="tr-TR" dirty="0" smtClean="0"/>
              <a:t>hours</a:t>
            </a:r>
          </a:p>
          <a:p>
            <a:pPr lvl="1"/>
            <a:r>
              <a:rPr lang="en-US" dirty="0" smtClean="0"/>
              <a:t> </a:t>
            </a:r>
            <a:r>
              <a:rPr lang="tr-TR" dirty="0" smtClean="0"/>
              <a:t>Operate immediately</a:t>
            </a:r>
            <a:endParaRPr lang="tr-TR" dirty="0" smtClean="0"/>
          </a:p>
          <a:p>
            <a:endParaRPr lang="tr-TR" dirty="0" smtClean="0"/>
          </a:p>
          <a:p>
            <a:r>
              <a:rPr lang="tr-TR" dirty="0" smtClean="0"/>
              <a:t>What </a:t>
            </a:r>
            <a:r>
              <a:rPr lang="tr-TR" dirty="0" smtClean="0"/>
              <a:t>data we need?</a:t>
            </a:r>
            <a:endParaRPr lang="en-US" dirty="0"/>
          </a:p>
        </p:txBody>
      </p:sp>
    </p:spTree>
    <p:extLst>
      <p:ext uri="{BB962C8B-B14F-4D97-AF65-F5344CB8AC3E}">
        <p14:creationId xmlns:p14="http://schemas.microsoft.com/office/powerpoint/2010/main" val="162255984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pPr eaLnBrk="1" hangingPunct="1"/>
            <a:r>
              <a:rPr lang="en-GB" altLang="en-US" smtClean="0"/>
              <a:t>Draw the tree</a:t>
            </a:r>
          </a:p>
        </p:txBody>
      </p:sp>
      <p:grpSp>
        <p:nvGrpSpPr>
          <p:cNvPr id="2" name="Group 58"/>
          <p:cNvGrpSpPr>
            <a:grpSpLocks/>
          </p:cNvGrpSpPr>
          <p:nvPr/>
        </p:nvGrpSpPr>
        <p:grpSpPr bwMode="auto">
          <a:xfrm>
            <a:off x="2787650" y="2465388"/>
            <a:ext cx="3527425" cy="3005137"/>
            <a:chOff x="1756" y="1553"/>
            <a:chExt cx="2222" cy="1893"/>
          </a:xfrm>
        </p:grpSpPr>
        <p:grpSp>
          <p:nvGrpSpPr>
            <p:cNvPr id="111659" name="Group 55"/>
            <p:cNvGrpSpPr>
              <a:grpSpLocks/>
            </p:cNvGrpSpPr>
            <p:nvPr/>
          </p:nvGrpSpPr>
          <p:grpSpPr bwMode="auto">
            <a:xfrm>
              <a:off x="2390" y="1553"/>
              <a:ext cx="1588" cy="1893"/>
              <a:chOff x="2390" y="1553"/>
              <a:chExt cx="1588" cy="1893"/>
            </a:xfrm>
          </p:grpSpPr>
          <p:sp>
            <p:nvSpPr>
              <p:cNvPr id="111670" name="Oval 4"/>
              <p:cNvSpPr>
                <a:spLocks noChangeArrowheads="1"/>
              </p:cNvSpPr>
              <p:nvPr/>
            </p:nvSpPr>
            <p:spPr bwMode="auto">
              <a:xfrm>
                <a:off x="2390" y="1724"/>
                <a:ext cx="288" cy="288"/>
              </a:xfrm>
              <a:prstGeom prst="ellipse">
                <a:avLst/>
              </a:prstGeom>
              <a:gradFill rotWithShape="0">
                <a:gsLst>
                  <a:gs pos="0">
                    <a:srgbClr val="FFFFFF"/>
                  </a:gs>
                  <a:gs pos="100000">
                    <a:srgbClr val="CCECFF"/>
                  </a:gs>
                </a:gsLst>
                <a:path path="shape">
                  <a:fillToRect l="50000" t="50000" r="50000" b="50000"/>
                </a:path>
              </a:gradFill>
              <a:ln w="38100">
                <a:solidFill>
                  <a:schemeClr val="tx1"/>
                </a:solidFill>
                <a:round/>
                <a:headEnd/>
                <a:tailEnd/>
              </a:ln>
            </p:spPr>
            <p:txBody>
              <a:bodyPr wrap="none" anchor="ct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endParaRPr lang="en-GB" altLang="en-US"/>
              </a:p>
            </p:txBody>
          </p:sp>
          <p:sp>
            <p:nvSpPr>
              <p:cNvPr id="111671" name="Oval 5"/>
              <p:cNvSpPr>
                <a:spLocks noChangeArrowheads="1"/>
              </p:cNvSpPr>
              <p:nvPr/>
            </p:nvSpPr>
            <p:spPr bwMode="auto">
              <a:xfrm>
                <a:off x="2407" y="2986"/>
                <a:ext cx="288" cy="288"/>
              </a:xfrm>
              <a:prstGeom prst="ellipse">
                <a:avLst/>
              </a:prstGeom>
              <a:gradFill rotWithShape="0">
                <a:gsLst>
                  <a:gs pos="0">
                    <a:srgbClr val="FFFFFF"/>
                  </a:gs>
                  <a:gs pos="100000">
                    <a:schemeClr val="hlink"/>
                  </a:gs>
                </a:gsLst>
                <a:path path="shape">
                  <a:fillToRect l="50000" t="50000" r="50000" b="50000"/>
                </a:path>
              </a:gradFill>
              <a:ln w="38100">
                <a:solidFill>
                  <a:schemeClr val="tx1"/>
                </a:solidFill>
                <a:round/>
                <a:headEnd/>
                <a:tailEnd/>
              </a:ln>
            </p:spPr>
            <p:txBody>
              <a:bodyPr wrap="none" anchor="ct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endParaRPr lang="en-GB" altLang="en-US"/>
              </a:p>
            </p:txBody>
          </p:sp>
          <p:cxnSp>
            <p:nvCxnSpPr>
              <p:cNvPr id="111672" name="AutoShape 12"/>
              <p:cNvCxnSpPr>
                <a:cxnSpLocks noChangeShapeType="1"/>
                <a:stCxn id="111670" idx="6"/>
                <a:endCxn id="111624" idx="1"/>
              </p:cNvCxnSpPr>
              <p:nvPr/>
            </p:nvCxnSpPr>
            <p:spPr bwMode="auto">
              <a:xfrm flipV="1">
                <a:off x="2690" y="1553"/>
                <a:ext cx="1288" cy="315"/>
              </a:xfrm>
              <a:prstGeom prst="straightConnector1">
                <a:avLst/>
              </a:prstGeom>
              <a:noFill/>
              <a:ln w="38100">
                <a:solidFill>
                  <a:schemeClr val="tx1"/>
                </a:solidFill>
                <a:round/>
                <a:headEnd/>
                <a:tailEnd/>
              </a:ln>
              <a:extLst>
                <a:ext uri="{909E8E84-426E-40DD-AFC4-6F175D3DCCD1}">
                  <a14:hiddenFill xmlns:a14="http://schemas.microsoft.com/office/drawing/2010/main">
                    <a:noFill/>
                  </a14:hiddenFill>
                </a:ext>
              </a:extLst>
            </p:spPr>
          </p:cxnSp>
          <p:cxnSp>
            <p:nvCxnSpPr>
              <p:cNvPr id="111673" name="AutoShape 13"/>
              <p:cNvCxnSpPr>
                <a:cxnSpLocks noChangeShapeType="1"/>
                <a:stCxn id="111670" idx="6"/>
                <a:endCxn id="111625" idx="1"/>
              </p:cNvCxnSpPr>
              <p:nvPr/>
            </p:nvCxnSpPr>
            <p:spPr bwMode="auto">
              <a:xfrm>
                <a:off x="2690" y="1868"/>
                <a:ext cx="1288" cy="316"/>
              </a:xfrm>
              <a:prstGeom prst="straightConnector1">
                <a:avLst/>
              </a:prstGeom>
              <a:noFill/>
              <a:ln w="38100">
                <a:solidFill>
                  <a:schemeClr val="tx1"/>
                </a:solidFill>
                <a:round/>
                <a:headEnd/>
                <a:tailEnd/>
              </a:ln>
              <a:extLst>
                <a:ext uri="{909E8E84-426E-40DD-AFC4-6F175D3DCCD1}">
                  <a14:hiddenFill xmlns:a14="http://schemas.microsoft.com/office/drawing/2010/main">
                    <a:noFill/>
                  </a14:hiddenFill>
                </a:ext>
              </a:extLst>
            </p:spPr>
          </p:cxnSp>
          <p:cxnSp>
            <p:nvCxnSpPr>
              <p:cNvPr id="111674" name="AutoShape 14"/>
              <p:cNvCxnSpPr>
                <a:cxnSpLocks noChangeShapeType="1"/>
                <a:stCxn id="111671" idx="6"/>
                <a:endCxn id="111626" idx="1"/>
              </p:cNvCxnSpPr>
              <p:nvPr/>
            </p:nvCxnSpPr>
            <p:spPr bwMode="auto">
              <a:xfrm flipV="1">
                <a:off x="2707" y="2815"/>
                <a:ext cx="1270" cy="315"/>
              </a:xfrm>
              <a:prstGeom prst="straightConnector1">
                <a:avLst/>
              </a:prstGeom>
              <a:noFill/>
              <a:ln w="38100">
                <a:solidFill>
                  <a:schemeClr val="tx1"/>
                </a:solidFill>
                <a:round/>
                <a:headEnd/>
                <a:tailEnd/>
              </a:ln>
              <a:extLst>
                <a:ext uri="{909E8E84-426E-40DD-AFC4-6F175D3DCCD1}">
                  <a14:hiddenFill xmlns:a14="http://schemas.microsoft.com/office/drawing/2010/main">
                    <a:noFill/>
                  </a14:hiddenFill>
                </a:ext>
              </a:extLst>
            </p:spPr>
          </p:cxnSp>
          <p:cxnSp>
            <p:nvCxnSpPr>
              <p:cNvPr id="111675" name="AutoShape 15"/>
              <p:cNvCxnSpPr>
                <a:cxnSpLocks noChangeShapeType="1"/>
                <a:stCxn id="111671" idx="6"/>
                <a:endCxn id="111627" idx="1"/>
              </p:cNvCxnSpPr>
              <p:nvPr/>
            </p:nvCxnSpPr>
            <p:spPr bwMode="auto">
              <a:xfrm>
                <a:off x="2707" y="3130"/>
                <a:ext cx="1270" cy="316"/>
              </a:xfrm>
              <a:prstGeom prst="straightConnector1">
                <a:avLst/>
              </a:prstGeom>
              <a:noFill/>
              <a:ln w="38100">
                <a:solidFill>
                  <a:schemeClr val="tx1"/>
                </a:solidFill>
                <a:round/>
                <a:headEnd/>
                <a:tailEnd/>
              </a:ln>
              <a:extLst>
                <a:ext uri="{909E8E84-426E-40DD-AFC4-6F175D3DCCD1}">
                  <a14:hiddenFill xmlns:a14="http://schemas.microsoft.com/office/drawing/2010/main">
                    <a:noFill/>
                  </a14:hiddenFill>
                </a:ext>
              </a:extLst>
            </p:spPr>
          </p:cxnSp>
        </p:grpSp>
        <p:grpSp>
          <p:nvGrpSpPr>
            <p:cNvPr id="111660" name="Group 22"/>
            <p:cNvGrpSpPr>
              <a:grpSpLocks/>
            </p:cNvGrpSpPr>
            <p:nvPr/>
          </p:nvGrpSpPr>
          <p:grpSpPr bwMode="auto">
            <a:xfrm>
              <a:off x="1756" y="2044"/>
              <a:ext cx="1464" cy="944"/>
              <a:chOff x="1588" y="2044"/>
              <a:chExt cx="1464" cy="944"/>
            </a:xfrm>
          </p:grpSpPr>
          <p:sp>
            <p:nvSpPr>
              <p:cNvPr id="111661" name="Text Box 23"/>
              <p:cNvSpPr txBox="1">
                <a:spLocks noChangeArrowheads="1"/>
              </p:cNvSpPr>
              <p:nvPr/>
            </p:nvSpPr>
            <p:spPr bwMode="auto">
              <a:xfrm rot="173123">
                <a:off x="1588" y="2318"/>
                <a:ext cx="146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spAutoFit/>
              </a:bodyP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pPr algn="ctr"/>
                <a:r>
                  <a:rPr lang="en-GB" altLang="en-US" dirty="0">
                    <a:solidFill>
                      <a:srgbClr val="FF0000"/>
                    </a:solidFill>
                    <a:latin typeface="Verdana" pitchFamily="-106" charset="0"/>
                  </a:rPr>
                  <a:t>Chance nodes</a:t>
                </a:r>
              </a:p>
            </p:txBody>
          </p:sp>
          <p:grpSp>
            <p:nvGrpSpPr>
              <p:cNvPr id="111662" name="Group 24"/>
              <p:cNvGrpSpPr>
                <a:grpSpLocks/>
              </p:cNvGrpSpPr>
              <p:nvPr/>
            </p:nvGrpSpPr>
            <p:grpSpPr bwMode="auto">
              <a:xfrm>
                <a:off x="2188" y="2044"/>
                <a:ext cx="120" cy="324"/>
                <a:chOff x="2188" y="2044"/>
                <a:chExt cx="120" cy="244"/>
              </a:xfrm>
            </p:grpSpPr>
            <p:sp>
              <p:nvSpPr>
                <p:cNvPr id="111667" name="Freeform 25"/>
                <p:cNvSpPr>
                  <a:spLocks/>
                </p:cNvSpPr>
                <p:nvPr/>
              </p:nvSpPr>
              <p:spPr bwMode="auto">
                <a:xfrm>
                  <a:off x="2188" y="2044"/>
                  <a:ext cx="108" cy="244"/>
                </a:xfrm>
                <a:custGeom>
                  <a:avLst/>
                  <a:gdLst>
                    <a:gd name="T0" fmla="*/ 108 w 108"/>
                    <a:gd name="T1" fmla="*/ 0 h 244"/>
                    <a:gd name="T2" fmla="*/ 44 w 108"/>
                    <a:gd name="T3" fmla="*/ 96 h 244"/>
                    <a:gd name="T4" fmla="*/ 0 w 108"/>
                    <a:gd name="T5" fmla="*/ 244 h 244"/>
                    <a:gd name="T6" fmla="*/ 0 60000 65536"/>
                    <a:gd name="T7" fmla="*/ 0 60000 65536"/>
                    <a:gd name="T8" fmla="*/ 0 60000 65536"/>
                    <a:gd name="T9" fmla="*/ 0 w 108"/>
                    <a:gd name="T10" fmla="*/ 0 h 244"/>
                    <a:gd name="T11" fmla="*/ 108 w 108"/>
                    <a:gd name="T12" fmla="*/ 244 h 244"/>
                  </a:gdLst>
                  <a:ahLst/>
                  <a:cxnLst>
                    <a:cxn ang="T6">
                      <a:pos x="T0" y="T1"/>
                    </a:cxn>
                    <a:cxn ang="T7">
                      <a:pos x="T2" y="T3"/>
                    </a:cxn>
                    <a:cxn ang="T8">
                      <a:pos x="T4" y="T5"/>
                    </a:cxn>
                  </a:cxnLst>
                  <a:rect l="T9" t="T10" r="T11" b="T12"/>
                  <a:pathLst>
                    <a:path w="108" h="244">
                      <a:moveTo>
                        <a:pt x="108" y="0"/>
                      </a:moveTo>
                      <a:cubicBezTo>
                        <a:pt x="85" y="27"/>
                        <a:pt x="62" y="55"/>
                        <a:pt x="44" y="96"/>
                      </a:cubicBezTo>
                      <a:cubicBezTo>
                        <a:pt x="26" y="137"/>
                        <a:pt x="8" y="219"/>
                        <a:pt x="0" y="244"/>
                      </a:cubicBezTo>
                    </a:path>
                  </a:pathLst>
                </a:cu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endParaRPr lang="es-ES" altLang="en-US"/>
                </a:p>
              </p:txBody>
            </p:sp>
            <p:sp>
              <p:nvSpPr>
                <p:cNvPr id="111668" name="Freeform 26"/>
                <p:cNvSpPr>
                  <a:spLocks/>
                </p:cNvSpPr>
                <p:nvPr/>
              </p:nvSpPr>
              <p:spPr bwMode="auto">
                <a:xfrm>
                  <a:off x="2196" y="2044"/>
                  <a:ext cx="108" cy="20"/>
                </a:xfrm>
                <a:custGeom>
                  <a:avLst/>
                  <a:gdLst>
                    <a:gd name="T0" fmla="*/ 0 w 108"/>
                    <a:gd name="T1" fmla="*/ 20 h 20"/>
                    <a:gd name="T2" fmla="*/ 108 w 108"/>
                    <a:gd name="T3" fmla="*/ 0 h 20"/>
                    <a:gd name="T4" fmla="*/ 0 60000 65536"/>
                    <a:gd name="T5" fmla="*/ 0 60000 65536"/>
                    <a:gd name="T6" fmla="*/ 0 w 108"/>
                    <a:gd name="T7" fmla="*/ 0 h 20"/>
                    <a:gd name="T8" fmla="*/ 108 w 108"/>
                    <a:gd name="T9" fmla="*/ 20 h 20"/>
                  </a:gdLst>
                  <a:ahLst/>
                  <a:cxnLst>
                    <a:cxn ang="T4">
                      <a:pos x="T0" y="T1"/>
                    </a:cxn>
                    <a:cxn ang="T5">
                      <a:pos x="T2" y="T3"/>
                    </a:cxn>
                  </a:cxnLst>
                  <a:rect l="T6" t="T7" r="T8" b="T9"/>
                  <a:pathLst>
                    <a:path w="108" h="20">
                      <a:moveTo>
                        <a:pt x="0" y="20"/>
                      </a:moveTo>
                      <a:cubicBezTo>
                        <a:pt x="35" y="15"/>
                        <a:pt x="70" y="11"/>
                        <a:pt x="108" y="0"/>
                      </a:cubicBezTo>
                    </a:path>
                  </a:pathLst>
                </a:cu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endParaRPr lang="es-ES" altLang="en-US"/>
                </a:p>
              </p:txBody>
            </p:sp>
            <p:sp>
              <p:nvSpPr>
                <p:cNvPr id="111669" name="Freeform 27"/>
                <p:cNvSpPr>
                  <a:spLocks/>
                </p:cNvSpPr>
                <p:nvPr/>
              </p:nvSpPr>
              <p:spPr bwMode="auto">
                <a:xfrm>
                  <a:off x="2303" y="2052"/>
                  <a:ext cx="5" cy="92"/>
                </a:xfrm>
                <a:custGeom>
                  <a:avLst/>
                  <a:gdLst>
                    <a:gd name="T0" fmla="*/ 1 w 5"/>
                    <a:gd name="T1" fmla="*/ 0 h 92"/>
                    <a:gd name="T2" fmla="*/ 1 w 5"/>
                    <a:gd name="T3" fmla="*/ 64 h 92"/>
                    <a:gd name="T4" fmla="*/ 5 w 5"/>
                    <a:gd name="T5" fmla="*/ 92 h 92"/>
                    <a:gd name="T6" fmla="*/ 0 60000 65536"/>
                    <a:gd name="T7" fmla="*/ 0 60000 65536"/>
                    <a:gd name="T8" fmla="*/ 0 60000 65536"/>
                    <a:gd name="T9" fmla="*/ 0 w 5"/>
                    <a:gd name="T10" fmla="*/ 0 h 92"/>
                    <a:gd name="T11" fmla="*/ 5 w 5"/>
                    <a:gd name="T12" fmla="*/ 92 h 92"/>
                  </a:gdLst>
                  <a:ahLst/>
                  <a:cxnLst>
                    <a:cxn ang="T6">
                      <a:pos x="T0" y="T1"/>
                    </a:cxn>
                    <a:cxn ang="T7">
                      <a:pos x="T2" y="T3"/>
                    </a:cxn>
                    <a:cxn ang="T8">
                      <a:pos x="T4" y="T5"/>
                    </a:cxn>
                  </a:cxnLst>
                  <a:rect l="T9" t="T10" r="T11" b="T12"/>
                  <a:pathLst>
                    <a:path w="5" h="92">
                      <a:moveTo>
                        <a:pt x="1" y="0"/>
                      </a:moveTo>
                      <a:cubicBezTo>
                        <a:pt x="0" y="24"/>
                        <a:pt x="0" y="49"/>
                        <a:pt x="1" y="64"/>
                      </a:cubicBezTo>
                      <a:cubicBezTo>
                        <a:pt x="2" y="79"/>
                        <a:pt x="3" y="85"/>
                        <a:pt x="5" y="92"/>
                      </a:cubicBezTo>
                    </a:path>
                  </a:pathLst>
                </a:cu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endParaRPr lang="es-ES" altLang="en-US"/>
                </a:p>
              </p:txBody>
            </p:sp>
          </p:grpSp>
          <p:grpSp>
            <p:nvGrpSpPr>
              <p:cNvPr id="111663" name="Group 28"/>
              <p:cNvGrpSpPr>
                <a:grpSpLocks/>
              </p:cNvGrpSpPr>
              <p:nvPr/>
            </p:nvGrpSpPr>
            <p:grpSpPr bwMode="auto">
              <a:xfrm>
                <a:off x="2160" y="2552"/>
                <a:ext cx="164" cy="436"/>
                <a:chOff x="2160" y="2552"/>
                <a:chExt cx="164" cy="436"/>
              </a:xfrm>
            </p:grpSpPr>
            <p:sp>
              <p:nvSpPr>
                <p:cNvPr id="111664" name="Freeform 29"/>
                <p:cNvSpPr>
                  <a:spLocks/>
                </p:cNvSpPr>
                <p:nvPr/>
              </p:nvSpPr>
              <p:spPr bwMode="auto">
                <a:xfrm>
                  <a:off x="2160" y="2552"/>
                  <a:ext cx="116" cy="436"/>
                </a:xfrm>
                <a:custGeom>
                  <a:avLst/>
                  <a:gdLst>
                    <a:gd name="T0" fmla="*/ 0 w 116"/>
                    <a:gd name="T1" fmla="*/ 0 h 436"/>
                    <a:gd name="T2" fmla="*/ 32 w 116"/>
                    <a:gd name="T3" fmla="*/ 204 h 436"/>
                    <a:gd name="T4" fmla="*/ 116 w 116"/>
                    <a:gd name="T5" fmla="*/ 436 h 436"/>
                    <a:gd name="T6" fmla="*/ 0 60000 65536"/>
                    <a:gd name="T7" fmla="*/ 0 60000 65536"/>
                    <a:gd name="T8" fmla="*/ 0 60000 65536"/>
                    <a:gd name="T9" fmla="*/ 0 w 116"/>
                    <a:gd name="T10" fmla="*/ 0 h 436"/>
                    <a:gd name="T11" fmla="*/ 116 w 116"/>
                    <a:gd name="T12" fmla="*/ 436 h 436"/>
                  </a:gdLst>
                  <a:ahLst/>
                  <a:cxnLst>
                    <a:cxn ang="T6">
                      <a:pos x="T0" y="T1"/>
                    </a:cxn>
                    <a:cxn ang="T7">
                      <a:pos x="T2" y="T3"/>
                    </a:cxn>
                    <a:cxn ang="T8">
                      <a:pos x="T4" y="T5"/>
                    </a:cxn>
                  </a:cxnLst>
                  <a:rect l="T9" t="T10" r="T11" b="T12"/>
                  <a:pathLst>
                    <a:path w="116" h="436">
                      <a:moveTo>
                        <a:pt x="0" y="0"/>
                      </a:moveTo>
                      <a:cubicBezTo>
                        <a:pt x="6" y="65"/>
                        <a:pt x="13" y="131"/>
                        <a:pt x="32" y="204"/>
                      </a:cubicBezTo>
                      <a:cubicBezTo>
                        <a:pt x="51" y="277"/>
                        <a:pt x="93" y="371"/>
                        <a:pt x="116" y="436"/>
                      </a:cubicBezTo>
                    </a:path>
                  </a:pathLst>
                </a:cu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endParaRPr lang="es-ES" altLang="en-US"/>
                </a:p>
              </p:txBody>
            </p:sp>
            <p:sp>
              <p:nvSpPr>
                <p:cNvPr id="111665" name="Freeform 30"/>
                <p:cNvSpPr>
                  <a:spLocks/>
                </p:cNvSpPr>
                <p:nvPr/>
              </p:nvSpPr>
              <p:spPr bwMode="auto">
                <a:xfrm>
                  <a:off x="2280" y="2880"/>
                  <a:ext cx="44" cy="104"/>
                </a:xfrm>
                <a:custGeom>
                  <a:avLst/>
                  <a:gdLst>
                    <a:gd name="T0" fmla="*/ 44 w 44"/>
                    <a:gd name="T1" fmla="*/ 0 h 104"/>
                    <a:gd name="T2" fmla="*/ 8 w 44"/>
                    <a:gd name="T3" fmla="*/ 52 h 104"/>
                    <a:gd name="T4" fmla="*/ 0 w 44"/>
                    <a:gd name="T5" fmla="*/ 104 h 104"/>
                    <a:gd name="T6" fmla="*/ 0 60000 65536"/>
                    <a:gd name="T7" fmla="*/ 0 60000 65536"/>
                    <a:gd name="T8" fmla="*/ 0 60000 65536"/>
                    <a:gd name="T9" fmla="*/ 0 w 44"/>
                    <a:gd name="T10" fmla="*/ 0 h 104"/>
                    <a:gd name="T11" fmla="*/ 44 w 44"/>
                    <a:gd name="T12" fmla="*/ 104 h 104"/>
                  </a:gdLst>
                  <a:ahLst/>
                  <a:cxnLst>
                    <a:cxn ang="T6">
                      <a:pos x="T0" y="T1"/>
                    </a:cxn>
                    <a:cxn ang="T7">
                      <a:pos x="T2" y="T3"/>
                    </a:cxn>
                    <a:cxn ang="T8">
                      <a:pos x="T4" y="T5"/>
                    </a:cxn>
                  </a:cxnLst>
                  <a:rect l="T9" t="T10" r="T11" b="T12"/>
                  <a:pathLst>
                    <a:path w="44" h="104">
                      <a:moveTo>
                        <a:pt x="44" y="0"/>
                      </a:moveTo>
                      <a:cubicBezTo>
                        <a:pt x="29" y="17"/>
                        <a:pt x="15" y="35"/>
                        <a:pt x="8" y="52"/>
                      </a:cubicBezTo>
                      <a:cubicBezTo>
                        <a:pt x="1" y="69"/>
                        <a:pt x="2" y="95"/>
                        <a:pt x="0" y="104"/>
                      </a:cubicBezTo>
                    </a:path>
                  </a:pathLst>
                </a:cu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endParaRPr lang="es-ES" altLang="en-US"/>
                </a:p>
              </p:txBody>
            </p:sp>
            <p:sp>
              <p:nvSpPr>
                <p:cNvPr id="111666" name="Freeform 31"/>
                <p:cNvSpPr>
                  <a:spLocks/>
                </p:cNvSpPr>
                <p:nvPr/>
              </p:nvSpPr>
              <p:spPr bwMode="auto">
                <a:xfrm>
                  <a:off x="2172" y="2932"/>
                  <a:ext cx="96" cy="56"/>
                </a:xfrm>
                <a:custGeom>
                  <a:avLst/>
                  <a:gdLst>
                    <a:gd name="T0" fmla="*/ 0 w 96"/>
                    <a:gd name="T1" fmla="*/ 0 h 56"/>
                    <a:gd name="T2" fmla="*/ 56 w 96"/>
                    <a:gd name="T3" fmla="*/ 28 h 56"/>
                    <a:gd name="T4" fmla="*/ 96 w 96"/>
                    <a:gd name="T5" fmla="*/ 56 h 56"/>
                    <a:gd name="T6" fmla="*/ 0 60000 65536"/>
                    <a:gd name="T7" fmla="*/ 0 60000 65536"/>
                    <a:gd name="T8" fmla="*/ 0 60000 65536"/>
                    <a:gd name="T9" fmla="*/ 0 w 96"/>
                    <a:gd name="T10" fmla="*/ 0 h 56"/>
                    <a:gd name="T11" fmla="*/ 96 w 96"/>
                    <a:gd name="T12" fmla="*/ 56 h 56"/>
                  </a:gdLst>
                  <a:ahLst/>
                  <a:cxnLst>
                    <a:cxn ang="T6">
                      <a:pos x="T0" y="T1"/>
                    </a:cxn>
                    <a:cxn ang="T7">
                      <a:pos x="T2" y="T3"/>
                    </a:cxn>
                    <a:cxn ang="T8">
                      <a:pos x="T4" y="T5"/>
                    </a:cxn>
                  </a:cxnLst>
                  <a:rect l="T9" t="T10" r="T11" b="T12"/>
                  <a:pathLst>
                    <a:path w="96" h="56">
                      <a:moveTo>
                        <a:pt x="0" y="0"/>
                      </a:moveTo>
                      <a:cubicBezTo>
                        <a:pt x="20" y="9"/>
                        <a:pt x="40" y="19"/>
                        <a:pt x="56" y="28"/>
                      </a:cubicBezTo>
                      <a:cubicBezTo>
                        <a:pt x="72" y="37"/>
                        <a:pt x="89" y="52"/>
                        <a:pt x="96" y="56"/>
                      </a:cubicBezTo>
                    </a:path>
                  </a:pathLst>
                </a:cu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endParaRPr lang="es-ES" altLang="en-US"/>
                </a:p>
              </p:txBody>
            </p:sp>
          </p:grpSp>
        </p:grpSp>
      </p:grpSp>
      <p:grpSp>
        <p:nvGrpSpPr>
          <p:cNvPr id="7" name="Group 57"/>
          <p:cNvGrpSpPr>
            <a:grpSpLocks/>
          </p:cNvGrpSpPr>
          <p:nvPr/>
        </p:nvGrpSpPr>
        <p:grpSpPr bwMode="auto">
          <a:xfrm>
            <a:off x="752476" y="2417763"/>
            <a:ext cx="3049588" cy="2551113"/>
            <a:chOff x="474" y="1523"/>
            <a:chExt cx="1921" cy="1607"/>
          </a:xfrm>
        </p:grpSpPr>
        <p:grpSp>
          <p:nvGrpSpPr>
            <p:cNvPr id="111647" name="Group 16"/>
            <p:cNvGrpSpPr>
              <a:grpSpLocks/>
            </p:cNvGrpSpPr>
            <p:nvPr/>
          </p:nvGrpSpPr>
          <p:grpSpPr bwMode="auto">
            <a:xfrm>
              <a:off x="474" y="1523"/>
              <a:ext cx="763" cy="793"/>
              <a:chOff x="306" y="1523"/>
              <a:chExt cx="763" cy="793"/>
            </a:xfrm>
          </p:grpSpPr>
          <p:sp>
            <p:nvSpPr>
              <p:cNvPr id="111654" name="Text Box 17"/>
              <p:cNvSpPr txBox="1">
                <a:spLocks noChangeArrowheads="1"/>
              </p:cNvSpPr>
              <p:nvPr/>
            </p:nvSpPr>
            <p:spPr bwMode="auto">
              <a:xfrm rot="21410948">
                <a:off x="306" y="1523"/>
                <a:ext cx="763" cy="523"/>
              </a:xfrm>
              <a:prstGeom prst="rect">
                <a:avLst/>
              </a:prstGeom>
              <a:solidFill>
                <a:schemeClr val="bg1"/>
              </a:solidFill>
              <a:ln>
                <a:noFill/>
              </a:ln>
              <a:extLst>
                <a:ext uri="{91240B29-F687-4F45-9708-019B960494DF}">
                  <a14:hiddenLine xmlns:a14="http://schemas.microsoft.com/office/drawing/2010/main" w="28575">
                    <a:solidFill>
                      <a:srgbClr val="000000"/>
                    </a:solidFill>
                    <a:miter lim="800000"/>
                    <a:headEnd/>
                    <a:tailEnd/>
                  </a14:hiddenLine>
                </a:ext>
              </a:extLst>
            </p:spPr>
            <p:txBody>
              <a:bodyPr wrap="none" anchor="ctr">
                <a:spAutoFit/>
              </a:bodyP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pPr algn="ctr"/>
                <a:r>
                  <a:rPr lang="en-GB" altLang="en-US" dirty="0">
                    <a:latin typeface="Verdana" pitchFamily="-106" charset="0"/>
                  </a:rPr>
                  <a:t>Choice</a:t>
                </a:r>
                <a:br>
                  <a:rPr lang="en-GB" altLang="en-US" dirty="0">
                    <a:latin typeface="Verdana" pitchFamily="-106" charset="0"/>
                  </a:rPr>
                </a:br>
                <a:r>
                  <a:rPr lang="en-GB" altLang="en-US" dirty="0">
                    <a:latin typeface="Verdana" pitchFamily="-106" charset="0"/>
                  </a:rPr>
                  <a:t>node</a:t>
                </a:r>
                <a:endParaRPr lang="en-GB" altLang="en-US" sz="2000" dirty="0">
                  <a:latin typeface="Verdana" pitchFamily="-106" charset="0"/>
                </a:endParaRPr>
              </a:p>
            </p:txBody>
          </p:sp>
          <p:grpSp>
            <p:nvGrpSpPr>
              <p:cNvPr id="111655" name="Group 18"/>
              <p:cNvGrpSpPr>
                <a:grpSpLocks/>
              </p:cNvGrpSpPr>
              <p:nvPr/>
            </p:nvGrpSpPr>
            <p:grpSpPr bwMode="auto">
              <a:xfrm>
                <a:off x="696" y="1984"/>
                <a:ext cx="152" cy="332"/>
                <a:chOff x="696" y="1984"/>
                <a:chExt cx="152" cy="332"/>
              </a:xfrm>
            </p:grpSpPr>
            <p:sp>
              <p:nvSpPr>
                <p:cNvPr id="111656" name="Freeform 19"/>
                <p:cNvSpPr>
                  <a:spLocks/>
                </p:cNvSpPr>
                <p:nvPr/>
              </p:nvSpPr>
              <p:spPr bwMode="auto">
                <a:xfrm>
                  <a:off x="696" y="1984"/>
                  <a:ext cx="120" cy="332"/>
                </a:xfrm>
                <a:custGeom>
                  <a:avLst/>
                  <a:gdLst>
                    <a:gd name="T0" fmla="*/ 0 w 120"/>
                    <a:gd name="T1" fmla="*/ 0 h 332"/>
                    <a:gd name="T2" fmla="*/ 36 w 120"/>
                    <a:gd name="T3" fmla="*/ 188 h 332"/>
                    <a:gd name="T4" fmla="*/ 120 w 120"/>
                    <a:gd name="T5" fmla="*/ 332 h 332"/>
                    <a:gd name="T6" fmla="*/ 0 60000 65536"/>
                    <a:gd name="T7" fmla="*/ 0 60000 65536"/>
                    <a:gd name="T8" fmla="*/ 0 60000 65536"/>
                    <a:gd name="T9" fmla="*/ 0 w 120"/>
                    <a:gd name="T10" fmla="*/ 0 h 332"/>
                    <a:gd name="T11" fmla="*/ 120 w 120"/>
                    <a:gd name="T12" fmla="*/ 332 h 332"/>
                  </a:gdLst>
                  <a:ahLst/>
                  <a:cxnLst>
                    <a:cxn ang="T6">
                      <a:pos x="T0" y="T1"/>
                    </a:cxn>
                    <a:cxn ang="T7">
                      <a:pos x="T2" y="T3"/>
                    </a:cxn>
                    <a:cxn ang="T8">
                      <a:pos x="T4" y="T5"/>
                    </a:cxn>
                  </a:cxnLst>
                  <a:rect l="T9" t="T10" r="T11" b="T12"/>
                  <a:pathLst>
                    <a:path w="120" h="332">
                      <a:moveTo>
                        <a:pt x="0" y="0"/>
                      </a:moveTo>
                      <a:cubicBezTo>
                        <a:pt x="6" y="31"/>
                        <a:pt x="16" y="133"/>
                        <a:pt x="36" y="188"/>
                      </a:cubicBezTo>
                      <a:cubicBezTo>
                        <a:pt x="56" y="243"/>
                        <a:pt x="102" y="302"/>
                        <a:pt x="120" y="332"/>
                      </a:cubicBezTo>
                    </a:path>
                  </a:pathLst>
                </a:custGeom>
                <a:solidFill>
                  <a:schemeClr val="bg1"/>
                </a:solidFill>
                <a:ln w="28575">
                  <a:solidFill>
                    <a:srgbClr val="FF0000"/>
                  </a:solidFill>
                  <a:round/>
                  <a:headEnd/>
                  <a:tailEnd/>
                </a:ln>
              </p:spPr>
              <p:txBody>
                <a:bodyPr wrap="none" anchor="ct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endParaRPr lang="es-ES" altLang="en-US"/>
                </a:p>
              </p:txBody>
            </p:sp>
            <p:sp>
              <p:nvSpPr>
                <p:cNvPr id="111657" name="Line 20"/>
                <p:cNvSpPr>
                  <a:spLocks noChangeShapeType="1"/>
                </p:cNvSpPr>
                <p:nvPr/>
              </p:nvSpPr>
              <p:spPr bwMode="auto">
                <a:xfrm>
                  <a:off x="712" y="2280"/>
                  <a:ext cx="100" cy="32"/>
                </a:xfrm>
                <a:prstGeom prst="line">
                  <a:avLst/>
                </a:prstGeom>
                <a:noFill/>
                <a:ln w="28575">
                  <a:solidFill>
                    <a:srgbClr val="FF0000"/>
                  </a:solidFill>
                  <a:round/>
                  <a:headEnd/>
                  <a:tailEnd/>
                </a:ln>
                <a:extLst>
                  <a:ext uri="{909E8E84-426E-40DD-AFC4-6F175D3DCCD1}">
                    <a14:hiddenFill xmlns:a14="http://schemas.microsoft.com/office/drawing/2010/main">
                      <a:noFill/>
                    </a14:hiddenFill>
                  </a:ext>
                </a:extLst>
              </p:spPr>
              <p:txBody>
                <a:bodyPr wrap="none" anchor="ctr"/>
                <a:lstStyle/>
                <a:p>
                  <a:endParaRPr lang="en-GB"/>
                </a:p>
              </p:txBody>
            </p:sp>
            <p:sp>
              <p:nvSpPr>
                <p:cNvPr id="111658" name="Freeform 21"/>
                <p:cNvSpPr>
                  <a:spLocks/>
                </p:cNvSpPr>
                <p:nvPr/>
              </p:nvSpPr>
              <p:spPr bwMode="auto">
                <a:xfrm>
                  <a:off x="816" y="2224"/>
                  <a:ext cx="32" cy="84"/>
                </a:xfrm>
                <a:custGeom>
                  <a:avLst/>
                  <a:gdLst>
                    <a:gd name="T0" fmla="*/ 32 w 32"/>
                    <a:gd name="T1" fmla="*/ 0 h 84"/>
                    <a:gd name="T2" fmla="*/ 8 w 32"/>
                    <a:gd name="T3" fmla="*/ 44 h 84"/>
                    <a:gd name="T4" fmla="*/ 0 w 32"/>
                    <a:gd name="T5" fmla="*/ 84 h 84"/>
                    <a:gd name="T6" fmla="*/ 0 60000 65536"/>
                    <a:gd name="T7" fmla="*/ 0 60000 65536"/>
                    <a:gd name="T8" fmla="*/ 0 60000 65536"/>
                    <a:gd name="T9" fmla="*/ 0 w 32"/>
                    <a:gd name="T10" fmla="*/ 0 h 84"/>
                    <a:gd name="T11" fmla="*/ 32 w 32"/>
                    <a:gd name="T12" fmla="*/ 84 h 84"/>
                  </a:gdLst>
                  <a:ahLst/>
                  <a:cxnLst>
                    <a:cxn ang="T6">
                      <a:pos x="T0" y="T1"/>
                    </a:cxn>
                    <a:cxn ang="T7">
                      <a:pos x="T2" y="T3"/>
                    </a:cxn>
                    <a:cxn ang="T8">
                      <a:pos x="T4" y="T5"/>
                    </a:cxn>
                  </a:cxnLst>
                  <a:rect l="T9" t="T10" r="T11" b="T12"/>
                  <a:pathLst>
                    <a:path w="32" h="84">
                      <a:moveTo>
                        <a:pt x="32" y="0"/>
                      </a:moveTo>
                      <a:cubicBezTo>
                        <a:pt x="22" y="15"/>
                        <a:pt x="13" y="30"/>
                        <a:pt x="8" y="44"/>
                      </a:cubicBezTo>
                      <a:cubicBezTo>
                        <a:pt x="3" y="58"/>
                        <a:pt x="1" y="77"/>
                        <a:pt x="0" y="84"/>
                      </a:cubicBezTo>
                    </a:path>
                  </a:pathLst>
                </a:custGeom>
                <a:solidFill>
                  <a:schemeClr val="bg1"/>
                </a:solidFill>
                <a:ln w="28575">
                  <a:solidFill>
                    <a:srgbClr val="FF0000"/>
                  </a:solidFill>
                  <a:round/>
                  <a:headEnd/>
                  <a:tailEnd/>
                </a:ln>
              </p:spPr>
              <p:txBody>
                <a:bodyPr wrap="none" anchor="ct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endParaRPr lang="es-ES" altLang="en-US"/>
                </a:p>
              </p:txBody>
            </p:sp>
          </p:grpSp>
        </p:grpSp>
        <p:grpSp>
          <p:nvGrpSpPr>
            <p:cNvPr id="111648" name="Group 54"/>
            <p:cNvGrpSpPr>
              <a:grpSpLocks/>
            </p:cNvGrpSpPr>
            <p:nvPr/>
          </p:nvGrpSpPr>
          <p:grpSpPr bwMode="auto">
            <a:xfrm>
              <a:off x="885" y="1868"/>
              <a:ext cx="1510" cy="1262"/>
              <a:chOff x="885" y="1868"/>
              <a:chExt cx="1510" cy="1262"/>
            </a:xfrm>
          </p:grpSpPr>
          <p:sp>
            <p:nvSpPr>
              <p:cNvPr id="111649" name="Rectangle 3"/>
              <p:cNvSpPr>
                <a:spLocks noChangeArrowheads="1"/>
              </p:cNvSpPr>
              <p:nvPr/>
            </p:nvSpPr>
            <p:spPr bwMode="auto">
              <a:xfrm>
                <a:off x="885" y="2368"/>
                <a:ext cx="279" cy="262"/>
              </a:xfrm>
              <a:prstGeom prst="rect">
                <a:avLst/>
              </a:prstGeom>
              <a:gradFill rotWithShape="0">
                <a:gsLst>
                  <a:gs pos="0">
                    <a:srgbClr val="FFFFFF"/>
                  </a:gs>
                  <a:gs pos="100000">
                    <a:srgbClr val="FFCCCC"/>
                  </a:gs>
                </a:gsLst>
                <a:path path="shape">
                  <a:fillToRect l="50000" t="50000" r="50000" b="50000"/>
                </a:path>
              </a:gradFill>
              <a:ln w="38100">
                <a:solidFill>
                  <a:schemeClr val="tx1"/>
                </a:solidFill>
                <a:miter lim="800000"/>
                <a:headEnd/>
                <a:tailEnd/>
              </a:ln>
            </p:spPr>
            <p:txBody>
              <a:bodyPr wrap="none" anchor="ct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endParaRPr lang="en-GB" altLang="en-US"/>
              </a:p>
            </p:txBody>
          </p:sp>
          <p:cxnSp>
            <p:nvCxnSpPr>
              <p:cNvPr id="111650" name="AutoShape 10"/>
              <p:cNvCxnSpPr>
                <a:cxnSpLocks noChangeShapeType="1"/>
                <a:stCxn id="111649" idx="3"/>
                <a:endCxn id="111670" idx="2"/>
              </p:cNvCxnSpPr>
              <p:nvPr/>
            </p:nvCxnSpPr>
            <p:spPr bwMode="auto">
              <a:xfrm flipV="1">
                <a:off x="1176" y="1868"/>
                <a:ext cx="1202" cy="631"/>
              </a:xfrm>
              <a:prstGeom prst="straightConnector1">
                <a:avLst/>
              </a:prstGeom>
              <a:noFill/>
              <a:ln w="38100">
                <a:solidFill>
                  <a:schemeClr val="tx1"/>
                </a:solidFill>
                <a:round/>
                <a:headEnd/>
                <a:tailEnd/>
              </a:ln>
              <a:extLst>
                <a:ext uri="{909E8E84-426E-40DD-AFC4-6F175D3DCCD1}">
                  <a14:hiddenFill xmlns:a14="http://schemas.microsoft.com/office/drawing/2010/main">
                    <a:noFill/>
                  </a14:hiddenFill>
                </a:ext>
              </a:extLst>
            </p:spPr>
          </p:cxnSp>
          <p:cxnSp>
            <p:nvCxnSpPr>
              <p:cNvPr id="111651" name="AutoShape 11"/>
              <p:cNvCxnSpPr>
                <a:cxnSpLocks noChangeShapeType="1"/>
                <a:stCxn id="111649" idx="3"/>
                <a:endCxn id="111671" idx="2"/>
              </p:cNvCxnSpPr>
              <p:nvPr/>
            </p:nvCxnSpPr>
            <p:spPr bwMode="auto">
              <a:xfrm>
                <a:off x="1176" y="2499"/>
                <a:ext cx="1219" cy="631"/>
              </a:xfrm>
              <a:prstGeom prst="straightConnector1">
                <a:avLst/>
              </a:prstGeom>
              <a:noFill/>
              <a:ln w="38100">
                <a:solidFill>
                  <a:schemeClr val="tx1"/>
                </a:solidFill>
                <a:round/>
                <a:headEnd/>
                <a:tailEnd/>
              </a:ln>
              <a:extLst>
                <a:ext uri="{909E8E84-426E-40DD-AFC4-6F175D3DCCD1}">
                  <a14:hiddenFill xmlns:a14="http://schemas.microsoft.com/office/drawing/2010/main">
                    <a:noFill/>
                  </a14:hiddenFill>
                </a:ext>
              </a:extLst>
            </p:spPr>
          </p:cxnSp>
          <p:sp>
            <p:nvSpPr>
              <p:cNvPr id="111652" name="Text Box 47"/>
              <p:cNvSpPr txBox="1">
                <a:spLocks noChangeArrowheads="1"/>
              </p:cNvSpPr>
              <p:nvPr/>
            </p:nvSpPr>
            <p:spPr bwMode="auto">
              <a:xfrm>
                <a:off x="1570" y="1896"/>
                <a:ext cx="24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spAutoFit/>
              </a:bodyP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pPr algn="ctr"/>
                <a:r>
                  <a:rPr lang="en-GB" altLang="en-US"/>
                  <a:t>A</a:t>
                </a:r>
              </a:p>
            </p:txBody>
          </p:sp>
          <p:sp>
            <p:nvSpPr>
              <p:cNvPr id="111653" name="Text Box 48"/>
              <p:cNvSpPr txBox="1">
                <a:spLocks noChangeArrowheads="1"/>
              </p:cNvSpPr>
              <p:nvPr/>
            </p:nvSpPr>
            <p:spPr bwMode="auto">
              <a:xfrm>
                <a:off x="1570" y="2748"/>
                <a:ext cx="244"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spAutoFit/>
              </a:bodyP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pPr algn="ctr"/>
                <a:r>
                  <a:rPr lang="en-GB" altLang="en-US"/>
                  <a:t>B</a:t>
                </a:r>
              </a:p>
            </p:txBody>
          </p:sp>
        </p:grpSp>
      </p:grpSp>
      <p:grpSp>
        <p:nvGrpSpPr>
          <p:cNvPr id="11" name="Group 59"/>
          <p:cNvGrpSpPr>
            <a:grpSpLocks/>
          </p:cNvGrpSpPr>
          <p:nvPr/>
        </p:nvGrpSpPr>
        <p:grpSpPr bwMode="auto">
          <a:xfrm>
            <a:off x="6224588" y="2222500"/>
            <a:ext cx="2473325" cy="3519488"/>
            <a:chOff x="3921" y="1400"/>
            <a:chExt cx="1558" cy="2217"/>
          </a:xfrm>
        </p:grpSpPr>
        <p:grpSp>
          <p:nvGrpSpPr>
            <p:cNvPr id="111622" name="Group 32"/>
            <p:cNvGrpSpPr>
              <a:grpSpLocks/>
            </p:cNvGrpSpPr>
            <p:nvPr/>
          </p:nvGrpSpPr>
          <p:grpSpPr bwMode="auto">
            <a:xfrm>
              <a:off x="4396" y="1758"/>
              <a:ext cx="1083" cy="1710"/>
              <a:chOff x="3852" y="1758"/>
              <a:chExt cx="1083" cy="1710"/>
            </a:xfrm>
          </p:grpSpPr>
          <p:sp>
            <p:nvSpPr>
              <p:cNvPr id="111633" name="Text Box 33"/>
              <p:cNvSpPr txBox="1">
                <a:spLocks noChangeArrowheads="1"/>
              </p:cNvSpPr>
              <p:nvPr/>
            </p:nvSpPr>
            <p:spPr bwMode="auto">
              <a:xfrm rot="-204078">
                <a:off x="3852" y="2339"/>
                <a:ext cx="1083" cy="288"/>
              </a:xfrm>
              <a:prstGeom prst="rect">
                <a:avLst/>
              </a:prstGeom>
              <a:solidFill>
                <a:schemeClr val="bg1"/>
              </a:solidFill>
              <a:ln>
                <a:noFill/>
              </a:ln>
              <a:extLst>
                <a:ext uri="{91240B29-F687-4F45-9708-019B960494DF}">
                  <a14:hiddenLine xmlns:a14="http://schemas.microsoft.com/office/drawing/2010/main" w="28575">
                    <a:solidFill>
                      <a:srgbClr val="000000"/>
                    </a:solidFill>
                    <a:miter lim="800000"/>
                    <a:headEnd/>
                    <a:tailEnd/>
                  </a14:hiddenLine>
                </a:ext>
              </a:extLst>
            </p:spPr>
            <p:txBody>
              <a:bodyPr wrap="none" anchor="ctr">
                <a:spAutoFit/>
              </a:bodyP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pPr algn="ctr"/>
                <a:r>
                  <a:rPr lang="en-GB" altLang="en-US">
                    <a:solidFill>
                      <a:srgbClr val="FF0000"/>
                    </a:solidFill>
                    <a:latin typeface="Verdana" pitchFamily="-106" charset="0"/>
                  </a:rPr>
                  <a:t>Outcomes</a:t>
                </a:r>
              </a:p>
            </p:txBody>
          </p:sp>
          <p:sp>
            <p:nvSpPr>
              <p:cNvPr id="111634" name="Freeform 34"/>
              <p:cNvSpPr>
                <a:spLocks/>
              </p:cNvSpPr>
              <p:nvPr/>
            </p:nvSpPr>
            <p:spPr bwMode="auto">
              <a:xfrm>
                <a:off x="3989" y="1758"/>
                <a:ext cx="274" cy="648"/>
              </a:xfrm>
              <a:custGeom>
                <a:avLst/>
                <a:gdLst>
                  <a:gd name="T0" fmla="*/ 2 w 346"/>
                  <a:gd name="T1" fmla="*/ 8 h 798"/>
                  <a:gd name="T2" fmla="*/ 2 w 346"/>
                  <a:gd name="T3" fmla="*/ 7 h 798"/>
                  <a:gd name="T4" fmla="*/ 2 w 346"/>
                  <a:gd name="T5" fmla="*/ 2 h 798"/>
                  <a:gd name="T6" fmla="*/ 0 w 346"/>
                  <a:gd name="T7" fmla="*/ 0 h 798"/>
                  <a:gd name="T8" fmla="*/ 0 60000 65536"/>
                  <a:gd name="T9" fmla="*/ 0 60000 65536"/>
                  <a:gd name="T10" fmla="*/ 0 60000 65536"/>
                  <a:gd name="T11" fmla="*/ 0 60000 65536"/>
                  <a:gd name="T12" fmla="*/ 0 w 346"/>
                  <a:gd name="T13" fmla="*/ 0 h 798"/>
                  <a:gd name="T14" fmla="*/ 346 w 346"/>
                  <a:gd name="T15" fmla="*/ 798 h 798"/>
                </a:gdLst>
                <a:ahLst/>
                <a:cxnLst>
                  <a:cxn ang="T8">
                    <a:pos x="T0" y="T1"/>
                  </a:cxn>
                  <a:cxn ang="T9">
                    <a:pos x="T2" y="T3"/>
                  </a:cxn>
                  <a:cxn ang="T10">
                    <a:pos x="T4" y="T5"/>
                  </a:cxn>
                  <a:cxn ang="T11">
                    <a:pos x="T6" y="T7"/>
                  </a:cxn>
                </a:cxnLst>
                <a:rect l="T12" t="T13" r="T14" b="T15"/>
                <a:pathLst>
                  <a:path w="346" h="798">
                    <a:moveTo>
                      <a:pt x="324" y="798"/>
                    </a:moveTo>
                    <a:cubicBezTo>
                      <a:pt x="335" y="796"/>
                      <a:pt x="346" y="795"/>
                      <a:pt x="318" y="702"/>
                    </a:cubicBezTo>
                    <a:cubicBezTo>
                      <a:pt x="290" y="609"/>
                      <a:pt x="209" y="357"/>
                      <a:pt x="156" y="240"/>
                    </a:cubicBezTo>
                    <a:cubicBezTo>
                      <a:pt x="103" y="123"/>
                      <a:pt x="51" y="61"/>
                      <a:pt x="0" y="0"/>
                    </a:cubicBezTo>
                  </a:path>
                </a:pathLst>
              </a:custGeom>
              <a:solidFill>
                <a:schemeClr val="bg1"/>
              </a:solidFill>
              <a:ln w="28575">
                <a:solidFill>
                  <a:srgbClr val="FF0000"/>
                </a:solidFill>
                <a:round/>
                <a:headEnd/>
                <a:tailEnd/>
              </a:ln>
            </p:spPr>
            <p:txBody>
              <a:bodyPr wrap="none" anchor="ct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endParaRPr lang="es-ES" altLang="en-US"/>
              </a:p>
            </p:txBody>
          </p:sp>
          <p:sp>
            <p:nvSpPr>
              <p:cNvPr id="111635" name="Freeform 35"/>
              <p:cNvSpPr>
                <a:spLocks/>
              </p:cNvSpPr>
              <p:nvPr/>
            </p:nvSpPr>
            <p:spPr bwMode="auto">
              <a:xfrm>
                <a:off x="4025" y="2610"/>
                <a:ext cx="150" cy="199"/>
              </a:xfrm>
              <a:custGeom>
                <a:avLst/>
                <a:gdLst>
                  <a:gd name="T0" fmla="*/ 30 w 162"/>
                  <a:gd name="T1" fmla="*/ 0 h 241"/>
                  <a:gd name="T2" fmla="*/ 0 w 162"/>
                  <a:gd name="T3" fmla="*/ 3 h 241"/>
                  <a:gd name="T4" fmla="*/ 0 60000 65536"/>
                  <a:gd name="T5" fmla="*/ 0 60000 65536"/>
                  <a:gd name="T6" fmla="*/ 0 w 162"/>
                  <a:gd name="T7" fmla="*/ 0 h 241"/>
                  <a:gd name="T8" fmla="*/ 162 w 162"/>
                  <a:gd name="T9" fmla="*/ 241 h 241"/>
                </a:gdLst>
                <a:ahLst/>
                <a:cxnLst>
                  <a:cxn ang="T4">
                    <a:pos x="T0" y="T1"/>
                  </a:cxn>
                  <a:cxn ang="T5">
                    <a:pos x="T2" y="T3"/>
                  </a:cxn>
                </a:cxnLst>
                <a:rect l="T6" t="T7" r="T8" b="T9"/>
                <a:pathLst>
                  <a:path w="162" h="241">
                    <a:moveTo>
                      <a:pt x="162" y="0"/>
                    </a:moveTo>
                    <a:cubicBezTo>
                      <a:pt x="91" y="120"/>
                      <a:pt x="20" y="241"/>
                      <a:pt x="0" y="198"/>
                    </a:cubicBezTo>
                  </a:path>
                </a:pathLst>
              </a:custGeom>
              <a:solidFill>
                <a:schemeClr val="bg1"/>
              </a:solidFill>
              <a:ln w="28575">
                <a:solidFill>
                  <a:srgbClr val="FF0000"/>
                </a:solidFill>
                <a:round/>
                <a:headEnd/>
                <a:tailEnd/>
              </a:ln>
            </p:spPr>
            <p:txBody>
              <a:bodyPr wrap="none" anchor="ct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endParaRPr lang="es-ES" altLang="en-US"/>
              </a:p>
            </p:txBody>
          </p:sp>
          <p:sp>
            <p:nvSpPr>
              <p:cNvPr id="111636" name="Freeform 36"/>
              <p:cNvSpPr>
                <a:spLocks/>
              </p:cNvSpPr>
              <p:nvPr/>
            </p:nvSpPr>
            <p:spPr bwMode="auto">
              <a:xfrm>
                <a:off x="4013" y="2616"/>
                <a:ext cx="246" cy="852"/>
              </a:xfrm>
              <a:custGeom>
                <a:avLst/>
                <a:gdLst>
                  <a:gd name="T0" fmla="*/ 246 w 246"/>
                  <a:gd name="T1" fmla="*/ 0 h 852"/>
                  <a:gd name="T2" fmla="*/ 180 w 246"/>
                  <a:gd name="T3" fmla="*/ 462 h 852"/>
                  <a:gd name="T4" fmla="*/ 90 w 246"/>
                  <a:gd name="T5" fmla="*/ 708 h 852"/>
                  <a:gd name="T6" fmla="*/ 0 w 246"/>
                  <a:gd name="T7" fmla="*/ 852 h 852"/>
                  <a:gd name="T8" fmla="*/ 0 60000 65536"/>
                  <a:gd name="T9" fmla="*/ 0 60000 65536"/>
                  <a:gd name="T10" fmla="*/ 0 60000 65536"/>
                  <a:gd name="T11" fmla="*/ 0 60000 65536"/>
                  <a:gd name="T12" fmla="*/ 0 w 246"/>
                  <a:gd name="T13" fmla="*/ 0 h 852"/>
                  <a:gd name="T14" fmla="*/ 246 w 246"/>
                  <a:gd name="T15" fmla="*/ 852 h 852"/>
                </a:gdLst>
                <a:ahLst/>
                <a:cxnLst>
                  <a:cxn ang="T8">
                    <a:pos x="T0" y="T1"/>
                  </a:cxn>
                  <a:cxn ang="T9">
                    <a:pos x="T2" y="T3"/>
                  </a:cxn>
                  <a:cxn ang="T10">
                    <a:pos x="T4" y="T5"/>
                  </a:cxn>
                  <a:cxn ang="T11">
                    <a:pos x="T6" y="T7"/>
                  </a:cxn>
                </a:cxnLst>
                <a:rect l="T12" t="T13" r="T14" b="T15"/>
                <a:pathLst>
                  <a:path w="246" h="852">
                    <a:moveTo>
                      <a:pt x="246" y="0"/>
                    </a:moveTo>
                    <a:cubicBezTo>
                      <a:pt x="226" y="172"/>
                      <a:pt x="206" y="344"/>
                      <a:pt x="180" y="462"/>
                    </a:cubicBezTo>
                    <a:cubicBezTo>
                      <a:pt x="154" y="580"/>
                      <a:pt x="120" y="643"/>
                      <a:pt x="90" y="708"/>
                    </a:cubicBezTo>
                    <a:cubicBezTo>
                      <a:pt x="60" y="773"/>
                      <a:pt x="30" y="812"/>
                      <a:pt x="0" y="852"/>
                    </a:cubicBezTo>
                  </a:path>
                </a:pathLst>
              </a:custGeom>
              <a:solidFill>
                <a:schemeClr val="bg1"/>
              </a:solidFill>
              <a:ln w="28575">
                <a:solidFill>
                  <a:srgbClr val="FF0000"/>
                </a:solidFill>
                <a:round/>
                <a:headEnd/>
                <a:tailEnd/>
              </a:ln>
            </p:spPr>
            <p:txBody>
              <a:bodyPr wrap="none" anchor="ct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endParaRPr lang="es-ES" altLang="en-US"/>
              </a:p>
            </p:txBody>
          </p:sp>
          <p:sp>
            <p:nvSpPr>
              <p:cNvPr id="111637" name="Freeform 37"/>
              <p:cNvSpPr>
                <a:spLocks/>
              </p:cNvSpPr>
              <p:nvPr/>
            </p:nvSpPr>
            <p:spPr bwMode="auto">
              <a:xfrm>
                <a:off x="3953" y="1764"/>
                <a:ext cx="36" cy="114"/>
              </a:xfrm>
              <a:custGeom>
                <a:avLst/>
                <a:gdLst>
                  <a:gd name="T0" fmla="*/ 0 w 36"/>
                  <a:gd name="T1" fmla="*/ 114 h 114"/>
                  <a:gd name="T2" fmla="*/ 36 w 36"/>
                  <a:gd name="T3" fmla="*/ 0 h 114"/>
                  <a:gd name="T4" fmla="*/ 0 60000 65536"/>
                  <a:gd name="T5" fmla="*/ 0 60000 65536"/>
                  <a:gd name="T6" fmla="*/ 0 w 36"/>
                  <a:gd name="T7" fmla="*/ 0 h 114"/>
                  <a:gd name="T8" fmla="*/ 36 w 36"/>
                  <a:gd name="T9" fmla="*/ 114 h 114"/>
                </a:gdLst>
                <a:ahLst/>
                <a:cxnLst>
                  <a:cxn ang="T4">
                    <a:pos x="T0" y="T1"/>
                  </a:cxn>
                  <a:cxn ang="T5">
                    <a:pos x="T2" y="T3"/>
                  </a:cxn>
                </a:cxnLst>
                <a:rect l="T6" t="T7" r="T8" b="T9"/>
                <a:pathLst>
                  <a:path w="36" h="114">
                    <a:moveTo>
                      <a:pt x="0" y="114"/>
                    </a:moveTo>
                    <a:cubicBezTo>
                      <a:pt x="15" y="66"/>
                      <a:pt x="31" y="19"/>
                      <a:pt x="36" y="0"/>
                    </a:cubicBezTo>
                  </a:path>
                </a:pathLst>
              </a:custGeom>
              <a:solidFill>
                <a:schemeClr val="bg1"/>
              </a:solidFill>
              <a:ln w="28575">
                <a:solidFill>
                  <a:srgbClr val="FF0000"/>
                </a:solidFill>
                <a:round/>
                <a:headEnd/>
                <a:tailEnd/>
              </a:ln>
            </p:spPr>
            <p:txBody>
              <a:bodyPr wrap="none" anchor="ct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endParaRPr lang="es-ES" altLang="en-US"/>
              </a:p>
            </p:txBody>
          </p:sp>
          <p:sp>
            <p:nvSpPr>
              <p:cNvPr id="111638" name="Freeform 38"/>
              <p:cNvSpPr>
                <a:spLocks/>
              </p:cNvSpPr>
              <p:nvPr/>
            </p:nvSpPr>
            <p:spPr bwMode="auto">
              <a:xfrm>
                <a:off x="3989" y="1758"/>
                <a:ext cx="138" cy="54"/>
              </a:xfrm>
              <a:custGeom>
                <a:avLst/>
                <a:gdLst>
                  <a:gd name="T0" fmla="*/ 0 w 138"/>
                  <a:gd name="T1" fmla="*/ 0 h 54"/>
                  <a:gd name="T2" fmla="*/ 72 w 138"/>
                  <a:gd name="T3" fmla="*/ 36 h 54"/>
                  <a:gd name="T4" fmla="*/ 138 w 138"/>
                  <a:gd name="T5" fmla="*/ 54 h 54"/>
                  <a:gd name="T6" fmla="*/ 0 60000 65536"/>
                  <a:gd name="T7" fmla="*/ 0 60000 65536"/>
                  <a:gd name="T8" fmla="*/ 0 60000 65536"/>
                  <a:gd name="T9" fmla="*/ 0 w 138"/>
                  <a:gd name="T10" fmla="*/ 0 h 54"/>
                  <a:gd name="T11" fmla="*/ 138 w 138"/>
                  <a:gd name="T12" fmla="*/ 54 h 54"/>
                </a:gdLst>
                <a:ahLst/>
                <a:cxnLst>
                  <a:cxn ang="T6">
                    <a:pos x="T0" y="T1"/>
                  </a:cxn>
                  <a:cxn ang="T7">
                    <a:pos x="T2" y="T3"/>
                  </a:cxn>
                  <a:cxn ang="T8">
                    <a:pos x="T4" y="T5"/>
                  </a:cxn>
                </a:cxnLst>
                <a:rect l="T9" t="T10" r="T11" b="T12"/>
                <a:pathLst>
                  <a:path w="138" h="54">
                    <a:moveTo>
                      <a:pt x="0" y="0"/>
                    </a:moveTo>
                    <a:cubicBezTo>
                      <a:pt x="24" y="13"/>
                      <a:pt x="49" y="27"/>
                      <a:pt x="72" y="36"/>
                    </a:cubicBezTo>
                    <a:cubicBezTo>
                      <a:pt x="95" y="45"/>
                      <a:pt x="116" y="49"/>
                      <a:pt x="138" y="54"/>
                    </a:cubicBezTo>
                  </a:path>
                </a:pathLst>
              </a:custGeom>
              <a:solidFill>
                <a:schemeClr val="bg1"/>
              </a:solidFill>
              <a:ln w="28575">
                <a:solidFill>
                  <a:srgbClr val="FF0000"/>
                </a:solidFill>
                <a:round/>
                <a:headEnd/>
                <a:tailEnd/>
              </a:ln>
            </p:spPr>
            <p:txBody>
              <a:bodyPr wrap="none" anchor="ct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endParaRPr lang="es-ES" altLang="en-US"/>
              </a:p>
            </p:txBody>
          </p:sp>
          <p:grpSp>
            <p:nvGrpSpPr>
              <p:cNvPr id="111639" name="Group 39"/>
              <p:cNvGrpSpPr>
                <a:grpSpLocks/>
              </p:cNvGrpSpPr>
              <p:nvPr/>
            </p:nvGrpSpPr>
            <p:grpSpPr bwMode="auto">
              <a:xfrm>
                <a:off x="4076" y="2287"/>
                <a:ext cx="114" cy="120"/>
                <a:chOff x="3941" y="2388"/>
                <a:chExt cx="114" cy="120"/>
              </a:xfrm>
            </p:grpSpPr>
            <p:sp>
              <p:nvSpPr>
                <p:cNvPr id="111644" name="Freeform 40"/>
                <p:cNvSpPr>
                  <a:spLocks/>
                </p:cNvSpPr>
                <p:nvPr/>
              </p:nvSpPr>
              <p:spPr bwMode="auto">
                <a:xfrm>
                  <a:off x="3941" y="2388"/>
                  <a:ext cx="114" cy="120"/>
                </a:xfrm>
                <a:custGeom>
                  <a:avLst/>
                  <a:gdLst>
                    <a:gd name="T0" fmla="*/ 0 w 276"/>
                    <a:gd name="T1" fmla="*/ 0 h 252"/>
                    <a:gd name="T2" fmla="*/ 0 w 276"/>
                    <a:gd name="T3" fmla="*/ 0 h 252"/>
                    <a:gd name="T4" fmla="*/ 0 w 276"/>
                    <a:gd name="T5" fmla="*/ 0 h 252"/>
                    <a:gd name="T6" fmla="*/ 0 60000 65536"/>
                    <a:gd name="T7" fmla="*/ 0 60000 65536"/>
                    <a:gd name="T8" fmla="*/ 0 60000 65536"/>
                    <a:gd name="T9" fmla="*/ 0 w 276"/>
                    <a:gd name="T10" fmla="*/ 0 h 252"/>
                    <a:gd name="T11" fmla="*/ 276 w 276"/>
                    <a:gd name="T12" fmla="*/ 252 h 252"/>
                  </a:gdLst>
                  <a:ahLst/>
                  <a:cxnLst>
                    <a:cxn ang="T6">
                      <a:pos x="T0" y="T1"/>
                    </a:cxn>
                    <a:cxn ang="T7">
                      <a:pos x="T2" y="T3"/>
                    </a:cxn>
                    <a:cxn ang="T8">
                      <a:pos x="T4" y="T5"/>
                    </a:cxn>
                  </a:cxnLst>
                  <a:rect l="T9" t="T10" r="T11" b="T12"/>
                  <a:pathLst>
                    <a:path w="276" h="252">
                      <a:moveTo>
                        <a:pt x="276" y="252"/>
                      </a:moveTo>
                      <a:cubicBezTo>
                        <a:pt x="236" y="207"/>
                        <a:pt x="196" y="162"/>
                        <a:pt x="150" y="120"/>
                      </a:cubicBezTo>
                      <a:cubicBezTo>
                        <a:pt x="104" y="78"/>
                        <a:pt x="52" y="39"/>
                        <a:pt x="0" y="0"/>
                      </a:cubicBezTo>
                    </a:path>
                  </a:pathLst>
                </a:custGeom>
                <a:solidFill>
                  <a:schemeClr val="bg1"/>
                </a:solidFill>
                <a:ln w="28575">
                  <a:solidFill>
                    <a:srgbClr val="FF0000"/>
                  </a:solidFill>
                  <a:round/>
                  <a:headEnd/>
                  <a:tailEnd/>
                </a:ln>
              </p:spPr>
              <p:txBody>
                <a:bodyPr wrap="none" anchor="ct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endParaRPr lang="es-ES" altLang="en-US"/>
                </a:p>
              </p:txBody>
            </p:sp>
            <p:sp>
              <p:nvSpPr>
                <p:cNvPr id="111645" name="Freeform 41"/>
                <p:cNvSpPr>
                  <a:spLocks/>
                </p:cNvSpPr>
                <p:nvPr/>
              </p:nvSpPr>
              <p:spPr bwMode="auto">
                <a:xfrm>
                  <a:off x="3941" y="2388"/>
                  <a:ext cx="14" cy="96"/>
                </a:xfrm>
                <a:custGeom>
                  <a:avLst/>
                  <a:gdLst>
                    <a:gd name="T0" fmla="*/ 0 w 14"/>
                    <a:gd name="T1" fmla="*/ 0 h 96"/>
                    <a:gd name="T2" fmla="*/ 12 w 14"/>
                    <a:gd name="T3" fmla="*/ 60 h 96"/>
                    <a:gd name="T4" fmla="*/ 12 w 14"/>
                    <a:gd name="T5" fmla="*/ 96 h 96"/>
                    <a:gd name="T6" fmla="*/ 0 60000 65536"/>
                    <a:gd name="T7" fmla="*/ 0 60000 65536"/>
                    <a:gd name="T8" fmla="*/ 0 60000 65536"/>
                    <a:gd name="T9" fmla="*/ 0 w 14"/>
                    <a:gd name="T10" fmla="*/ 0 h 96"/>
                    <a:gd name="T11" fmla="*/ 14 w 14"/>
                    <a:gd name="T12" fmla="*/ 96 h 96"/>
                  </a:gdLst>
                  <a:ahLst/>
                  <a:cxnLst>
                    <a:cxn ang="T6">
                      <a:pos x="T0" y="T1"/>
                    </a:cxn>
                    <a:cxn ang="T7">
                      <a:pos x="T2" y="T3"/>
                    </a:cxn>
                    <a:cxn ang="T8">
                      <a:pos x="T4" y="T5"/>
                    </a:cxn>
                  </a:cxnLst>
                  <a:rect l="T9" t="T10" r="T11" b="T12"/>
                  <a:pathLst>
                    <a:path w="14" h="96">
                      <a:moveTo>
                        <a:pt x="0" y="0"/>
                      </a:moveTo>
                      <a:cubicBezTo>
                        <a:pt x="5" y="22"/>
                        <a:pt x="10" y="44"/>
                        <a:pt x="12" y="60"/>
                      </a:cubicBezTo>
                      <a:cubicBezTo>
                        <a:pt x="14" y="76"/>
                        <a:pt x="13" y="86"/>
                        <a:pt x="12" y="96"/>
                      </a:cubicBezTo>
                    </a:path>
                  </a:pathLst>
                </a:custGeom>
                <a:solidFill>
                  <a:schemeClr val="bg1"/>
                </a:solidFill>
                <a:ln w="28575">
                  <a:solidFill>
                    <a:srgbClr val="FF0000"/>
                  </a:solidFill>
                  <a:round/>
                  <a:headEnd/>
                  <a:tailEnd/>
                </a:ln>
              </p:spPr>
              <p:txBody>
                <a:bodyPr wrap="none" anchor="ct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endParaRPr lang="es-ES" altLang="en-US"/>
                </a:p>
              </p:txBody>
            </p:sp>
            <p:sp>
              <p:nvSpPr>
                <p:cNvPr id="111646" name="Freeform 42"/>
                <p:cNvSpPr>
                  <a:spLocks/>
                </p:cNvSpPr>
                <p:nvPr/>
              </p:nvSpPr>
              <p:spPr bwMode="auto">
                <a:xfrm>
                  <a:off x="3947" y="2394"/>
                  <a:ext cx="72" cy="6"/>
                </a:xfrm>
                <a:custGeom>
                  <a:avLst/>
                  <a:gdLst>
                    <a:gd name="T0" fmla="*/ 0 w 72"/>
                    <a:gd name="T1" fmla="*/ 0 h 6"/>
                    <a:gd name="T2" fmla="*/ 72 w 72"/>
                    <a:gd name="T3" fmla="*/ 6 h 6"/>
                    <a:gd name="T4" fmla="*/ 0 60000 65536"/>
                    <a:gd name="T5" fmla="*/ 0 60000 65536"/>
                    <a:gd name="T6" fmla="*/ 0 w 72"/>
                    <a:gd name="T7" fmla="*/ 0 h 6"/>
                    <a:gd name="T8" fmla="*/ 72 w 72"/>
                    <a:gd name="T9" fmla="*/ 6 h 6"/>
                  </a:gdLst>
                  <a:ahLst/>
                  <a:cxnLst>
                    <a:cxn ang="T4">
                      <a:pos x="T0" y="T1"/>
                    </a:cxn>
                    <a:cxn ang="T5">
                      <a:pos x="T2" y="T3"/>
                    </a:cxn>
                  </a:cxnLst>
                  <a:rect l="T6" t="T7" r="T8" b="T9"/>
                  <a:pathLst>
                    <a:path w="72" h="6">
                      <a:moveTo>
                        <a:pt x="0" y="0"/>
                      </a:moveTo>
                      <a:cubicBezTo>
                        <a:pt x="30" y="3"/>
                        <a:pt x="60" y="6"/>
                        <a:pt x="72" y="6"/>
                      </a:cubicBezTo>
                    </a:path>
                  </a:pathLst>
                </a:custGeom>
                <a:solidFill>
                  <a:schemeClr val="bg1"/>
                </a:solidFill>
                <a:ln w="28575">
                  <a:solidFill>
                    <a:srgbClr val="FF0000"/>
                  </a:solidFill>
                  <a:round/>
                  <a:headEnd/>
                  <a:tailEnd/>
                </a:ln>
              </p:spPr>
              <p:txBody>
                <a:bodyPr wrap="none" anchor="ct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endParaRPr lang="es-ES" altLang="en-US"/>
                </a:p>
              </p:txBody>
            </p:sp>
          </p:grpSp>
          <p:sp>
            <p:nvSpPr>
              <p:cNvPr id="111640" name="Freeform 43"/>
              <p:cNvSpPr>
                <a:spLocks/>
              </p:cNvSpPr>
              <p:nvPr/>
            </p:nvSpPr>
            <p:spPr bwMode="auto">
              <a:xfrm>
                <a:off x="4031" y="2658"/>
                <a:ext cx="14" cy="114"/>
              </a:xfrm>
              <a:custGeom>
                <a:avLst/>
                <a:gdLst>
                  <a:gd name="T0" fmla="*/ 12 w 14"/>
                  <a:gd name="T1" fmla="*/ 0 h 114"/>
                  <a:gd name="T2" fmla="*/ 12 w 14"/>
                  <a:gd name="T3" fmla="*/ 60 h 114"/>
                  <a:gd name="T4" fmla="*/ 0 w 14"/>
                  <a:gd name="T5" fmla="*/ 114 h 114"/>
                  <a:gd name="T6" fmla="*/ 0 60000 65536"/>
                  <a:gd name="T7" fmla="*/ 0 60000 65536"/>
                  <a:gd name="T8" fmla="*/ 0 60000 65536"/>
                  <a:gd name="T9" fmla="*/ 0 w 14"/>
                  <a:gd name="T10" fmla="*/ 0 h 114"/>
                  <a:gd name="T11" fmla="*/ 14 w 14"/>
                  <a:gd name="T12" fmla="*/ 114 h 114"/>
                </a:gdLst>
                <a:ahLst/>
                <a:cxnLst>
                  <a:cxn ang="T6">
                    <a:pos x="T0" y="T1"/>
                  </a:cxn>
                  <a:cxn ang="T7">
                    <a:pos x="T2" y="T3"/>
                  </a:cxn>
                  <a:cxn ang="T8">
                    <a:pos x="T4" y="T5"/>
                  </a:cxn>
                </a:cxnLst>
                <a:rect l="T9" t="T10" r="T11" b="T12"/>
                <a:pathLst>
                  <a:path w="14" h="114">
                    <a:moveTo>
                      <a:pt x="12" y="0"/>
                    </a:moveTo>
                    <a:cubicBezTo>
                      <a:pt x="13" y="20"/>
                      <a:pt x="14" y="41"/>
                      <a:pt x="12" y="60"/>
                    </a:cubicBezTo>
                    <a:cubicBezTo>
                      <a:pt x="10" y="79"/>
                      <a:pt x="5" y="96"/>
                      <a:pt x="0" y="114"/>
                    </a:cubicBezTo>
                  </a:path>
                </a:pathLst>
              </a:custGeom>
              <a:solidFill>
                <a:schemeClr val="bg1"/>
              </a:solidFill>
              <a:ln w="28575">
                <a:solidFill>
                  <a:srgbClr val="FF0000"/>
                </a:solidFill>
                <a:round/>
                <a:headEnd/>
                <a:tailEnd/>
              </a:ln>
            </p:spPr>
            <p:txBody>
              <a:bodyPr wrap="none" anchor="ct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endParaRPr lang="es-ES" altLang="en-US"/>
              </a:p>
            </p:txBody>
          </p:sp>
          <p:sp>
            <p:nvSpPr>
              <p:cNvPr id="111641" name="Freeform 44"/>
              <p:cNvSpPr>
                <a:spLocks/>
              </p:cNvSpPr>
              <p:nvPr/>
            </p:nvSpPr>
            <p:spPr bwMode="auto">
              <a:xfrm>
                <a:off x="4025" y="2790"/>
                <a:ext cx="120" cy="30"/>
              </a:xfrm>
              <a:custGeom>
                <a:avLst/>
                <a:gdLst>
                  <a:gd name="T0" fmla="*/ 0 w 120"/>
                  <a:gd name="T1" fmla="*/ 0 h 30"/>
                  <a:gd name="T2" fmla="*/ 72 w 120"/>
                  <a:gd name="T3" fmla="*/ 12 h 30"/>
                  <a:gd name="T4" fmla="*/ 120 w 120"/>
                  <a:gd name="T5" fmla="*/ 30 h 30"/>
                  <a:gd name="T6" fmla="*/ 0 60000 65536"/>
                  <a:gd name="T7" fmla="*/ 0 60000 65536"/>
                  <a:gd name="T8" fmla="*/ 0 60000 65536"/>
                  <a:gd name="T9" fmla="*/ 0 w 120"/>
                  <a:gd name="T10" fmla="*/ 0 h 30"/>
                  <a:gd name="T11" fmla="*/ 120 w 120"/>
                  <a:gd name="T12" fmla="*/ 30 h 30"/>
                </a:gdLst>
                <a:ahLst/>
                <a:cxnLst>
                  <a:cxn ang="T6">
                    <a:pos x="T0" y="T1"/>
                  </a:cxn>
                  <a:cxn ang="T7">
                    <a:pos x="T2" y="T3"/>
                  </a:cxn>
                  <a:cxn ang="T8">
                    <a:pos x="T4" y="T5"/>
                  </a:cxn>
                </a:cxnLst>
                <a:rect l="T9" t="T10" r="T11" b="T12"/>
                <a:pathLst>
                  <a:path w="120" h="30">
                    <a:moveTo>
                      <a:pt x="0" y="0"/>
                    </a:moveTo>
                    <a:cubicBezTo>
                      <a:pt x="26" y="3"/>
                      <a:pt x="52" y="7"/>
                      <a:pt x="72" y="12"/>
                    </a:cubicBezTo>
                    <a:cubicBezTo>
                      <a:pt x="92" y="17"/>
                      <a:pt x="106" y="23"/>
                      <a:pt x="120" y="30"/>
                    </a:cubicBezTo>
                  </a:path>
                </a:pathLst>
              </a:custGeom>
              <a:solidFill>
                <a:schemeClr val="bg1"/>
              </a:solidFill>
              <a:ln w="28575">
                <a:solidFill>
                  <a:srgbClr val="FF0000"/>
                </a:solidFill>
                <a:round/>
                <a:headEnd/>
                <a:tailEnd/>
              </a:ln>
            </p:spPr>
            <p:txBody>
              <a:bodyPr wrap="none" anchor="ct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endParaRPr lang="es-ES" altLang="en-US"/>
              </a:p>
            </p:txBody>
          </p:sp>
          <p:sp>
            <p:nvSpPr>
              <p:cNvPr id="111642" name="Freeform 45"/>
              <p:cNvSpPr>
                <a:spLocks/>
              </p:cNvSpPr>
              <p:nvPr/>
            </p:nvSpPr>
            <p:spPr bwMode="auto">
              <a:xfrm>
                <a:off x="4007" y="3336"/>
                <a:ext cx="13" cy="132"/>
              </a:xfrm>
              <a:custGeom>
                <a:avLst/>
                <a:gdLst>
                  <a:gd name="T0" fmla="*/ 0 w 13"/>
                  <a:gd name="T1" fmla="*/ 0 h 132"/>
                  <a:gd name="T2" fmla="*/ 12 w 13"/>
                  <a:gd name="T3" fmla="*/ 66 h 132"/>
                  <a:gd name="T4" fmla="*/ 6 w 13"/>
                  <a:gd name="T5" fmla="*/ 132 h 132"/>
                  <a:gd name="T6" fmla="*/ 0 60000 65536"/>
                  <a:gd name="T7" fmla="*/ 0 60000 65536"/>
                  <a:gd name="T8" fmla="*/ 0 60000 65536"/>
                  <a:gd name="T9" fmla="*/ 0 w 13"/>
                  <a:gd name="T10" fmla="*/ 0 h 132"/>
                  <a:gd name="T11" fmla="*/ 13 w 13"/>
                  <a:gd name="T12" fmla="*/ 132 h 132"/>
                </a:gdLst>
                <a:ahLst/>
                <a:cxnLst>
                  <a:cxn ang="T6">
                    <a:pos x="T0" y="T1"/>
                  </a:cxn>
                  <a:cxn ang="T7">
                    <a:pos x="T2" y="T3"/>
                  </a:cxn>
                  <a:cxn ang="T8">
                    <a:pos x="T4" y="T5"/>
                  </a:cxn>
                </a:cxnLst>
                <a:rect l="T9" t="T10" r="T11" b="T12"/>
                <a:pathLst>
                  <a:path w="13" h="132">
                    <a:moveTo>
                      <a:pt x="0" y="0"/>
                    </a:moveTo>
                    <a:cubicBezTo>
                      <a:pt x="5" y="22"/>
                      <a:pt x="11" y="44"/>
                      <a:pt x="12" y="66"/>
                    </a:cubicBezTo>
                    <a:cubicBezTo>
                      <a:pt x="13" y="88"/>
                      <a:pt x="8" y="121"/>
                      <a:pt x="6" y="132"/>
                    </a:cubicBezTo>
                  </a:path>
                </a:pathLst>
              </a:custGeom>
              <a:solidFill>
                <a:schemeClr val="bg1"/>
              </a:solidFill>
              <a:ln w="28575">
                <a:solidFill>
                  <a:srgbClr val="FF0000"/>
                </a:solidFill>
                <a:round/>
                <a:headEnd/>
                <a:tailEnd/>
              </a:ln>
            </p:spPr>
            <p:txBody>
              <a:bodyPr wrap="none" anchor="ct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endParaRPr lang="es-ES" altLang="en-US"/>
              </a:p>
            </p:txBody>
          </p:sp>
          <p:sp>
            <p:nvSpPr>
              <p:cNvPr id="111643" name="Freeform 46"/>
              <p:cNvSpPr>
                <a:spLocks/>
              </p:cNvSpPr>
              <p:nvPr/>
            </p:nvSpPr>
            <p:spPr bwMode="auto">
              <a:xfrm>
                <a:off x="4019" y="3414"/>
                <a:ext cx="132" cy="54"/>
              </a:xfrm>
              <a:custGeom>
                <a:avLst/>
                <a:gdLst>
                  <a:gd name="T0" fmla="*/ 132 w 132"/>
                  <a:gd name="T1" fmla="*/ 0 h 54"/>
                  <a:gd name="T2" fmla="*/ 0 w 132"/>
                  <a:gd name="T3" fmla="*/ 54 h 54"/>
                  <a:gd name="T4" fmla="*/ 0 60000 65536"/>
                  <a:gd name="T5" fmla="*/ 0 60000 65536"/>
                  <a:gd name="T6" fmla="*/ 0 w 132"/>
                  <a:gd name="T7" fmla="*/ 0 h 54"/>
                  <a:gd name="T8" fmla="*/ 132 w 132"/>
                  <a:gd name="T9" fmla="*/ 54 h 54"/>
                </a:gdLst>
                <a:ahLst/>
                <a:cxnLst>
                  <a:cxn ang="T4">
                    <a:pos x="T0" y="T1"/>
                  </a:cxn>
                  <a:cxn ang="T5">
                    <a:pos x="T2" y="T3"/>
                  </a:cxn>
                </a:cxnLst>
                <a:rect l="T6" t="T7" r="T8" b="T9"/>
                <a:pathLst>
                  <a:path w="132" h="54">
                    <a:moveTo>
                      <a:pt x="132" y="0"/>
                    </a:moveTo>
                    <a:cubicBezTo>
                      <a:pt x="77" y="23"/>
                      <a:pt x="22" y="46"/>
                      <a:pt x="0" y="54"/>
                    </a:cubicBezTo>
                  </a:path>
                </a:pathLst>
              </a:custGeom>
              <a:solidFill>
                <a:schemeClr val="bg1"/>
              </a:solidFill>
              <a:ln w="28575">
                <a:solidFill>
                  <a:srgbClr val="FF0000"/>
                </a:solidFill>
                <a:round/>
                <a:headEnd/>
                <a:tailEnd/>
              </a:ln>
            </p:spPr>
            <p:txBody>
              <a:bodyPr wrap="none" anchor="ct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endParaRPr lang="es-ES" altLang="en-US"/>
              </a:p>
            </p:txBody>
          </p:sp>
        </p:grpSp>
        <p:grpSp>
          <p:nvGrpSpPr>
            <p:cNvPr id="111623" name="Group 56"/>
            <p:cNvGrpSpPr>
              <a:grpSpLocks/>
            </p:cNvGrpSpPr>
            <p:nvPr/>
          </p:nvGrpSpPr>
          <p:grpSpPr bwMode="auto">
            <a:xfrm>
              <a:off x="3921" y="1400"/>
              <a:ext cx="893" cy="2217"/>
              <a:chOff x="3921" y="1400"/>
              <a:chExt cx="893" cy="2217"/>
            </a:xfrm>
          </p:grpSpPr>
          <p:sp>
            <p:nvSpPr>
              <p:cNvPr id="111624" name="AutoShape 6"/>
              <p:cNvSpPr>
                <a:spLocks noChangeArrowheads="1"/>
              </p:cNvSpPr>
              <p:nvPr/>
            </p:nvSpPr>
            <p:spPr bwMode="auto">
              <a:xfrm>
                <a:off x="3922" y="1400"/>
                <a:ext cx="271" cy="305"/>
              </a:xfrm>
              <a:prstGeom prst="triangle">
                <a:avLst>
                  <a:gd name="adj" fmla="val 50000"/>
                </a:avLst>
              </a:prstGeom>
              <a:gradFill rotWithShape="0">
                <a:gsLst>
                  <a:gs pos="0">
                    <a:srgbClr val="FFFFFF"/>
                  </a:gs>
                  <a:gs pos="100000">
                    <a:srgbClr val="CCFF99"/>
                  </a:gs>
                </a:gsLst>
                <a:lin ang="2700000" scaled="1"/>
              </a:gradFill>
              <a:ln w="38100">
                <a:solidFill>
                  <a:schemeClr val="tx1"/>
                </a:solidFill>
                <a:miter lim="800000"/>
                <a:headEnd/>
                <a:tailEnd/>
              </a:ln>
            </p:spPr>
            <p:txBody>
              <a:bodyPr wrap="none" anchor="ct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endParaRPr lang="en-GB" altLang="en-US"/>
              </a:p>
            </p:txBody>
          </p:sp>
          <p:sp>
            <p:nvSpPr>
              <p:cNvPr id="111625" name="AutoShape 7"/>
              <p:cNvSpPr>
                <a:spLocks noChangeArrowheads="1"/>
              </p:cNvSpPr>
              <p:nvPr/>
            </p:nvSpPr>
            <p:spPr bwMode="auto">
              <a:xfrm>
                <a:off x="3922" y="2031"/>
                <a:ext cx="271" cy="305"/>
              </a:xfrm>
              <a:prstGeom prst="triangle">
                <a:avLst>
                  <a:gd name="adj" fmla="val 50000"/>
                </a:avLst>
              </a:prstGeom>
              <a:gradFill rotWithShape="0">
                <a:gsLst>
                  <a:gs pos="0">
                    <a:srgbClr val="FFFFFF"/>
                  </a:gs>
                  <a:gs pos="100000">
                    <a:srgbClr val="99FFCC"/>
                  </a:gs>
                </a:gsLst>
                <a:lin ang="2700000" scaled="1"/>
              </a:gradFill>
              <a:ln w="38100">
                <a:solidFill>
                  <a:schemeClr val="tx1"/>
                </a:solidFill>
                <a:miter lim="800000"/>
                <a:headEnd/>
                <a:tailEnd/>
              </a:ln>
            </p:spPr>
            <p:txBody>
              <a:bodyPr wrap="none" anchor="ct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endParaRPr lang="en-GB" altLang="en-US"/>
              </a:p>
            </p:txBody>
          </p:sp>
          <p:sp>
            <p:nvSpPr>
              <p:cNvPr id="111626" name="AutoShape 8"/>
              <p:cNvSpPr>
                <a:spLocks noChangeArrowheads="1"/>
              </p:cNvSpPr>
              <p:nvPr/>
            </p:nvSpPr>
            <p:spPr bwMode="auto">
              <a:xfrm>
                <a:off x="3921" y="2662"/>
                <a:ext cx="271" cy="305"/>
              </a:xfrm>
              <a:prstGeom prst="triangle">
                <a:avLst>
                  <a:gd name="adj" fmla="val 50000"/>
                </a:avLst>
              </a:prstGeom>
              <a:gradFill rotWithShape="0">
                <a:gsLst>
                  <a:gs pos="0">
                    <a:srgbClr val="FFFFFF"/>
                  </a:gs>
                  <a:gs pos="100000">
                    <a:srgbClr val="CCFF99"/>
                  </a:gs>
                </a:gsLst>
                <a:lin ang="2700000" scaled="1"/>
              </a:gradFill>
              <a:ln w="38100">
                <a:solidFill>
                  <a:schemeClr val="tx1"/>
                </a:solidFill>
                <a:miter lim="800000"/>
                <a:headEnd/>
                <a:tailEnd/>
              </a:ln>
            </p:spPr>
            <p:txBody>
              <a:bodyPr wrap="none" anchor="ct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endParaRPr lang="en-GB" altLang="en-US"/>
              </a:p>
            </p:txBody>
          </p:sp>
          <p:sp>
            <p:nvSpPr>
              <p:cNvPr id="111627" name="AutoShape 9"/>
              <p:cNvSpPr>
                <a:spLocks noChangeArrowheads="1"/>
              </p:cNvSpPr>
              <p:nvPr/>
            </p:nvSpPr>
            <p:spPr bwMode="auto">
              <a:xfrm>
                <a:off x="3921" y="3293"/>
                <a:ext cx="271" cy="305"/>
              </a:xfrm>
              <a:prstGeom prst="triangle">
                <a:avLst>
                  <a:gd name="adj" fmla="val 50000"/>
                </a:avLst>
              </a:prstGeom>
              <a:gradFill rotWithShape="0">
                <a:gsLst>
                  <a:gs pos="0">
                    <a:srgbClr val="FFFFFF"/>
                  </a:gs>
                  <a:gs pos="100000">
                    <a:srgbClr val="99FFCC"/>
                  </a:gs>
                </a:gsLst>
                <a:lin ang="2700000" scaled="1"/>
              </a:gradFill>
              <a:ln w="38100">
                <a:solidFill>
                  <a:schemeClr val="tx1"/>
                </a:solidFill>
                <a:miter lim="800000"/>
                <a:headEnd/>
                <a:tailEnd/>
              </a:ln>
            </p:spPr>
            <p:txBody>
              <a:bodyPr wrap="none" anchor="ct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endParaRPr lang="en-GB" altLang="en-US"/>
              </a:p>
            </p:txBody>
          </p:sp>
          <p:grpSp>
            <p:nvGrpSpPr>
              <p:cNvPr id="111628" name="Group 49"/>
              <p:cNvGrpSpPr>
                <a:grpSpLocks/>
              </p:cNvGrpSpPr>
              <p:nvPr/>
            </p:nvGrpSpPr>
            <p:grpSpPr bwMode="auto">
              <a:xfrm>
                <a:off x="4259" y="1436"/>
                <a:ext cx="555" cy="2181"/>
                <a:chOff x="4445" y="1436"/>
                <a:chExt cx="555" cy="2181"/>
              </a:xfrm>
            </p:grpSpPr>
            <p:sp>
              <p:nvSpPr>
                <p:cNvPr id="111629" name="Text Box 50"/>
                <p:cNvSpPr txBox="1">
                  <a:spLocks noChangeArrowheads="1"/>
                </p:cNvSpPr>
                <p:nvPr/>
              </p:nvSpPr>
              <p:spPr bwMode="auto">
                <a:xfrm>
                  <a:off x="4510" y="1436"/>
                  <a:ext cx="49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spAutoFit/>
                </a:bodyP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r>
                    <a:rPr lang="en-GB" altLang="en-US"/>
                    <a:t>Well</a:t>
                  </a:r>
                </a:p>
              </p:txBody>
            </p:sp>
            <p:sp>
              <p:nvSpPr>
                <p:cNvPr id="111630" name="Text Box 51"/>
                <p:cNvSpPr txBox="1">
                  <a:spLocks noChangeArrowheads="1"/>
                </p:cNvSpPr>
                <p:nvPr/>
              </p:nvSpPr>
              <p:spPr bwMode="auto">
                <a:xfrm>
                  <a:off x="4483" y="2067"/>
                  <a:ext cx="479"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spAutoFit/>
                </a:bodyP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r>
                    <a:rPr lang="en-GB" altLang="en-US"/>
                    <a:t>Sick</a:t>
                  </a:r>
                </a:p>
              </p:txBody>
            </p:sp>
            <p:sp>
              <p:nvSpPr>
                <p:cNvPr id="111631" name="Text Box 52"/>
                <p:cNvSpPr txBox="1">
                  <a:spLocks noChangeArrowheads="1"/>
                </p:cNvSpPr>
                <p:nvPr/>
              </p:nvSpPr>
              <p:spPr bwMode="auto">
                <a:xfrm>
                  <a:off x="4457" y="2698"/>
                  <a:ext cx="490"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spAutoFit/>
                </a:bodyP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r>
                    <a:rPr lang="en-GB" altLang="en-US"/>
                    <a:t>Well</a:t>
                  </a:r>
                </a:p>
              </p:txBody>
            </p:sp>
            <p:sp>
              <p:nvSpPr>
                <p:cNvPr id="111632" name="Text Box 53"/>
                <p:cNvSpPr txBox="1">
                  <a:spLocks noChangeArrowheads="1"/>
                </p:cNvSpPr>
                <p:nvPr/>
              </p:nvSpPr>
              <p:spPr bwMode="auto">
                <a:xfrm>
                  <a:off x="4445" y="3329"/>
                  <a:ext cx="479"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wrap="none" anchor="ctr">
                  <a:spAutoFit/>
                </a:bodyPr>
                <a:lstStyle>
                  <a:lvl1pPr>
                    <a:defRPr sz="2400">
                      <a:solidFill>
                        <a:schemeClr val="tx1"/>
                      </a:solidFill>
                      <a:latin typeface="Times" pitchFamily="-106" charset="0"/>
                      <a:ea typeface="ＭＳ Ｐゴシック" pitchFamily="-106" charset="-128"/>
                    </a:defRPr>
                  </a:lvl1pPr>
                  <a:lvl2pPr marL="742950" indent="-285750">
                    <a:defRPr sz="2400">
                      <a:solidFill>
                        <a:schemeClr val="tx1"/>
                      </a:solidFill>
                      <a:latin typeface="Times" pitchFamily="-106" charset="0"/>
                      <a:ea typeface="ＭＳ Ｐゴシック" pitchFamily="-106" charset="-128"/>
                    </a:defRPr>
                  </a:lvl2pPr>
                  <a:lvl3pPr marL="1143000" indent="-228600">
                    <a:defRPr sz="2400">
                      <a:solidFill>
                        <a:schemeClr val="tx1"/>
                      </a:solidFill>
                      <a:latin typeface="Times" pitchFamily="-106" charset="0"/>
                      <a:ea typeface="ＭＳ Ｐゴシック" pitchFamily="-106" charset="-128"/>
                    </a:defRPr>
                  </a:lvl3pPr>
                  <a:lvl4pPr marL="1600200" indent="-228600">
                    <a:defRPr sz="2400">
                      <a:solidFill>
                        <a:schemeClr val="tx1"/>
                      </a:solidFill>
                      <a:latin typeface="Times" pitchFamily="-106" charset="0"/>
                      <a:ea typeface="ＭＳ Ｐゴシック" pitchFamily="-106" charset="-128"/>
                    </a:defRPr>
                  </a:lvl4pPr>
                  <a:lvl5pPr marL="2057400" indent="-228600">
                    <a:defRPr sz="2400">
                      <a:solidFill>
                        <a:schemeClr val="tx1"/>
                      </a:solidFill>
                      <a:latin typeface="Times" pitchFamily="-106" charset="0"/>
                      <a:ea typeface="ＭＳ Ｐゴシック" pitchFamily="-106" charset="-128"/>
                    </a:defRPr>
                  </a:lvl5pPr>
                  <a:lvl6pPr marL="25146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6pPr>
                  <a:lvl7pPr marL="29718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7pPr>
                  <a:lvl8pPr marL="34290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8pPr>
                  <a:lvl9pPr marL="3886200" indent="-228600" eaLnBrk="0" fontAlgn="base" hangingPunct="0">
                    <a:spcBef>
                      <a:spcPct val="0"/>
                    </a:spcBef>
                    <a:spcAft>
                      <a:spcPct val="0"/>
                    </a:spcAft>
                    <a:defRPr sz="2400">
                      <a:solidFill>
                        <a:schemeClr val="tx1"/>
                      </a:solidFill>
                      <a:latin typeface="Times" pitchFamily="-106" charset="0"/>
                      <a:ea typeface="ＭＳ Ｐゴシック" pitchFamily="-106" charset="-128"/>
                    </a:defRPr>
                  </a:lvl9pPr>
                </a:lstStyle>
                <a:p>
                  <a:r>
                    <a:rPr lang="en-GB" altLang="en-US"/>
                    <a:t>Sick</a:t>
                  </a:r>
                </a:p>
              </p:txBody>
            </p:sp>
          </p:grpSp>
        </p:grpSp>
      </p:grpSp>
      <p:sp>
        <p:nvSpPr>
          <p:cNvPr id="3" name="TextBox 2"/>
          <p:cNvSpPr txBox="1"/>
          <p:nvPr/>
        </p:nvSpPr>
        <p:spPr>
          <a:xfrm>
            <a:off x="4183659" y="1725652"/>
            <a:ext cx="1352743" cy="369332"/>
          </a:xfrm>
          <a:prstGeom prst="rect">
            <a:avLst/>
          </a:prstGeom>
          <a:noFill/>
        </p:spPr>
        <p:txBody>
          <a:bodyPr wrap="none" rtlCol="0">
            <a:spAutoFit/>
          </a:bodyPr>
          <a:lstStyle/>
          <a:p>
            <a:r>
              <a:rPr lang="tr-TR" dirty="0" smtClean="0"/>
              <a:t>probabilities</a:t>
            </a:r>
            <a:endParaRPr lang="tr-TR" dirty="0"/>
          </a:p>
        </p:txBody>
      </p:sp>
      <p:sp>
        <p:nvSpPr>
          <p:cNvPr id="4" name="TextBox 3"/>
          <p:cNvSpPr txBox="1"/>
          <p:nvPr/>
        </p:nvSpPr>
        <p:spPr>
          <a:xfrm>
            <a:off x="4648273" y="2409549"/>
            <a:ext cx="423514" cy="369332"/>
          </a:xfrm>
          <a:prstGeom prst="rect">
            <a:avLst/>
          </a:prstGeom>
          <a:noFill/>
        </p:spPr>
        <p:txBody>
          <a:bodyPr wrap="none" rtlCol="0">
            <a:spAutoFit/>
          </a:bodyPr>
          <a:lstStyle/>
          <a:p>
            <a:r>
              <a:rPr lang="tr-TR" dirty="0" smtClean="0"/>
              <a:t>p1</a:t>
            </a:r>
            <a:endParaRPr lang="tr-TR" dirty="0"/>
          </a:p>
        </p:txBody>
      </p:sp>
      <p:sp>
        <p:nvSpPr>
          <p:cNvPr id="62" name="TextBox 61"/>
          <p:cNvSpPr txBox="1"/>
          <p:nvPr/>
        </p:nvSpPr>
        <p:spPr>
          <a:xfrm>
            <a:off x="5536402" y="2879249"/>
            <a:ext cx="423514" cy="369332"/>
          </a:xfrm>
          <a:prstGeom prst="rect">
            <a:avLst/>
          </a:prstGeom>
          <a:noFill/>
        </p:spPr>
        <p:txBody>
          <a:bodyPr wrap="none" rtlCol="0">
            <a:spAutoFit/>
          </a:bodyPr>
          <a:lstStyle/>
          <a:p>
            <a:r>
              <a:rPr lang="tr-TR" dirty="0" smtClean="0"/>
              <a:t>p2</a:t>
            </a:r>
            <a:endParaRPr lang="tr-TR" dirty="0"/>
          </a:p>
        </p:txBody>
      </p:sp>
      <p:sp>
        <p:nvSpPr>
          <p:cNvPr id="63" name="TextBox 62"/>
          <p:cNvSpPr txBox="1"/>
          <p:nvPr/>
        </p:nvSpPr>
        <p:spPr>
          <a:xfrm>
            <a:off x="5161697" y="4244459"/>
            <a:ext cx="423514" cy="369332"/>
          </a:xfrm>
          <a:prstGeom prst="rect">
            <a:avLst/>
          </a:prstGeom>
          <a:noFill/>
        </p:spPr>
        <p:txBody>
          <a:bodyPr wrap="none" rtlCol="0">
            <a:spAutoFit/>
          </a:bodyPr>
          <a:lstStyle/>
          <a:p>
            <a:r>
              <a:rPr lang="tr-TR" dirty="0" smtClean="0"/>
              <a:t>p3</a:t>
            </a:r>
            <a:endParaRPr lang="tr-TR" dirty="0"/>
          </a:p>
        </p:txBody>
      </p:sp>
      <p:sp>
        <p:nvSpPr>
          <p:cNvPr id="64" name="TextBox 63"/>
          <p:cNvSpPr txBox="1"/>
          <p:nvPr/>
        </p:nvSpPr>
        <p:spPr>
          <a:xfrm>
            <a:off x="5314097" y="5353805"/>
            <a:ext cx="423514" cy="369332"/>
          </a:xfrm>
          <a:prstGeom prst="rect">
            <a:avLst/>
          </a:prstGeom>
          <a:noFill/>
        </p:spPr>
        <p:txBody>
          <a:bodyPr wrap="none" rtlCol="0">
            <a:spAutoFit/>
          </a:bodyPr>
          <a:lstStyle/>
          <a:p>
            <a:r>
              <a:rPr lang="tr-TR" dirty="0" smtClean="0"/>
              <a:t>p4</a:t>
            </a:r>
            <a:endParaRPr lang="tr-TR" dirty="0"/>
          </a:p>
        </p:txBody>
      </p:sp>
    </p:spTree>
    <p:extLst>
      <p:ext uri="{BB962C8B-B14F-4D97-AF65-F5344CB8AC3E}">
        <p14:creationId xmlns:p14="http://schemas.microsoft.com/office/powerpoint/2010/main" val="24203070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62"/>
                                        </p:tgtEl>
                                        <p:attrNameLst>
                                          <p:attrName>style.visibility</p:attrName>
                                        </p:attrNameLst>
                                      </p:cBhvr>
                                      <p:to>
                                        <p:strVal val="visible"/>
                                      </p:to>
                                    </p:set>
                                    <p:animEffect transition="in" filter="fade">
                                      <p:cBhvr>
                                        <p:cTn id="24" dur="500"/>
                                        <p:tgtEl>
                                          <p:spTgt spid="6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3"/>
                                        </p:tgtEl>
                                        <p:attrNameLst>
                                          <p:attrName>style.visibility</p:attrName>
                                        </p:attrNameLst>
                                      </p:cBhvr>
                                      <p:to>
                                        <p:strVal val="visible"/>
                                      </p:to>
                                    </p:set>
                                    <p:animEffect transition="in" filter="fade">
                                      <p:cBhvr>
                                        <p:cTn id="29" dur="500"/>
                                        <p:tgtEl>
                                          <p:spTgt spid="63"/>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64"/>
                                        </p:tgtEl>
                                        <p:attrNameLst>
                                          <p:attrName>style.visibility</p:attrName>
                                        </p:attrNameLst>
                                      </p:cBhvr>
                                      <p:to>
                                        <p:strVal val="visible"/>
                                      </p:to>
                                    </p:set>
                                    <p:animEffect transition="in" filter="fade">
                                      <p:cBhvr>
                                        <p:cTn id="34"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2" grpId="0"/>
      <p:bldP spid="63" grpId="0"/>
      <p:bldP spid="6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Probabilities</a:t>
            </a:r>
            <a:endParaRPr lang="tr-TR" dirty="0"/>
          </a:p>
        </p:txBody>
      </p:sp>
      <p:sp>
        <p:nvSpPr>
          <p:cNvPr id="3" name="Content Placeholder 2"/>
          <p:cNvSpPr>
            <a:spLocks noGrp="1"/>
          </p:cNvSpPr>
          <p:nvPr>
            <p:ph idx="1"/>
          </p:nvPr>
        </p:nvSpPr>
        <p:spPr/>
        <p:txBody>
          <a:bodyPr>
            <a:normAutofit lnSpcReduction="10000"/>
          </a:bodyPr>
          <a:lstStyle/>
          <a:p>
            <a:r>
              <a:rPr lang="tr-TR" dirty="0"/>
              <a:t>A</a:t>
            </a:r>
            <a:r>
              <a:rPr lang="en-US" dirty="0" err="1" smtClean="0"/>
              <a:t>ppendicitis</a:t>
            </a:r>
            <a:r>
              <a:rPr lang="en-US" dirty="0"/>
              <a:t>: 50%</a:t>
            </a:r>
          </a:p>
          <a:p>
            <a:r>
              <a:rPr lang="tr-TR" dirty="0" smtClean="0"/>
              <a:t>R</a:t>
            </a:r>
            <a:r>
              <a:rPr lang="en-US" dirty="0" err="1" smtClean="0"/>
              <a:t>upture</a:t>
            </a:r>
            <a:r>
              <a:rPr lang="en-US" dirty="0" smtClean="0"/>
              <a:t> </a:t>
            </a:r>
            <a:r>
              <a:rPr lang="en-US" dirty="0"/>
              <a:t>of observed for 6 </a:t>
            </a:r>
            <a:r>
              <a:rPr lang="en-US" dirty="0" err="1"/>
              <a:t>hrs</a:t>
            </a:r>
            <a:r>
              <a:rPr lang="en-US" dirty="0"/>
              <a:t>: 20%</a:t>
            </a:r>
          </a:p>
          <a:p>
            <a:r>
              <a:rPr lang="en-US" dirty="0" smtClean="0"/>
              <a:t>operative </a:t>
            </a:r>
            <a:r>
              <a:rPr lang="en-US" dirty="0"/>
              <a:t>mortality with immediate surgery : 1%</a:t>
            </a:r>
          </a:p>
          <a:p>
            <a:r>
              <a:rPr lang="en-US" dirty="0" smtClean="0"/>
              <a:t>operative </a:t>
            </a:r>
            <a:r>
              <a:rPr lang="en-US" dirty="0"/>
              <a:t>mortality after rupture: 4%</a:t>
            </a:r>
          </a:p>
          <a:p>
            <a:r>
              <a:rPr lang="en-US" dirty="0" smtClean="0"/>
              <a:t>operative </a:t>
            </a:r>
            <a:r>
              <a:rPr lang="en-US" dirty="0"/>
              <a:t>mortality with stabilization: </a:t>
            </a:r>
            <a:r>
              <a:rPr lang="tr-TR" dirty="0"/>
              <a:t>2</a:t>
            </a:r>
            <a:r>
              <a:rPr lang="en-US" dirty="0" smtClean="0"/>
              <a:t>%</a:t>
            </a:r>
            <a:endParaRPr lang="en-US" dirty="0"/>
          </a:p>
          <a:p>
            <a:r>
              <a:rPr lang="en-US" dirty="0" smtClean="0"/>
              <a:t>surgical </a:t>
            </a:r>
            <a:r>
              <a:rPr lang="en-US" dirty="0"/>
              <a:t>morbidity 5 time greater after rupture</a:t>
            </a:r>
          </a:p>
          <a:p>
            <a:r>
              <a:rPr lang="en-US" dirty="0" smtClean="0"/>
              <a:t>Morbidity=1 </a:t>
            </a:r>
            <a:r>
              <a:rPr lang="en-US" dirty="0"/>
              <a:t>day lost</a:t>
            </a:r>
            <a:endParaRPr lang="tr-TR" dirty="0"/>
          </a:p>
          <a:p>
            <a:endParaRPr lang="tr-TR" dirty="0"/>
          </a:p>
        </p:txBody>
      </p:sp>
    </p:spTree>
    <p:extLst>
      <p:ext uri="{BB962C8B-B14F-4D97-AF65-F5344CB8AC3E}">
        <p14:creationId xmlns:p14="http://schemas.microsoft.com/office/powerpoint/2010/main" val="17354493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a:t>Why Care About Economics Within the </a:t>
            </a:r>
            <a:br>
              <a:rPr lang="en-US" sz="3200" dirty="0"/>
            </a:br>
            <a:r>
              <a:rPr lang="en-US" sz="3200" dirty="0"/>
              <a:t>Context  </a:t>
            </a:r>
            <a:r>
              <a:rPr lang="tr-TR" sz="3200" dirty="0"/>
              <a:t>o</a:t>
            </a:r>
            <a:r>
              <a:rPr lang="en-US" sz="3200" dirty="0"/>
              <a:t>f Public Health?</a:t>
            </a:r>
            <a:endParaRPr lang="tr-TR" sz="3200" dirty="0"/>
          </a:p>
        </p:txBody>
      </p:sp>
      <p:sp>
        <p:nvSpPr>
          <p:cNvPr id="3" name="Content Placeholder 2"/>
          <p:cNvSpPr>
            <a:spLocks noGrp="1"/>
          </p:cNvSpPr>
          <p:nvPr>
            <p:ph idx="1"/>
          </p:nvPr>
        </p:nvSpPr>
        <p:spPr/>
        <p:txBody>
          <a:bodyPr/>
          <a:lstStyle/>
          <a:p>
            <a:r>
              <a:rPr lang="en-US" dirty="0"/>
              <a:t>Limited resources = hard </a:t>
            </a:r>
            <a:r>
              <a:rPr lang="en-US" dirty="0" smtClean="0"/>
              <a:t>decisions</a:t>
            </a:r>
            <a:endParaRPr lang="tr-TR" dirty="0"/>
          </a:p>
          <a:p>
            <a:r>
              <a:rPr lang="en-US" dirty="0" smtClean="0"/>
              <a:t>We </a:t>
            </a:r>
            <a:r>
              <a:rPr lang="en-US" dirty="0" smtClean="0"/>
              <a:t>want to maximize outcomes and minimize </a:t>
            </a:r>
            <a:r>
              <a:rPr lang="en-US" dirty="0" smtClean="0"/>
              <a:t>costs</a:t>
            </a:r>
            <a:endParaRPr lang="en-US" dirty="0" smtClean="0"/>
          </a:p>
          <a:p>
            <a:r>
              <a:rPr lang="tr-TR" dirty="0" smtClean="0"/>
              <a:t>W</a:t>
            </a:r>
            <a:r>
              <a:rPr lang="en-US" dirty="0" smtClean="0"/>
              <a:t>e want to demonstrate the value we gain from the resources we use</a:t>
            </a:r>
            <a:r>
              <a:rPr lang="tr-TR" dirty="0" smtClean="0"/>
              <a:t> for </a:t>
            </a:r>
          </a:p>
          <a:p>
            <a:r>
              <a:rPr lang="en-US" dirty="0" smtClean="0"/>
              <a:t> Another way to put this is to say that we care about societal returns on our investment in public health</a:t>
            </a:r>
          </a:p>
        </p:txBody>
      </p:sp>
    </p:spTree>
    <p:extLst>
      <p:ext uri="{BB962C8B-B14F-4D97-AF65-F5344CB8AC3E}">
        <p14:creationId xmlns:p14="http://schemas.microsoft.com/office/powerpoint/2010/main" val="59631366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Let’s start to draw the decision tree</a:t>
            </a:r>
            <a:endParaRPr lang="tr-TR" dirty="0"/>
          </a:p>
        </p:txBody>
      </p:sp>
      <p:sp>
        <p:nvSpPr>
          <p:cNvPr id="4" name="Rectangle 3"/>
          <p:cNvSpPr/>
          <p:nvPr/>
        </p:nvSpPr>
        <p:spPr>
          <a:xfrm>
            <a:off x="395536" y="2924944"/>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6" name="Straight Connector 5"/>
          <p:cNvCxnSpPr/>
          <p:nvPr/>
        </p:nvCxnSpPr>
        <p:spPr>
          <a:xfrm>
            <a:off x="539552" y="2564904"/>
            <a:ext cx="0" cy="115212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39552" y="2564904"/>
            <a:ext cx="7200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39552" y="3717032"/>
            <a:ext cx="720080"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62335" y="2152948"/>
            <a:ext cx="897297" cy="369332"/>
          </a:xfrm>
          <a:prstGeom prst="rect">
            <a:avLst/>
          </a:prstGeom>
          <a:noFill/>
        </p:spPr>
        <p:txBody>
          <a:bodyPr wrap="none" rtlCol="0">
            <a:spAutoFit/>
          </a:bodyPr>
          <a:lstStyle/>
          <a:p>
            <a:r>
              <a:rPr lang="tr-TR" dirty="0" smtClean="0"/>
              <a:t>Surgery</a:t>
            </a:r>
            <a:endParaRPr lang="tr-TR" dirty="0"/>
          </a:p>
        </p:txBody>
      </p:sp>
      <p:sp>
        <p:nvSpPr>
          <p:cNvPr id="12" name="TextBox 11"/>
          <p:cNvSpPr txBox="1"/>
          <p:nvPr/>
        </p:nvSpPr>
        <p:spPr>
          <a:xfrm>
            <a:off x="539552" y="3338086"/>
            <a:ext cx="1402948" cy="369332"/>
          </a:xfrm>
          <a:prstGeom prst="rect">
            <a:avLst/>
          </a:prstGeom>
          <a:noFill/>
        </p:spPr>
        <p:txBody>
          <a:bodyPr wrap="none" rtlCol="0">
            <a:spAutoFit/>
          </a:bodyPr>
          <a:lstStyle/>
          <a:p>
            <a:r>
              <a:rPr lang="tr-TR" dirty="0" smtClean="0"/>
              <a:t>Wait and see</a:t>
            </a:r>
            <a:endParaRPr lang="tr-TR" dirty="0"/>
          </a:p>
        </p:txBody>
      </p:sp>
    </p:spTree>
    <p:extLst>
      <p:ext uri="{BB962C8B-B14F-4D97-AF65-F5344CB8AC3E}">
        <p14:creationId xmlns:p14="http://schemas.microsoft.com/office/powerpoint/2010/main" val="349725926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Let’s start to draw the decision tree</a:t>
            </a:r>
            <a:endParaRPr lang="tr-TR" dirty="0"/>
          </a:p>
        </p:txBody>
      </p:sp>
      <p:sp>
        <p:nvSpPr>
          <p:cNvPr id="4" name="Rectangle 3"/>
          <p:cNvSpPr/>
          <p:nvPr/>
        </p:nvSpPr>
        <p:spPr>
          <a:xfrm>
            <a:off x="378064" y="3431788"/>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6" name="Straight Connector 5"/>
          <p:cNvCxnSpPr/>
          <p:nvPr/>
        </p:nvCxnSpPr>
        <p:spPr>
          <a:xfrm>
            <a:off x="522080" y="2564904"/>
            <a:ext cx="36078" cy="1944216"/>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39552" y="2564904"/>
            <a:ext cx="7200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58158" y="4509120"/>
            <a:ext cx="928871"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62335" y="2152948"/>
            <a:ext cx="897297" cy="369332"/>
          </a:xfrm>
          <a:prstGeom prst="rect">
            <a:avLst/>
          </a:prstGeom>
          <a:noFill/>
        </p:spPr>
        <p:txBody>
          <a:bodyPr wrap="none" rtlCol="0">
            <a:spAutoFit/>
          </a:bodyPr>
          <a:lstStyle/>
          <a:p>
            <a:r>
              <a:rPr lang="tr-TR" dirty="0" smtClean="0"/>
              <a:t>Surgery</a:t>
            </a:r>
            <a:endParaRPr lang="tr-TR" dirty="0"/>
          </a:p>
        </p:txBody>
      </p:sp>
      <p:sp>
        <p:nvSpPr>
          <p:cNvPr id="12" name="TextBox 11"/>
          <p:cNvSpPr txBox="1"/>
          <p:nvPr/>
        </p:nvSpPr>
        <p:spPr>
          <a:xfrm>
            <a:off x="43649" y="4526304"/>
            <a:ext cx="1402948" cy="369332"/>
          </a:xfrm>
          <a:prstGeom prst="rect">
            <a:avLst/>
          </a:prstGeom>
          <a:noFill/>
        </p:spPr>
        <p:txBody>
          <a:bodyPr wrap="none" rtlCol="0">
            <a:spAutoFit/>
          </a:bodyPr>
          <a:lstStyle/>
          <a:p>
            <a:r>
              <a:rPr lang="tr-TR" dirty="0" smtClean="0"/>
              <a:t>Wait and see</a:t>
            </a:r>
            <a:endParaRPr lang="tr-TR" dirty="0"/>
          </a:p>
        </p:txBody>
      </p:sp>
      <p:sp>
        <p:nvSpPr>
          <p:cNvPr id="3" name="Oval 2"/>
          <p:cNvSpPr/>
          <p:nvPr/>
        </p:nvSpPr>
        <p:spPr>
          <a:xfrm>
            <a:off x="1259631" y="2363572"/>
            <a:ext cx="342589" cy="402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13" name="Straight Connector 12"/>
          <p:cNvCxnSpPr/>
          <p:nvPr/>
        </p:nvCxnSpPr>
        <p:spPr>
          <a:xfrm>
            <a:off x="1421837" y="2060848"/>
            <a:ext cx="0" cy="115212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402944" y="2060848"/>
            <a:ext cx="136885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V="1">
            <a:off x="1430925" y="3205242"/>
            <a:ext cx="1484891" cy="7734"/>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487029" y="2835910"/>
            <a:ext cx="869020" cy="369332"/>
          </a:xfrm>
          <a:prstGeom prst="rect">
            <a:avLst/>
          </a:prstGeom>
          <a:noFill/>
        </p:spPr>
        <p:txBody>
          <a:bodyPr wrap="none" rtlCol="0">
            <a:spAutoFit/>
          </a:bodyPr>
          <a:lstStyle/>
          <a:p>
            <a:r>
              <a:rPr lang="tr-TR" dirty="0" smtClean="0"/>
              <a:t>Survive</a:t>
            </a:r>
            <a:endParaRPr lang="tr-TR" dirty="0"/>
          </a:p>
        </p:txBody>
      </p:sp>
      <p:sp>
        <p:nvSpPr>
          <p:cNvPr id="17" name="TextBox 16"/>
          <p:cNvSpPr txBox="1"/>
          <p:nvPr/>
        </p:nvSpPr>
        <p:spPr>
          <a:xfrm>
            <a:off x="1487029" y="1691516"/>
            <a:ext cx="495649" cy="369332"/>
          </a:xfrm>
          <a:prstGeom prst="rect">
            <a:avLst/>
          </a:prstGeom>
          <a:noFill/>
        </p:spPr>
        <p:txBody>
          <a:bodyPr wrap="none" rtlCol="0">
            <a:spAutoFit/>
          </a:bodyPr>
          <a:lstStyle/>
          <a:p>
            <a:r>
              <a:rPr lang="tr-TR" dirty="0" smtClean="0"/>
              <a:t>Die</a:t>
            </a:r>
            <a:endParaRPr lang="tr-TR" dirty="0"/>
          </a:p>
        </p:txBody>
      </p:sp>
      <p:sp>
        <p:nvSpPr>
          <p:cNvPr id="19" name="Oval 18"/>
          <p:cNvSpPr/>
          <p:nvPr/>
        </p:nvSpPr>
        <p:spPr>
          <a:xfrm>
            <a:off x="1487029" y="4308306"/>
            <a:ext cx="342589" cy="402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20" name="Straight Connector 19"/>
          <p:cNvCxnSpPr/>
          <p:nvPr/>
        </p:nvCxnSpPr>
        <p:spPr>
          <a:xfrm>
            <a:off x="1609234" y="3950240"/>
            <a:ext cx="0" cy="11521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1602220" y="5102368"/>
            <a:ext cx="131359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635969" y="3968928"/>
            <a:ext cx="1279847" cy="0"/>
          </a:xfrm>
          <a:prstGeom prst="line">
            <a:avLst/>
          </a:prstGeom>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260931" y="3538922"/>
            <a:ext cx="1343638" cy="369332"/>
          </a:xfrm>
          <a:prstGeom prst="rect">
            <a:avLst/>
          </a:prstGeom>
          <a:noFill/>
        </p:spPr>
        <p:txBody>
          <a:bodyPr wrap="none" rtlCol="0">
            <a:spAutoFit/>
          </a:bodyPr>
          <a:lstStyle/>
          <a:p>
            <a:r>
              <a:rPr lang="tr-TR" dirty="0" smtClean="0"/>
              <a:t>Appendicitis</a:t>
            </a:r>
            <a:endParaRPr lang="tr-TR" dirty="0"/>
          </a:p>
        </p:txBody>
      </p:sp>
      <p:sp>
        <p:nvSpPr>
          <p:cNvPr id="24" name="TextBox 23"/>
          <p:cNvSpPr txBox="1"/>
          <p:nvPr/>
        </p:nvSpPr>
        <p:spPr>
          <a:xfrm>
            <a:off x="932454" y="5162106"/>
            <a:ext cx="1604798" cy="646331"/>
          </a:xfrm>
          <a:prstGeom prst="rect">
            <a:avLst/>
          </a:prstGeom>
          <a:noFill/>
        </p:spPr>
        <p:txBody>
          <a:bodyPr wrap="none" rtlCol="0">
            <a:spAutoFit/>
          </a:bodyPr>
          <a:lstStyle/>
          <a:p>
            <a:r>
              <a:rPr lang="tr-TR" dirty="0" smtClean="0"/>
              <a:t>Non-specific </a:t>
            </a:r>
          </a:p>
          <a:p>
            <a:r>
              <a:rPr lang="tr-TR" dirty="0" smtClean="0"/>
              <a:t>AbdominalPain</a:t>
            </a:r>
            <a:endParaRPr lang="tr-TR" dirty="0"/>
          </a:p>
        </p:txBody>
      </p:sp>
      <p:sp>
        <p:nvSpPr>
          <p:cNvPr id="32" name="Oval 31"/>
          <p:cNvSpPr/>
          <p:nvPr/>
        </p:nvSpPr>
        <p:spPr>
          <a:xfrm>
            <a:off x="2902054" y="3767596"/>
            <a:ext cx="342589" cy="402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33" name="Straight Connector 32"/>
          <p:cNvCxnSpPr/>
          <p:nvPr/>
        </p:nvCxnSpPr>
        <p:spPr>
          <a:xfrm>
            <a:off x="3093105" y="3392864"/>
            <a:ext cx="0" cy="1152128"/>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3087369" y="3392864"/>
            <a:ext cx="1484891"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3087369" y="4526304"/>
            <a:ext cx="1484891" cy="0"/>
          </a:xfrm>
          <a:prstGeom prst="line">
            <a:avLst/>
          </a:prstGeom>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3491880" y="3020576"/>
            <a:ext cx="943656" cy="369332"/>
          </a:xfrm>
          <a:prstGeom prst="rect">
            <a:avLst/>
          </a:prstGeom>
          <a:noFill/>
        </p:spPr>
        <p:txBody>
          <a:bodyPr wrap="none" rtlCol="0">
            <a:spAutoFit/>
          </a:bodyPr>
          <a:lstStyle/>
          <a:p>
            <a:r>
              <a:rPr lang="tr-TR" dirty="0" smtClean="0"/>
              <a:t>Rupture</a:t>
            </a:r>
            <a:endParaRPr lang="tr-TR" dirty="0"/>
          </a:p>
        </p:txBody>
      </p:sp>
      <p:sp>
        <p:nvSpPr>
          <p:cNvPr id="40" name="TextBox 39"/>
          <p:cNvSpPr txBox="1"/>
          <p:nvPr/>
        </p:nvSpPr>
        <p:spPr>
          <a:xfrm>
            <a:off x="3230711" y="4123640"/>
            <a:ext cx="1589666" cy="369332"/>
          </a:xfrm>
          <a:prstGeom prst="rect">
            <a:avLst/>
          </a:prstGeom>
          <a:noFill/>
        </p:spPr>
        <p:txBody>
          <a:bodyPr wrap="none" rtlCol="0">
            <a:spAutoFit/>
          </a:bodyPr>
          <a:lstStyle/>
          <a:p>
            <a:r>
              <a:rPr lang="tr-TR" dirty="0" smtClean="0"/>
              <a:t>Do not rupture</a:t>
            </a:r>
            <a:endParaRPr lang="tr-TR" dirty="0"/>
          </a:p>
        </p:txBody>
      </p:sp>
      <p:sp>
        <p:nvSpPr>
          <p:cNvPr id="41" name="TextBox 40"/>
          <p:cNvSpPr txBox="1"/>
          <p:nvPr/>
        </p:nvSpPr>
        <p:spPr>
          <a:xfrm>
            <a:off x="4802824" y="3231882"/>
            <a:ext cx="2229906" cy="369332"/>
          </a:xfrm>
          <a:prstGeom prst="rect">
            <a:avLst/>
          </a:prstGeom>
          <a:noFill/>
        </p:spPr>
        <p:txBody>
          <a:bodyPr wrap="none" rtlCol="0">
            <a:spAutoFit/>
          </a:bodyPr>
          <a:lstStyle/>
          <a:p>
            <a:r>
              <a:rPr lang="tr-TR" dirty="0" smtClean="0"/>
              <a:t>Surgery/worse results</a:t>
            </a:r>
            <a:endParaRPr lang="tr-TR" dirty="0"/>
          </a:p>
        </p:txBody>
      </p:sp>
      <p:sp>
        <p:nvSpPr>
          <p:cNvPr id="42" name="TextBox 41"/>
          <p:cNvSpPr txBox="1"/>
          <p:nvPr/>
        </p:nvSpPr>
        <p:spPr>
          <a:xfrm>
            <a:off x="4935400" y="4308306"/>
            <a:ext cx="2132635" cy="369332"/>
          </a:xfrm>
          <a:prstGeom prst="rect">
            <a:avLst/>
          </a:prstGeom>
          <a:noFill/>
        </p:spPr>
        <p:txBody>
          <a:bodyPr wrap="none" rtlCol="0">
            <a:spAutoFit/>
          </a:bodyPr>
          <a:lstStyle/>
          <a:p>
            <a:r>
              <a:rPr lang="tr-TR" dirty="0" smtClean="0"/>
              <a:t>Surgery/good results</a:t>
            </a:r>
            <a:endParaRPr lang="tr-TR" dirty="0"/>
          </a:p>
        </p:txBody>
      </p:sp>
    </p:spTree>
    <p:extLst>
      <p:ext uri="{BB962C8B-B14F-4D97-AF65-F5344CB8AC3E}">
        <p14:creationId xmlns:p14="http://schemas.microsoft.com/office/powerpoint/2010/main" val="218986786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Let’s start to draw the decision tree</a:t>
            </a:r>
            <a:endParaRPr lang="tr-TR" dirty="0"/>
          </a:p>
        </p:txBody>
      </p:sp>
      <p:sp>
        <p:nvSpPr>
          <p:cNvPr id="4" name="Rectangle 3"/>
          <p:cNvSpPr/>
          <p:nvPr/>
        </p:nvSpPr>
        <p:spPr>
          <a:xfrm>
            <a:off x="315848" y="3135412"/>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6" name="Straight Connector 5"/>
          <p:cNvCxnSpPr/>
          <p:nvPr/>
        </p:nvCxnSpPr>
        <p:spPr>
          <a:xfrm>
            <a:off x="459864" y="1992300"/>
            <a:ext cx="36078" cy="2552692"/>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59864" y="1995416"/>
            <a:ext cx="7200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97019" y="4509120"/>
            <a:ext cx="928871"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90176" y="1326168"/>
            <a:ext cx="897297" cy="369332"/>
          </a:xfrm>
          <a:prstGeom prst="rect">
            <a:avLst/>
          </a:prstGeom>
          <a:noFill/>
        </p:spPr>
        <p:txBody>
          <a:bodyPr wrap="none" rtlCol="0">
            <a:spAutoFit/>
          </a:bodyPr>
          <a:lstStyle/>
          <a:p>
            <a:r>
              <a:rPr lang="tr-TR" dirty="0" smtClean="0"/>
              <a:t>Surgery</a:t>
            </a:r>
            <a:endParaRPr lang="tr-TR" dirty="0"/>
          </a:p>
        </p:txBody>
      </p:sp>
      <p:sp>
        <p:nvSpPr>
          <p:cNvPr id="12" name="TextBox 11"/>
          <p:cNvSpPr txBox="1"/>
          <p:nvPr/>
        </p:nvSpPr>
        <p:spPr>
          <a:xfrm>
            <a:off x="43649" y="5439105"/>
            <a:ext cx="1402948" cy="369332"/>
          </a:xfrm>
          <a:prstGeom prst="rect">
            <a:avLst/>
          </a:prstGeom>
          <a:noFill/>
        </p:spPr>
        <p:txBody>
          <a:bodyPr wrap="none" rtlCol="0">
            <a:spAutoFit/>
          </a:bodyPr>
          <a:lstStyle/>
          <a:p>
            <a:r>
              <a:rPr lang="tr-TR" dirty="0" smtClean="0"/>
              <a:t>Wait and see</a:t>
            </a:r>
            <a:endParaRPr lang="tr-TR" dirty="0"/>
          </a:p>
        </p:txBody>
      </p:sp>
      <p:sp>
        <p:nvSpPr>
          <p:cNvPr id="3" name="Oval 2"/>
          <p:cNvSpPr/>
          <p:nvPr/>
        </p:nvSpPr>
        <p:spPr>
          <a:xfrm>
            <a:off x="1144440" y="1794084"/>
            <a:ext cx="342589" cy="402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13" name="Straight Connector 12"/>
          <p:cNvCxnSpPr/>
          <p:nvPr/>
        </p:nvCxnSpPr>
        <p:spPr>
          <a:xfrm>
            <a:off x="1346500" y="1492246"/>
            <a:ext cx="0" cy="12673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346501" y="1477244"/>
            <a:ext cx="308903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346501" y="2760420"/>
            <a:ext cx="3089035"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425890" y="2241436"/>
            <a:ext cx="869020" cy="369332"/>
          </a:xfrm>
          <a:prstGeom prst="rect">
            <a:avLst/>
          </a:prstGeom>
          <a:noFill/>
        </p:spPr>
        <p:txBody>
          <a:bodyPr wrap="none" rtlCol="0">
            <a:spAutoFit/>
          </a:bodyPr>
          <a:lstStyle/>
          <a:p>
            <a:r>
              <a:rPr lang="tr-TR" dirty="0" smtClean="0"/>
              <a:t>Survive</a:t>
            </a:r>
            <a:endParaRPr lang="tr-TR" dirty="0"/>
          </a:p>
        </p:txBody>
      </p:sp>
      <p:sp>
        <p:nvSpPr>
          <p:cNvPr id="17" name="TextBox 16"/>
          <p:cNvSpPr txBox="1"/>
          <p:nvPr/>
        </p:nvSpPr>
        <p:spPr>
          <a:xfrm>
            <a:off x="1425890" y="1137518"/>
            <a:ext cx="495649" cy="369332"/>
          </a:xfrm>
          <a:prstGeom prst="rect">
            <a:avLst/>
          </a:prstGeom>
          <a:noFill/>
        </p:spPr>
        <p:txBody>
          <a:bodyPr wrap="none" rtlCol="0">
            <a:spAutoFit/>
          </a:bodyPr>
          <a:lstStyle/>
          <a:p>
            <a:r>
              <a:rPr lang="tr-TR" dirty="0" smtClean="0"/>
              <a:t>Die</a:t>
            </a:r>
            <a:endParaRPr lang="tr-TR" dirty="0"/>
          </a:p>
        </p:txBody>
      </p:sp>
      <p:sp>
        <p:nvSpPr>
          <p:cNvPr id="19" name="Oval 18"/>
          <p:cNvSpPr/>
          <p:nvPr/>
        </p:nvSpPr>
        <p:spPr>
          <a:xfrm>
            <a:off x="1420237" y="4308306"/>
            <a:ext cx="342589" cy="402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20" name="Straight Connector 19"/>
          <p:cNvCxnSpPr/>
          <p:nvPr/>
        </p:nvCxnSpPr>
        <p:spPr>
          <a:xfrm>
            <a:off x="1609234" y="3968928"/>
            <a:ext cx="0" cy="189417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1572860" y="5808437"/>
            <a:ext cx="320060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635969" y="3968928"/>
            <a:ext cx="1279847" cy="0"/>
          </a:xfrm>
          <a:prstGeom prst="line">
            <a:avLst/>
          </a:prstGeom>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260931" y="3538922"/>
            <a:ext cx="1343638" cy="369332"/>
          </a:xfrm>
          <a:prstGeom prst="rect">
            <a:avLst/>
          </a:prstGeom>
          <a:noFill/>
        </p:spPr>
        <p:txBody>
          <a:bodyPr wrap="none" rtlCol="0">
            <a:spAutoFit/>
          </a:bodyPr>
          <a:lstStyle/>
          <a:p>
            <a:r>
              <a:rPr lang="tr-TR" dirty="0" smtClean="0"/>
              <a:t>Appendicitis</a:t>
            </a:r>
            <a:endParaRPr lang="tr-TR" dirty="0"/>
          </a:p>
        </p:txBody>
      </p:sp>
      <p:sp>
        <p:nvSpPr>
          <p:cNvPr id="24" name="TextBox 23"/>
          <p:cNvSpPr txBox="1"/>
          <p:nvPr/>
        </p:nvSpPr>
        <p:spPr>
          <a:xfrm>
            <a:off x="1591531" y="5808437"/>
            <a:ext cx="1604798" cy="646331"/>
          </a:xfrm>
          <a:prstGeom prst="rect">
            <a:avLst/>
          </a:prstGeom>
          <a:noFill/>
        </p:spPr>
        <p:txBody>
          <a:bodyPr wrap="none" rtlCol="0">
            <a:spAutoFit/>
          </a:bodyPr>
          <a:lstStyle/>
          <a:p>
            <a:r>
              <a:rPr lang="tr-TR" dirty="0" smtClean="0"/>
              <a:t>Non-specific </a:t>
            </a:r>
          </a:p>
          <a:p>
            <a:r>
              <a:rPr lang="tr-TR" dirty="0" smtClean="0"/>
              <a:t>AbdominalPain</a:t>
            </a:r>
            <a:endParaRPr lang="tr-TR" dirty="0"/>
          </a:p>
        </p:txBody>
      </p:sp>
      <p:sp>
        <p:nvSpPr>
          <p:cNvPr id="32" name="Oval 31"/>
          <p:cNvSpPr/>
          <p:nvPr/>
        </p:nvSpPr>
        <p:spPr>
          <a:xfrm>
            <a:off x="2902054" y="3767596"/>
            <a:ext cx="342589" cy="402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33" name="Straight Connector 32"/>
          <p:cNvCxnSpPr/>
          <p:nvPr/>
        </p:nvCxnSpPr>
        <p:spPr>
          <a:xfrm>
            <a:off x="3093105" y="3392864"/>
            <a:ext cx="0" cy="1523149"/>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3087369" y="3389908"/>
            <a:ext cx="2852783" cy="2956"/>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3087369" y="4916013"/>
            <a:ext cx="2852783" cy="0"/>
          </a:xfrm>
          <a:prstGeom prst="line">
            <a:avLst/>
          </a:prstGeom>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3491880" y="3020576"/>
            <a:ext cx="943656" cy="369332"/>
          </a:xfrm>
          <a:prstGeom prst="rect">
            <a:avLst/>
          </a:prstGeom>
          <a:noFill/>
        </p:spPr>
        <p:txBody>
          <a:bodyPr wrap="none" rtlCol="0">
            <a:spAutoFit/>
          </a:bodyPr>
          <a:lstStyle/>
          <a:p>
            <a:r>
              <a:rPr lang="tr-TR" dirty="0" smtClean="0"/>
              <a:t>Rupture</a:t>
            </a:r>
            <a:endParaRPr lang="tr-TR" dirty="0"/>
          </a:p>
        </p:txBody>
      </p:sp>
      <p:sp>
        <p:nvSpPr>
          <p:cNvPr id="40" name="TextBox 39"/>
          <p:cNvSpPr txBox="1"/>
          <p:nvPr/>
        </p:nvSpPr>
        <p:spPr>
          <a:xfrm>
            <a:off x="3183798" y="4490144"/>
            <a:ext cx="1589666" cy="369332"/>
          </a:xfrm>
          <a:prstGeom prst="rect">
            <a:avLst/>
          </a:prstGeom>
          <a:noFill/>
        </p:spPr>
        <p:txBody>
          <a:bodyPr wrap="none" rtlCol="0">
            <a:spAutoFit/>
          </a:bodyPr>
          <a:lstStyle/>
          <a:p>
            <a:r>
              <a:rPr lang="tr-TR" dirty="0" smtClean="0"/>
              <a:t>Do not rupture</a:t>
            </a:r>
            <a:endParaRPr lang="tr-TR" dirty="0"/>
          </a:p>
        </p:txBody>
      </p:sp>
      <p:sp>
        <p:nvSpPr>
          <p:cNvPr id="41" name="TextBox 40"/>
          <p:cNvSpPr txBox="1"/>
          <p:nvPr/>
        </p:nvSpPr>
        <p:spPr>
          <a:xfrm>
            <a:off x="3183798" y="3443526"/>
            <a:ext cx="2229906" cy="369332"/>
          </a:xfrm>
          <a:prstGeom prst="rect">
            <a:avLst/>
          </a:prstGeom>
          <a:noFill/>
        </p:spPr>
        <p:txBody>
          <a:bodyPr wrap="none" rtlCol="0">
            <a:spAutoFit/>
          </a:bodyPr>
          <a:lstStyle/>
          <a:p>
            <a:r>
              <a:rPr lang="tr-TR" dirty="0" smtClean="0"/>
              <a:t>Surgery/worse results</a:t>
            </a:r>
            <a:endParaRPr lang="tr-TR" dirty="0"/>
          </a:p>
        </p:txBody>
      </p:sp>
      <p:sp>
        <p:nvSpPr>
          <p:cNvPr id="42" name="TextBox 41"/>
          <p:cNvSpPr txBox="1"/>
          <p:nvPr/>
        </p:nvSpPr>
        <p:spPr>
          <a:xfrm>
            <a:off x="3636222" y="4902784"/>
            <a:ext cx="2132635" cy="369332"/>
          </a:xfrm>
          <a:prstGeom prst="rect">
            <a:avLst/>
          </a:prstGeom>
          <a:noFill/>
        </p:spPr>
        <p:txBody>
          <a:bodyPr wrap="none" rtlCol="0">
            <a:spAutoFit/>
          </a:bodyPr>
          <a:lstStyle/>
          <a:p>
            <a:r>
              <a:rPr lang="tr-TR" dirty="0" smtClean="0"/>
              <a:t>Surgery/good results</a:t>
            </a:r>
            <a:endParaRPr lang="tr-TR" dirty="0"/>
          </a:p>
        </p:txBody>
      </p:sp>
      <p:sp>
        <p:nvSpPr>
          <p:cNvPr id="36" name="TextBox 35"/>
          <p:cNvSpPr txBox="1"/>
          <p:nvPr/>
        </p:nvSpPr>
        <p:spPr>
          <a:xfrm>
            <a:off x="4076611" y="1107912"/>
            <a:ext cx="495649" cy="369332"/>
          </a:xfrm>
          <a:prstGeom prst="rect">
            <a:avLst/>
          </a:prstGeom>
          <a:noFill/>
        </p:spPr>
        <p:txBody>
          <a:bodyPr wrap="none" rtlCol="0">
            <a:spAutoFit/>
          </a:bodyPr>
          <a:lstStyle/>
          <a:p>
            <a:r>
              <a:rPr lang="tr-TR" dirty="0" smtClean="0"/>
              <a:t>Die</a:t>
            </a:r>
            <a:endParaRPr lang="tr-TR" dirty="0"/>
          </a:p>
        </p:txBody>
      </p:sp>
      <p:sp>
        <p:nvSpPr>
          <p:cNvPr id="37" name="TextBox 36"/>
          <p:cNvSpPr txBox="1"/>
          <p:nvPr/>
        </p:nvSpPr>
        <p:spPr>
          <a:xfrm>
            <a:off x="3992008" y="2366454"/>
            <a:ext cx="552715" cy="369332"/>
          </a:xfrm>
          <a:prstGeom prst="rect">
            <a:avLst/>
          </a:prstGeom>
          <a:noFill/>
        </p:spPr>
        <p:txBody>
          <a:bodyPr wrap="none" rtlCol="0">
            <a:spAutoFit/>
          </a:bodyPr>
          <a:lstStyle/>
          <a:p>
            <a:r>
              <a:rPr lang="tr-TR" dirty="0" smtClean="0"/>
              <a:t>Live</a:t>
            </a:r>
            <a:endParaRPr lang="tr-TR" dirty="0"/>
          </a:p>
        </p:txBody>
      </p:sp>
      <p:sp>
        <p:nvSpPr>
          <p:cNvPr id="38" name="TextBox 37"/>
          <p:cNvSpPr txBox="1"/>
          <p:nvPr/>
        </p:nvSpPr>
        <p:spPr>
          <a:xfrm>
            <a:off x="4766271" y="5799601"/>
            <a:ext cx="552715" cy="369332"/>
          </a:xfrm>
          <a:prstGeom prst="rect">
            <a:avLst/>
          </a:prstGeom>
          <a:noFill/>
        </p:spPr>
        <p:txBody>
          <a:bodyPr wrap="none" rtlCol="0">
            <a:spAutoFit/>
          </a:bodyPr>
          <a:lstStyle/>
          <a:p>
            <a:r>
              <a:rPr lang="tr-TR" dirty="0" smtClean="0"/>
              <a:t>Live</a:t>
            </a:r>
            <a:endParaRPr lang="tr-TR" dirty="0"/>
          </a:p>
        </p:txBody>
      </p:sp>
      <p:sp>
        <p:nvSpPr>
          <p:cNvPr id="43" name="Oval 42"/>
          <p:cNvSpPr/>
          <p:nvPr/>
        </p:nvSpPr>
        <p:spPr>
          <a:xfrm>
            <a:off x="5768857" y="3205242"/>
            <a:ext cx="342589" cy="402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44" name="Straight Connector 43"/>
          <p:cNvCxnSpPr/>
          <p:nvPr/>
        </p:nvCxnSpPr>
        <p:spPr>
          <a:xfrm>
            <a:off x="5939536" y="2785157"/>
            <a:ext cx="616" cy="1183771"/>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5940152" y="2791685"/>
            <a:ext cx="127984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5939536" y="3968928"/>
            <a:ext cx="1279847" cy="0"/>
          </a:xfrm>
          <a:prstGeom prst="line">
            <a:avLst/>
          </a:prstGeom>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5939536" y="2334938"/>
            <a:ext cx="1751185" cy="369332"/>
          </a:xfrm>
          <a:prstGeom prst="rect">
            <a:avLst/>
          </a:prstGeom>
          <a:noFill/>
        </p:spPr>
        <p:txBody>
          <a:bodyPr wrap="none" rtlCol="0">
            <a:spAutoFit/>
          </a:bodyPr>
          <a:lstStyle/>
          <a:p>
            <a:r>
              <a:rPr lang="tr-TR" dirty="0" smtClean="0"/>
              <a:t>Die from surgery</a:t>
            </a:r>
            <a:endParaRPr lang="tr-TR" dirty="0"/>
          </a:p>
        </p:txBody>
      </p:sp>
      <p:sp>
        <p:nvSpPr>
          <p:cNvPr id="48" name="TextBox 47"/>
          <p:cNvSpPr txBox="1"/>
          <p:nvPr/>
        </p:nvSpPr>
        <p:spPr>
          <a:xfrm>
            <a:off x="6026744" y="3585414"/>
            <a:ext cx="869020" cy="369332"/>
          </a:xfrm>
          <a:prstGeom prst="rect">
            <a:avLst/>
          </a:prstGeom>
          <a:noFill/>
        </p:spPr>
        <p:txBody>
          <a:bodyPr wrap="none" rtlCol="0">
            <a:spAutoFit/>
          </a:bodyPr>
          <a:lstStyle/>
          <a:p>
            <a:r>
              <a:rPr lang="tr-TR" dirty="0" smtClean="0"/>
              <a:t>Survive</a:t>
            </a:r>
            <a:endParaRPr lang="tr-TR" dirty="0"/>
          </a:p>
        </p:txBody>
      </p:sp>
      <p:sp>
        <p:nvSpPr>
          <p:cNvPr id="57" name="Oval 56"/>
          <p:cNvSpPr/>
          <p:nvPr/>
        </p:nvSpPr>
        <p:spPr>
          <a:xfrm>
            <a:off x="5825211" y="4740014"/>
            <a:ext cx="342589" cy="402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58" name="Straight Connector 57"/>
          <p:cNvCxnSpPr/>
          <p:nvPr/>
        </p:nvCxnSpPr>
        <p:spPr>
          <a:xfrm>
            <a:off x="5996506" y="4440000"/>
            <a:ext cx="616" cy="1183771"/>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5982266" y="5645712"/>
            <a:ext cx="127984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5982267" y="4440000"/>
            <a:ext cx="1279847" cy="0"/>
          </a:xfrm>
          <a:prstGeom prst="line">
            <a:avLst/>
          </a:prstGeom>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6020171" y="4180664"/>
            <a:ext cx="1751185" cy="369332"/>
          </a:xfrm>
          <a:prstGeom prst="rect">
            <a:avLst/>
          </a:prstGeom>
          <a:noFill/>
        </p:spPr>
        <p:txBody>
          <a:bodyPr wrap="none" rtlCol="0">
            <a:spAutoFit/>
          </a:bodyPr>
          <a:lstStyle/>
          <a:p>
            <a:r>
              <a:rPr lang="tr-TR" dirty="0" smtClean="0"/>
              <a:t>Die from surgery</a:t>
            </a:r>
            <a:endParaRPr lang="tr-TR" dirty="0"/>
          </a:p>
        </p:txBody>
      </p:sp>
      <p:sp>
        <p:nvSpPr>
          <p:cNvPr id="62" name="TextBox 61"/>
          <p:cNvSpPr txBox="1"/>
          <p:nvPr/>
        </p:nvSpPr>
        <p:spPr>
          <a:xfrm>
            <a:off x="6026744" y="5249123"/>
            <a:ext cx="869020" cy="369332"/>
          </a:xfrm>
          <a:prstGeom prst="rect">
            <a:avLst/>
          </a:prstGeom>
          <a:noFill/>
        </p:spPr>
        <p:txBody>
          <a:bodyPr wrap="none" rtlCol="0">
            <a:spAutoFit/>
          </a:bodyPr>
          <a:lstStyle/>
          <a:p>
            <a:r>
              <a:rPr lang="tr-TR" dirty="0" smtClean="0"/>
              <a:t>Survive</a:t>
            </a:r>
            <a:endParaRPr lang="tr-TR" dirty="0"/>
          </a:p>
        </p:txBody>
      </p:sp>
    </p:spTree>
    <p:extLst>
      <p:ext uri="{BB962C8B-B14F-4D97-AF65-F5344CB8AC3E}">
        <p14:creationId xmlns:p14="http://schemas.microsoft.com/office/powerpoint/2010/main" val="296127423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tr-TR" dirty="0" smtClean="0"/>
              <a:t>Let’s </a:t>
            </a:r>
            <a:r>
              <a:rPr lang="tr-TR" dirty="0" smtClean="0"/>
              <a:t>add probabilities</a:t>
            </a:r>
            <a:endParaRPr lang="tr-TR" dirty="0"/>
          </a:p>
        </p:txBody>
      </p:sp>
      <p:sp>
        <p:nvSpPr>
          <p:cNvPr id="4" name="Rectangle 3"/>
          <p:cNvSpPr/>
          <p:nvPr/>
        </p:nvSpPr>
        <p:spPr>
          <a:xfrm>
            <a:off x="315848" y="3135412"/>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6" name="Straight Connector 5"/>
          <p:cNvCxnSpPr/>
          <p:nvPr/>
        </p:nvCxnSpPr>
        <p:spPr>
          <a:xfrm>
            <a:off x="459864" y="1992300"/>
            <a:ext cx="36078" cy="2552692"/>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59864" y="1995416"/>
            <a:ext cx="7200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97019" y="4509120"/>
            <a:ext cx="928871"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90176" y="1326168"/>
            <a:ext cx="897297" cy="369332"/>
          </a:xfrm>
          <a:prstGeom prst="rect">
            <a:avLst/>
          </a:prstGeom>
          <a:noFill/>
        </p:spPr>
        <p:txBody>
          <a:bodyPr wrap="none" rtlCol="0">
            <a:spAutoFit/>
          </a:bodyPr>
          <a:lstStyle/>
          <a:p>
            <a:r>
              <a:rPr lang="tr-TR" dirty="0" smtClean="0"/>
              <a:t>Surgery</a:t>
            </a:r>
            <a:endParaRPr lang="tr-TR" dirty="0"/>
          </a:p>
        </p:txBody>
      </p:sp>
      <p:sp>
        <p:nvSpPr>
          <p:cNvPr id="12" name="TextBox 11"/>
          <p:cNvSpPr txBox="1"/>
          <p:nvPr/>
        </p:nvSpPr>
        <p:spPr>
          <a:xfrm>
            <a:off x="43649" y="5439105"/>
            <a:ext cx="1402948" cy="369332"/>
          </a:xfrm>
          <a:prstGeom prst="rect">
            <a:avLst/>
          </a:prstGeom>
          <a:noFill/>
        </p:spPr>
        <p:txBody>
          <a:bodyPr wrap="none" rtlCol="0">
            <a:spAutoFit/>
          </a:bodyPr>
          <a:lstStyle/>
          <a:p>
            <a:r>
              <a:rPr lang="tr-TR" dirty="0" smtClean="0"/>
              <a:t>Wait and see</a:t>
            </a:r>
            <a:endParaRPr lang="tr-TR" dirty="0"/>
          </a:p>
        </p:txBody>
      </p:sp>
      <p:sp>
        <p:nvSpPr>
          <p:cNvPr id="3" name="Oval 2"/>
          <p:cNvSpPr/>
          <p:nvPr/>
        </p:nvSpPr>
        <p:spPr>
          <a:xfrm>
            <a:off x="1144440" y="1794084"/>
            <a:ext cx="342589" cy="402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13" name="Straight Connector 12"/>
          <p:cNvCxnSpPr/>
          <p:nvPr/>
        </p:nvCxnSpPr>
        <p:spPr>
          <a:xfrm>
            <a:off x="1346500" y="1492246"/>
            <a:ext cx="0" cy="12673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346501" y="1477244"/>
            <a:ext cx="308903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346501" y="2760420"/>
            <a:ext cx="3089035"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425890" y="2241436"/>
            <a:ext cx="869020" cy="369332"/>
          </a:xfrm>
          <a:prstGeom prst="rect">
            <a:avLst/>
          </a:prstGeom>
          <a:noFill/>
        </p:spPr>
        <p:txBody>
          <a:bodyPr wrap="none" rtlCol="0">
            <a:spAutoFit/>
          </a:bodyPr>
          <a:lstStyle/>
          <a:p>
            <a:r>
              <a:rPr lang="tr-TR" dirty="0" smtClean="0"/>
              <a:t>Survive</a:t>
            </a:r>
            <a:endParaRPr lang="tr-TR" dirty="0"/>
          </a:p>
        </p:txBody>
      </p:sp>
      <p:sp>
        <p:nvSpPr>
          <p:cNvPr id="17" name="TextBox 16"/>
          <p:cNvSpPr txBox="1"/>
          <p:nvPr/>
        </p:nvSpPr>
        <p:spPr>
          <a:xfrm>
            <a:off x="1425890" y="1137518"/>
            <a:ext cx="495649" cy="369332"/>
          </a:xfrm>
          <a:prstGeom prst="rect">
            <a:avLst/>
          </a:prstGeom>
          <a:noFill/>
        </p:spPr>
        <p:txBody>
          <a:bodyPr wrap="none" rtlCol="0">
            <a:spAutoFit/>
          </a:bodyPr>
          <a:lstStyle/>
          <a:p>
            <a:r>
              <a:rPr lang="tr-TR" dirty="0" smtClean="0"/>
              <a:t>Die</a:t>
            </a:r>
            <a:endParaRPr lang="tr-TR" dirty="0"/>
          </a:p>
        </p:txBody>
      </p:sp>
      <p:sp>
        <p:nvSpPr>
          <p:cNvPr id="19" name="Oval 18"/>
          <p:cNvSpPr/>
          <p:nvPr/>
        </p:nvSpPr>
        <p:spPr>
          <a:xfrm>
            <a:off x="1420237" y="4308306"/>
            <a:ext cx="342589" cy="402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20" name="Straight Connector 19"/>
          <p:cNvCxnSpPr/>
          <p:nvPr/>
        </p:nvCxnSpPr>
        <p:spPr>
          <a:xfrm>
            <a:off x="1609234" y="3968928"/>
            <a:ext cx="0" cy="189417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1572860" y="5808437"/>
            <a:ext cx="320060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635969" y="3968928"/>
            <a:ext cx="1279847" cy="0"/>
          </a:xfrm>
          <a:prstGeom prst="line">
            <a:avLst/>
          </a:prstGeom>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260931" y="3538922"/>
            <a:ext cx="1343638" cy="369332"/>
          </a:xfrm>
          <a:prstGeom prst="rect">
            <a:avLst/>
          </a:prstGeom>
          <a:noFill/>
        </p:spPr>
        <p:txBody>
          <a:bodyPr wrap="none" rtlCol="0">
            <a:spAutoFit/>
          </a:bodyPr>
          <a:lstStyle/>
          <a:p>
            <a:r>
              <a:rPr lang="tr-TR" dirty="0" smtClean="0"/>
              <a:t>Appendicitis</a:t>
            </a:r>
            <a:endParaRPr lang="tr-TR" dirty="0"/>
          </a:p>
        </p:txBody>
      </p:sp>
      <p:sp>
        <p:nvSpPr>
          <p:cNvPr id="24" name="TextBox 23"/>
          <p:cNvSpPr txBox="1"/>
          <p:nvPr/>
        </p:nvSpPr>
        <p:spPr>
          <a:xfrm>
            <a:off x="1591531" y="5808437"/>
            <a:ext cx="1604798" cy="646331"/>
          </a:xfrm>
          <a:prstGeom prst="rect">
            <a:avLst/>
          </a:prstGeom>
          <a:noFill/>
        </p:spPr>
        <p:txBody>
          <a:bodyPr wrap="none" rtlCol="0">
            <a:spAutoFit/>
          </a:bodyPr>
          <a:lstStyle/>
          <a:p>
            <a:r>
              <a:rPr lang="tr-TR" dirty="0" smtClean="0"/>
              <a:t>Non-specific </a:t>
            </a:r>
          </a:p>
          <a:p>
            <a:r>
              <a:rPr lang="tr-TR" dirty="0" smtClean="0"/>
              <a:t>AbdominalPain</a:t>
            </a:r>
            <a:endParaRPr lang="tr-TR" dirty="0"/>
          </a:p>
        </p:txBody>
      </p:sp>
      <p:sp>
        <p:nvSpPr>
          <p:cNvPr id="32" name="Oval 31"/>
          <p:cNvSpPr/>
          <p:nvPr/>
        </p:nvSpPr>
        <p:spPr>
          <a:xfrm>
            <a:off x="2902054" y="3767596"/>
            <a:ext cx="342589" cy="402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33" name="Straight Connector 32"/>
          <p:cNvCxnSpPr/>
          <p:nvPr/>
        </p:nvCxnSpPr>
        <p:spPr>
          <a:xfrm>
            <a:off x="3093105" y="3392864"/>
            <a:ext cx="0" cy="1523149"/>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3087369" y="3389908"/>
            <a:ext cx="2852783" cy="2956"/>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3087369" y="4916013"/>
            <a:ext cx="2852783" cy="0"/>
          </a:xfrm>
          <a:prstGeom prst="line">
            <a:avLst/>
          </a:prstGeom>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3491880" y="3020576"/>
            <a:ext cx="943656" cy="369332"/>
          </a:xfrm>
          <a:prstGeom prst="rect">
            <a:avLst/>
          </a:prstGeom>
          <a:noFill/>
        </p:spPr>
        <p:txBody>
          <a:bodyPr wrap="none" rtlCol="0">
            <a:spAutoFit/>
          </a:bodyPr>
          <a:lstStyle/>
          <a:p>
            <a:r>
              <a:rPr lang="tr-TR" dirty="0" smtClean="0"/>
              <a:t>Rupture</a:t>
            </a:r>
            <a:endParaRPr lang="tr-TR" dirty="0"/>
          </a:p>
        </p:txBody>
      </p:sp>
      <p:sp>
        <p:nvSpPr>
          <p:cNvPr id="40" name="TextBox 39"/>
          <p:cNvSpPr txBox="1"/>
          <p:nvPr/>
        </p:nvSpPr>
        <p:spPr>
          <a:xfrm>
            <a:off x="3183798" y="4490144"/>
            <a:ext cx="1589666" cy="369332"/>
          </a:xfrm>
          <a:prstGeom prst="rect">
            <a:avLst/>
          </a:prstGeom>
          <a:noFill/>
        </p:spPr>
        <p:txBody>
          <a:bodyPr wrap="none" rtlCol="0">
            <a:spAutoFit/>
          </a:bodyPr>
          <a:lstStyle/>
          <a:p>
            <a:r>
              <a:rPr lang="tr-TR" dirty="0" smtClean="0"/>
              <a:t>Do not rupture</a:t>
            </a:r>
            <a:endParaRPr lang="tr-TR" dirty="0"/>
          </a:p>
        </p:txBody>
      </p:sp>
      <p:sp>
        <p:nvSpPr>
          <p:cNvPr id="41" name="TextBox 40"/>
          <p:cNvSpPr txBox="1"/>
          <p:nvPr/>
        </p:nvSpPr>
        <p:spPr>
          <a:xfrm>
            <a:off x="3183798" y="3443526"/>
            <a:ext cx="2229906" cy="369332"/>
          </a:xfrm>
          <a:prstGeom prst="rect">
            <a:avLst/>
          </a:prstGeom>
          <a:noFill/>
        </p:spPr>
        <p:txBody>
          <a:bodyPr wrap="none" rtlCol="0">
            <a:spAutoFit/>
          </a:bodyPr>
          <a:lstStyle/>
          <a:p>
            <a:r>
              <a:rPr lang="tr-TR" dirty="0" smtClean="0"/>
              <a:t>Surgery/worse results</a:t>
            </a:r>
            <a:endParaRPr lang="tr-TR" dirty="0"/>
          </a:p>
        </p:txBody>
      </p:sp>
      <p:sp>
        <p:nvSpPr>
          <p:cNvPr id="42" name="TextBox 41"/>
          <p:cNvSpPr txBox="1"/>
          <p:nvPr/>
        </p:nvSpPr>
        <p:spPr>
          <a:xfrm>
            <a:off x="3636222" y="4902784"/>
            <a:ext cx="2132635" cy="369332"/>
          </a:xfrm>
          <a:prstGeom prst="rect">
            <a:avLst/>
          </a:prstGeom>
          <a:noFill/>
        </p:spPr>
        <p:txBody>
          <a:bodyPr wrap="none" rtlCol="0">
            <a:spAutoFit/>
          </a:bodyPr>
          <a:lstStyle/>
          <a:p>
            <a:r>
              <a:rPr lang="tr-TR" dirty="0" smtClean="0"/>
              <a:t>Surgery/good results</a:t>
            </a:r>
            <a:endParaRPr lang="tr-TR" dirty="0"/>
          </a:p>
        </p:txBody>
      </p:sp>
      <p:sp>
        <p:nvSpPr>
          <p:cNvPr id="36" name="TextBox 35"/>
          <p:cNvSpPr txBox="1"/>
          <p:nvPr/>
        </p:nvSpPr>
        <p:spPr>
          <a:xfrm>
            <a:off x="4076611" y="1107912"/>
            <a:ext cx="495649" cy="369332"/>
          </a:xfrm>
          <a:prstGeom prst="rect">
            <a:avLst/>
          </a:prstGeom>
          <a:noFill/>
        </p:spPr>
        <p:txBody>
          <a:bodyPr wrap="none" rtlCol="0">
            <a:spAutoFit/>
          </a:bodyPr>
          <a:lstStyle/>
          <a:p>
            <a:r>
              <a:rPr lang="tr-TR" dirty="0" smtClean="0"/>
              <a:t>Die</a:t>
            </a:r>
            <a:endParaRPr lang="tr-TR" dirty="0"/>
          </a:p>
        </p:txBody>
      </p:sp>
      <p:sp>
        <p:nvSpPr>
          <p:cNvPr id="37" name="TextBox 36"/>
          <p:cNvSpPr txBox="1"/>
          <p:nvPr/>
        </p:nvSpPr>
        <p:spPr>
          <a:xfrm>
            <a:off x="3992008" y="2366454"/>
            <a:ext cx="552715" cy="369332"/>
          </a:xfrm>
          <a:prstGeom prst="rect">
            <a:avLst/>
          </a:prstGeom>
          <a:noFill/>
        </p:spPr>
        <p:txBody>
          <a:bodyPr wrap="none" rtlCol="0">
            <a:spAutoFit/>
          </a:bodyPr>
          <a:lstStyle/>
          <a:p>
            <a:r>
              <a:rPr lang="tr-TR" dirty="0" smtClean="0"/>
              <a:t>Live</a:t>
            </a:r>
            <a:endParaRPr lang="tr-TR" dirty="0"/>
          </a:p>
        </p:txBody>
      </p:sp>
      <p:sp>
        <p:nvSpPr>
          <p:cNvPr id="38" name="TextBox 37"/>
          <p:cNvSpPr txBox="1"/>
          <p:nvPr/>
        </p:nvSpPr>
        <p:spPr>
          <a:xfrm>
            <a:off x="4766271" y="5799601"/>
            <a:ext cx="552715" cy="369332"/>
          </a:xfrm>
          <a:prstGeom prst="rect">
            <a:avLst/>
          </a:prstGeom>
          <a:noFill/>
        </p:spPr>
        <p:txBody>
          <a:bodyPr wrap="none" rtlCol="0">
            <a:spAutoFit/>
          </a:bodyPr>
          <a:lstStyle/>
          <a:p>
            <a:r>
              <a:rPr lang="tr-TR" dirty="0" smtClean="0"/>
              <a:t>Live</a:t>
            </a:r>
            <a:endParaRPr lang="tr-TR" dirty="0"/>
          </a:p>
        </p:txBody>
      </p:sp>
      <p:sp>
        <p:nvSpPr>
          <p:cNvPr id="43" name="Oval 42"/>
          <p:cNvSpPr/>
          <p:nvPr/>
        </p:nvSpPr>
        <p:spPr>
          <a:xfrm>
            <a:off x="5768857" y="3205242"/>
            <a:ext cx="342589" cy="402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44" name="Straight Connector 43"/>
          <p:cNvCxnSpPr/>
          <p:nvPr/>
        </p:nvCxnSpPr>
        <p:spPr>
          <a:xfrm>
            <a:off x="5939536" y="2785157"/>
            <a:ext cx="616" cy="1183771"/>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5940152" y="2791685"/>
            <a:ext cx="127984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5939536" y="3968928"/>
            <a:ext cx="1279847" cy="0"/>
          </a:xfrm>
          <a:prstGeom prst="line">
            <a:avLst/>
          </a:prstGeom>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5939536" y="2334938"/>
            <a:ext cx="1751185" cy="369332"/>
          </a:xfrm>
          <a:prstGeom prst="rect">
            <a:avLst/>
          </a:prstGeom>
          <a:noFill/>
        </p:spPr>
        <p:txBody>
          <a:bodyPr wrap="none" rtlCol="0">
            <a:spAutoFit/>
          </a:bodyPr>
          <a:lstStyle/>
          <a:p>
            <a:r>
              <a:rPr lang="tr-TR" dirty="0" smtClean="0"/>
              <a:t>Die from surgery</a:t>
            </a:r>
            <a:endParaRPr lang="tr-TR" dirty="0"/>
          </a:p>
        </p:txBody>
      </p:sp>
      <p:sp>
        <p:nvSpPr>
          <p:cNvPr id="48" name="TextBox 47"/>
          <p:cNvSpPr txBox="1"/>
          <p:nvPr/>
        </p:nvSpPr>
        <p:spPr>
          <a:xfrm>
            <a:off x="6026744" y="3585414"/>
            <a:ext cx="869020" cy="369332"/>
          </a:xfrm>
          <a:prstGeom prst="rect">
            <a:avLst/>
          </a:prstGeom>
          <a:noFill/>
        </p:spPr>
        <p:txBody>
          <a:bodyPr wrap="none" rtlCol="0">
            <a:spAutoFit/>
          </a:bodyPr>
          <a:lstStyle/>
          <a:p>
            <a:r>
              <a:rPr lang="tr-TR" dirty="0" smtClean="0"/>
              <a:t>Survive</a:t>
            </a:r>
            <a:endParaRPr lang="tr-TR" dirty="0"/>
          </a:p>
        </p:txBody>
      </p:sp>
      <p:sp>
        <p:nvSpPr>
          <p:cNvPr id="49" name="TextBox 48"/>
          <p:cNvSpPr txBox="1"/>
          <p:nvPr/>
        </p:nvSpPr>
        <p:spPr>
          <a:xfrm>
            <a:off x="1371659" y="1510834"/>
            <a:ext cx="977482" cy="307777"/>
          </a:xfrm>
          <a:prstGeom prst="rect">
            <a:avLst/>
          </a:prstGeom>
          <a:noFill/>
        </p:spPr>
        <p:txBody>
          <a:bodyPr wrap="square" rtlCol="0">
            <a:spAutoFit/>
          </a:bodyPr>
          <a:lstStyle/>
          <a:p>
            <a:r>
              <a:rPr lang="tr-TR" sz="1400" dirty="0" smtClean="0"/>
              <a:t>0.01</a:t>
            </a:r>
            <a:endParaRPr lang="tr-TR" sz="1400" dirty="0"/>
          </a:p>
        </p:txBody>
      </p:sp>
      <p:sp>
        <p:nvSpPr>
          <p:cNvPr id="50" name="TextBox 49"/>
          <p:cNvSpPr txBox="1"/>
          <p:nvPr/>
        </p:nvSpPr>
        <p:spPr>
          <a:xfrm>
            <a:off x="1346501" y="2483908"/>
            <a:ext cx="977482" cy="307777"/>
          </a:xfrm>
          <a:prstGeom prst="rect">
            <a:avLst/>
          </a:prstGeom>
          <a:noFill/>
        </p:spPr>
        <p:txBody>
          <a:bodyPr wrap="square" rtlCol="0">
            <a:spAutoFit/>
          </a:bodyPr>
          <a:lstStyle/>
          <a:p>
            <a:r>
              <a:rPr lang="tr-TR" sz="1400" dirty="0" smtClean="0"/>
              <a:t>0.99</a:t>
            </a:r>
            <a:endParaRPr lang="tr-TR" sz="1400" dirty="0"/>
          </a:p>
        </p:txBody>
      </p:sp>
      <p:sp>
        <p:nvSpPr>
          <p:cNvPr id="51" name="TextBox 50"/>
          <p:cNvSpPr txBox="1"/>
          <p:nvPr/>
        </p:nvSpPr>
        <p:spPr>
          <a:xfrm>
            <a:off x="1621657" y="3968928"/>
            <a:ext cx="977482" cy="307777"/>
          </a:xfrm>
          <a:prstGeom prst="rect">
            <a:avLst/>
          </a:prstGeom>
          <a:noFill/>
        </p:spPr>
        <p:txBody>
          <a:bodyPr wrap="square" rtlCol="0">
            <a:spAutoFit/>
          </a:bodyPr>
          <a:lstStyle/>
          <a:p>
            <a:r>
              <a:rPr lang="tr-TR" sz="1400" dirty="0" smtClean="0"/>
              <a:t>0.50</a:t>
            </a:r>
            <a:endParaRPr lang="tr-TR" sz="1400" dirty="0"/>
          </a:p>
        </p:txBody>
      </p:sp>
      <p:sp>
        <p:nvSpPr>
          <p:cNvPr id="52" name="TextBox 51"/>
          <p:cNvSpPr txBox="1"/>
          <p:nvPr/>
        </p:nvSpPr>
        <p:spPr>
          <a:xfrm>
            <a:off x="1640504" y="5491824"/>
            <a:ext cx="977482" cy="307777"/>
          </a:xfrm>
          <a:prstGeom prst="rect">
            <a:avLst/>
          </a:prstGeom>
          <a:noFill/>
        </p:spPr>
        <p:txBody>
          <a:bodyPr wrap="square" rtlCol="0">
            <a:spAutoFit/>
          </a:bodyPr>
          <a:lstStyle/>
          <a:p>
            <a:r>
              <a:rPr lang="tr-TR" sz="1400" dirty="0" smtClean="0"/>
              <a:t>0.50</a:t>
            </a:r>
            <a:endParaRPr lang="tr-TR" sz="1400" dirty="0"/>
          </a:p>
        </p:txBody>
      </p:sp>
      <p:sp>
        <p:nvSpPr>
          <p:cNvPr id="53" name="TextBox 52"/>
          <p:cNvSpPr txBox="1"/>
          <p:nvPr/>
        </p:nvSpPr>
        <p:spPr>
          <a:xfrm>
            <a:off x="3073348" y="4941346"/>
            <a:ext cx="977482" cy="307777"/>
          </a:xfrm>
          <a:prstGeom prst="rect">
            <a:avLst/>
          </a:prstGeom>
          <a:noFill/>
        </p:spPr>
        <p:txBody>
          <a:bodyPr wrap="square" rtlCol="0">
            <a:spAutoFit/>
          </a:bodyPr>
          <a:lstStyle/>
          <a:p>
            <a:r>
              <a:rPr lang="tr-TR" sz="1400" dirty="0" smtClean="0"/>
              <a:t>0.80</a:t>
            </a:r>
            <a:endParaRPr lang="tr-TR" sz="1400" dirty="0"/>
          </a:p>
        </p:txBody>
      </p:sp>
      <p:sp>
        <p:nvSpPr>
          <p:cNvPr id="54" name="TextBox 53"/>
          <p:cNvSpPr txBox="1"/>
          <p:nvPr/>
        </p:nvSpPr>
        <p:spPr>
          <a:xfrm>
            <a:off x="3323283" y="3723588"/>
            <a:ext cx="977482" cy="307777"/>
          </a:xfrm>
          <a:prstGeom prst="rect">
            <a:avLst/>
          </a:prstGeom>
          <a:noFill/>
        </p:spPr>
        <p:txBody>
          <a:bodyPr wrap="square" rtlCol="0">
            <a:spAutoFit/>
          </a:bodyPr>
          <a:lstStyle/>
          <a:p>
            <a:r>
              <a:rPr lang="tr-TR" sz="1400" dirty="0" smtClean="0"/>
              <a:t>0.20</a:t>
            </a:r>
            <a:endParaRPr lang="tr-TR" sz="1400" dirty="0"/>
          </a:p>
        </p:txBody>
      </p:sp>
      <p:sp>
        <p:nvSpPr>
          <p:cNvPr id="55" name="TextBox 54"/>
          <p:cNvSpPr txBox="1"/>
          <p:nvPr/>
        </p:nvSpPr>
        <p:spPr>
          <a:xfrm>
            <a:off x="5996506" y="2827635"/>
            <a:ext cx="977482" cy="307777"/>
          </a:xfrm>
          <a:prstGeom prst="rect">
            <a:avLst/>
          </a:prstGeom>
          <a:noFill/>
        </p:spPr>
        <p:txBody>
          <a:bodyPr wrap="square" rtlCol="0">
            <a:spAutoFit/>
          </a:bodyPr>
          <a:lstStyle/>
          <a:p>
            <a:r>
              <a:rPr lang="tr-TR" sz="1400" dirty="0" smtClean="0"/>
              <a:t>0.04</a:t>
            </a:r>
            <a:endParaRPr lang="tr-TR" sz="1400" dirty="0"/>
          </a:p>
        </p:txBody>
      </p:sp>
      <p:sp>
        <p:nvSpPr>
          <p:cNvPr id="56" name="TextBox 55"/>
          <p:cNvSpPr txBox="1"/>
          <p:nvPr/>
        </p:nvSpPr>
        <p:spPr>
          <a:xfrm>
            <a:off x="5940152" y="3954746"/>
            <a:ext cx="977482" cy="307777"/>
          </a:xfrm>
          <a:prstGeom prst="rect">
            <a:avLst/>
          </a:prstGeom>
          <a:noFill/>
        </p:spPr>
        <p:txBody>
          <a:bodyPr wrap="square" rtlCol="0">
            <a:spAutoFit/>
          </a:bodyPr>
          <a:lstStyle/>
          <a:p>
            <a:r>
              <a:rPr lang="tr-TR" sz="1400" dirty="0" smtClean="0"/>
              <a:t>0.96</a:t>
            </a:r>
            <a:endParaRPr lang="tr-TR" sz="1400" dirty="0"/>
          </a:p>
        </p:txBody>
      </p:sp>
      <p:sp>
        <p:nvSpPr>
          <p:cNvPr id="57" name="Oval 56"/>
          <p:cNvSpPr/>
          <p:nvPr/>
        </p:nvSpPr>
        <p:spPr>
          <a:xfrm>
            <a:off x="5825211" y="4740014"/>
            <a:ext cx="342589" cy="402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58" name="Straight Connector 57"/>
          <p:cNvCxnSpPr/>
          <p:nvPr/>
        </p:nvCxnSpPr>
        <p:spPr>
          <a:xfrm>
            <a:off x="5996506" y="4440000"/>
            <a:ext cx="616" cy="1183771"/>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5982266" y="5645712"/>
            <a:ext cx="127984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5982267" y="4440000"/>
            <a:ext cx="1279847" cy="0"/>
          </a:xfrm>
          <a:prstGeom prst="line">
            <a:avLst/>
          </a:prstGeom>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6020171" y="4180664"/>
            <a:ext cx="1751185" cy="369332"/>
          </a:xfrm>
          <a:prstGeom prst="rect">
            <a:avLst/>
          </a:prstGeom>
          <a:noFill/>
        </p:spPr>
        <p:txBody>
          <a:bodyPr wrap="none" rtlCol="0">
            <a:spAutoFit/>
          </a:bodyPr>
          <a:lstStyle/>
          <a:p>
            <a:r>
              <a:rPr lang="tr-TR" dirty="0" smtClean="0"/>
              <a:t>Die from surgery</a:t>
            </a:r>
            <a:endParaRPr lang="tr-TR" dirty="0"/>
          </a:p>
        </p:txBody>
      </p:sp>
      <p:sp>
        <p:nvSpPr>
          <p:cNvPr id="62" name="TextBox 61"/>
          <p:cNvSpPr txBox="1"/>
          <p:nvPr/>
        </p:nvSpPr>
        <p:spPr>
          <a:xfrm>
            <a:off x="6026744" y="5249123"/>
            <a:ext cx="869020" cy="369332"/>
          </a:xfrm>
          <a:prstGeom prst="rect">
            <a:avLst/>
          </a:prstGeom>
          <a:noFill/>
        </p:spPr>
        <p:txBody>
          <a:bodyPr wrap="none" rtlCol="0">
            <a:spAutoFit/>
          </a:bodyPr>
          <a:lstStyle/>
          <a:p>
            <a:r>
              <a:rPr lang="tr-TR" dirty="0" smtClean="0"/>
              <a:t>Survive</a:t>
            </a:r>
            <a:endParaRPr lang="tr-TR" dirty="0"/>
          </a:p>
        </p:txBody>
      </p:sp>
      <p:sp>
        <p:nvSpPr>
          <p:cNvPr id="63" name="TextBox 62"/>
          <p:cNvSpPr txBox="1"/>
          <p:nvPr/>
        </p:nvSpPr>
        <p:spPr>
          <a:xfrm>
            <a:off x="6048264" y="4440000"/>
            <a:ext cx="977482" cy="307777"/>
          </a:xfrm>
          <a:prstGeom prst="rect">
            <a:avLst/>
          </a:prstGeom>
          <a:noFill/>
        </p:spPr>
        <p:txBody>
          <a:bodyPr wrap="square" rtlCol="0">
            <a:spAutoFit/>
          </a:bodyPr>
          <a:lstStyle/>
          <a:p>
            <a:r>
              <a:rPr lang="tr-TR" sz="1400" dirty="0" smtClean="0"/>
              <a:t>0.02</a:t>
            </a:r>
            <a:endParaRPr lang="tr-TR" sz="1400" dirty="0"/>
          </a:p>
        </p:txBody>
      </p:sp>
      <p:sp>
        <p:nvSpPr>
          <p:cNvPr id="64" name="TextBox 63"/>
          <p:cNvSpPr txBox="1"/>
          <p:nvPr/>
        </p:nvSpPr>
        <p:spPr>
          <a:xfrm>
            <a:off x="6034027" y="5646609"/>
            <a:ext cx="1072383" cy="307777"/>
          </a:xfrm>
          <a:prstGeom prst="rect">
            <a:avLst/>
          </a:prstGeom>
          <a:noFill/>
        </p:spPr>
        <p:txBody>
          <a:bodyPr wrap="square" rtlCol="0">
            <a:spAutoFit/>
          </a:bodyPr>
          <a:lstStyle/>
          <a:p>
            <a:r>
              <a:rPr lang="tr-TR" sz="1400" dirty="0" smtClean="0"/>
              <a:t>0.98</a:t>
            </a:r>
            <a:endParaRPr lang="tr-TR" sz="1400" dirty="0"/>
          </a:p>
        </p:txBody>
      </p:sp>
    </p:spTree>
    <p:extLst>
      <p:ext uri="{BB962C8B-B14F-4D97-AF65-F5344CB8AC3E}">
        <p14:creationId xmlns:p14="http://schemas.microsoft.com/office/powerpoint/2010/main" val="172039888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tr-TR" dirty="0" smtClean="0"/>
              <a:t>Let’s </a:t>
            </a:r>
            <a:r>
              <a:rPr lang="tr-TR" dirty="0" smtClean="0"/>
              <a:t>add health outcomes</a:t>
            </a:r>
            <a:endParaRPr lang="tr-TR" dirty="0"/>
          </a:p>
        </p:txBody>
      </p:sp>
      <p:sp>
        <p:nvSpPr>
          <p:cNvPr id="4" name="Rectangle 3"/>
          <p:cNvSpPr/>
          <p:nvPr/>
        </p:nvSpPr>
        <p:spPr>
          <a:xfrm>
            <a:off x="315848" y="3135412"/>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6" name="Straight Connector 5"/>
          <p:cNvCxnSpPr/>
          <p:nvPr/>
        </p:nvCxnSpPr>
        <p:spPr>
          <a:xfrm>
            <a:off x="459864" y="1992300"/>
            <a:ext cx="36078" cy="2552692"/>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59864" y="1995416"/>
            <a:ext cx="7200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97019" y="4509120"/>
            <a:ext cx="928871"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90176" y="1326168"/>
            <a:ext cx="897297" cy="369332"/>
          </a:xfrm>
          <a:prstGeom prst="rect">
            <a:avLst/>
          </a:prstGeom>
          <a:noFill/>
        </p:spPr>
        <p:txBody>
          <a:bodyPr wrap="none" rtlCol="0">
            <a:spAutoFit/>
          </a:bodyPr>
          <a:lstStyle/>
          <a:p>
            <a:r>
              <a:rPr lang="tr-TR" dirty="0" smtClean="0"/>
              <a:t>Surgery</a:t>
            </a:r>
            <a:endParaRPr lang="tr-TR" dirty="0"/>
          </a:p>
        </p:txBody>
      </p:sp>
      <p:sp>
        <p:nvSpPr>
          <p:cNvPr id="12" name="TextBox 11"/>
          <p:cNvSpPr txBox="1"/>
          <p:nvPr/>
        </p:nvSpPr>
        <p:spPr>
          <a:xfrm>
            <a:off x="43649" y="5439105"/>
            <a:ext cx="1402948" cy="369332"/>
          </a:xfrm>
          <a:prstGeom prst="rect">
            <a:avLst/>
          </a:prstGeom>
          <a:noFill/>
        </p:spPr>
        <p:txBody>
          <a:bodyPr wrap="none" rtlCol="0">
            <a:spAutoFit/>
          </a:bodyPr>
          <a:lstStyle/>
          <a:p>
            <a:r>
              <a:rPr lang="tr-TR" dirty="0" smtClean="0"/>
              <a:t>Wait and see</a:t>
            </a:r>
            <a:endParaRPr lang="tr-TR" dirty="0"/>
          </a:p>
        </p:txBody>
      </p:sp>
      <p:sp>
        <p:nvSpPr>
          <p:cNvPr id="3" name="Oval 2"/>
          <p:cNvSpPr/>
          <p:nvPr/>
        </p:nvSpPr>
        <p:spPr>
          <a:xfrm>
            <a:off x="1144440" y="1794084"/>
            <a:ext cx="342589" cy="402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13" name="Straight Connector 12"/>
          <p:cNvCxnSpPr/>
          <p:nvPr/>
        </p:nvCxnSpPr>
        <p:spPr>
          <a:xfrm>
            <a:off x="1346500" y="1492246"/>
            <a:ext cx="0" cy="12673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346501" y="1477244"/>
            <a:ext cx="308903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346501" y="2760420"/>
            <a:ext cx="3089035"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425890" y="2241436"/>
            <a:ext cx="869020" cy="369332"/>
          </a:xfrm>
          <a:prstGeom prst="rect">
            <a:avLst/>
          </a:prstGeom>
          <a:noFill/>
        </p:spPr>
        <p:txBody>
          <a:bodyPr wrap="none" rtlCol="0">
            <a:spAutoFit/>
          </a:bodyPr>
          <a:lstStyle/>
          <a:p>
            <a:r>
              <a:rPr lang="tr-TR" dirty="0" smtClean="0"/>
              <a:t>Survive</a:t>
            </a:r>
            <a:endParaRPr lang="tr-TR" dirty="0"/>
          </a:p>
        </p:txBody>
      </p:sp>
      <p:sp>
        <p:nvSpPr>
          <p:cNvPr id="17" name="TextBox 16"/>
          <p:cNvSpPr txBox="1"/>
          <p:nvPr/>
        </p:nvSpPr>
        <p:spPr>
          <a:xfrm>
            <a:off x="1425890" y="1137518"/>
            <a:ext cx="495649" cy="369332"/>
          </a:xfrm>
          <a:prstGeom prst="rect">
            <a:avLst/>
          </a:prstGeom>
          <a:noFill/>
        </p:spPr>
        <p:txBody>
          <a:bodyPr wrap="none" rtlCol="0">
            <a:spAutoFit/>
          </a:bodyPr>
          <a:lstStyle/>
          <a:p>
            <a:r>
              <a:rPr lang="tr-TR" dirty="0" smtClean="0"/>
              <a:t>Die</a:t>
            </a:r>
            <a:endParaRPr lang="tr-TR" dirty="0"/>
          </a:p>
        </p:txBody>
      </p:sp>
      <p:sp>
        <p:nvSpPr>
          <p:cNvPr id="19" name="Oval 18"/>
          <p:cNvSpPr/>
          <p:nvPr/>
        </p:nvSpPr>
        <p:spPr>
          <a:xfrm>
            <a:off x="1420237" y="4308306"/>
            <a:ext cx="342589" cy="402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20" name="Straight Connector 19"/>
          <p:cNvCxnSpPr/>
          <p:nvPr/>
        </p:nvCxnSpPr>
        <p:spPr>
          <a:xfrm>
            <a:off x="1609234" y="3968928"/>
            <a:ext cx="0" cy="189417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1572860" y="5808437"/>
            <a:ext cx="320060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635969" y="3968928"/>
            <a:ext cx="1279847" cy="0"/>
          </a:xfrm>
          <a:prstGeom prst="line">
            <a:avLst/>
          </a:prstGeom>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260931" y="3538922"/>
            <a:ext cx="1343638" cy="369332"/>
          </a:xfrm>
          <a:prstGeom prst="rect">
            <a:avLst/>
          </a:prstGeom>
          <a:noFill/>
        </p:spPr>
        <p:txBody>
          <a:bodyPr wrap="none" rtlCol="0">
            <a:spAutoFit/>
          </a:bodyPr>
          <a:lstStyle/>
          <a:p>
            <a:r>
              <a:rPr lang="tr-TR" dirty="0" smtClean="0"/>
              <a:t>Appendicitis</a:t>
            </a:r>
            <a:endParaRPr lang="tr-TR" dirty="0"/>
          </a:p>
        </p:txBody>
      </p:sp>
      <p:sp>
        <p:nvSpPr>
          <p:cNvPr id="24" name="TextBox 23"/>
          <p:cNvSpPr txBox="1"/>
          <p:nvPr/>
        </p:nvSpPr>
        <p:spPr>
          <a:xfrm>
            <a:off x="1591531" y="5808437"/>
            <a:ext cx="1604798" cy="646331"/>
          </a:xfrm>
          <a:prstGeom prst="rect">
            <a:avLst/>
          </a:prstGeom>
          <a:noFill/>
        </p:spPr>
        <p:txBody>
          <a:bodyPr wrap="none" rtlCol="0">
            <a:spAutoFit/>
          </a:bodyPr>
          <a:lstStyle/>
          <a:p>
            <a:r>
              <a:rPr lang="tr-TR" dirty="0" smtClean="0"/>
              <a:t>Non-specific </a:t>
            </a:r>
          </a:p>
          <a:p>
            <a:r>
              <a:rPr lang="tr-TR" dirty="0" smtClean="0"/>
              <a:t>AbdominalPain</a:t>
            </a:r>
            <a:endParaRPr lang="tr-TR" dirty="0"/>
          </a:p>
        </p:txBody>
      </p:sp>
      <p:sp>
        <p:nvSpPr>
          <p:cNvPr id="32" name="Oval 31"/>
          <p:cNvSpPr/>
          <p:nvPr/>
        </p:nvSpPr>
        <p:spPr>
          <a:xfrm>
            <a:off x="2902054" y="3767596"/>
            <a:ext cx="342589" cy="402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33" name="Straight Connector 32"/>
          <p:cNvCxnSpPr/>
          <p:nvPr/>
        </p:nvCxnSpPr>
        <p:spPr>
          <a:xfrm>
            <a:off x="3093105" y="3392864"/>
            <a:ext cx="0" cy="1523149"/>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3087369" y="3389908"/>
            <a:ext cx="2852783" cy="2956"/>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3087369" y="4916013"/>
            <a:ext cx="2852783" cy="0"/>
          </a:xfrm>
          <a:prstGeom prst="line">
            <a:avLst/>
          </a:prstGeom>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3491880" y="3020576"/>
            <a:ext cx="943656" cy="369332"/>
          </a:xfrm>
          <a:prstGeom prst="rect">
            <a:avLst/>
          </a:prstGeom>
          <a:noFill/>
        </p:spPr>
        <p:txBody>
          <a:bodyPr wrap="none" rtlCol="0">
            <a:spAutoFit/>
          </a:bodyPr>
          <a:lstStyle/>
          <a:p>
            <a:r>
              <a:rPr lang="tr-TR" dirty="0" smtClean="0"/>
              <a:t>Rupture</a:t>
            </a:r>
            <a:endParaRPr lang="tr-TR" dirty="0"/>
          </a:p>
        </p:txBody>
      </p:sp>
      <p:sp>
        <p:nvSpPr>
          <p:cNvPr id="40" name="TextBox 39"/>
          <p:cNvSpPr txBox="1"/>
          <p:nvPr/>
        </p:nvSpPr>
        <p:spPr>
          <a:xfrm>
            <a:off x="3183798" y="4490144"/>
            <a:ext cx="1589666" cy="369332"/>
          </a:xfrm>
          <a:prstGeom prst="rect">
            <a:avLst/>
          </a:prstGeom>
          <a:noFill/>
        </p:spPr>
        <p:txBody>
          <a:bodyPr wrap="none" rtlCol="0">
            <a:spAutoFit/>
          </a:bodyPr>
          <a:lstStyle/>
          <a:p>
            <a:r>
              <a:rPr lang="tr-TR" dirty="0" smtClean="0"/>
              <a:t>Do not rupture</a:t>
            </a:r>
            <a:endParaRPr lang="tr-TR" dirty="0"/>
          </a:p>
        </p:txBody>
      </p:sp>
      <p:sp>
        <p:nvSpPr>
          <p:cNvPr id="41" name="TextBox 40"/>
          <p:cNvSpPr txBox="1"/>
          <p:nvPr/>
        </p:nvSpPr>
        <p:spPr>
          <a:xfrm>
            <a:off x="3183798" y="3443526"/>
            <a:ext cx="2229906" cy="369332"/>
          </a:xfrm>
          <a:prstGeom prst="rect">
            <a:avLst/>
          </a:prstGeom>
          <a:noFill/>
        </p:spPr>
        <p:txBody>
          <a:bodyPr wrap="none" rtlCol="0">
            <a:spAutoFit/>
          </a:bodyPr>
          <a:lstStyle/>
          <a:p>
            <a:r>
              <a:rPr lang="tr-TR" dirty="0" smtClean="0"/>
              <a:t>Surgery/worse results</a:t>
            </a:r>
            <a:endParaRPr lang="tr-TR" dirty="0"/>
          </a:p>
        </p:txBody>
      </p:sp>
      <p:sp>
        <p:nvSpPr>
          <p:cNvPr id="42" name="TextBox 41"/>
          <p:cNvSpPr txBox="1"/>
          <p:nvPr/>
        </p:nvSpPr>
        <p:spPr>
          <a:xfrm>
            <a:off x="3636222" y="4902784"/>
            <a:ext cx="2132635" cy="369332"/>
          </a:xfrm>
          <a:prstGeom prst="rect">
            <a:avLst/>
          </a:prstGeom>
          <a:noFill/>
        </p:spPr>
        <p:txBody>
          <a:bodyPr wrap="none" rtlCol="0">
            <a:spAutoFit/>
          </a:bodyPr>
          <a:lstStyle/>
          <a:p>
            <a:r>
              <a:rPr lang="tr-TR" dirty="0" smtClean="0"/>
              <a:t>Surgery/good results</a:t>
            </a:r>
            <a:endParaRPr lang="tr-TR" dirty="0"/>
          </a:p>
        </p:txBody>
      </p:sp>
      <p:sp>
        <p:nvSpPr>
          <p:cNvPr id="36" name="TextBox 35"/>
          <p:cNvSpPr txBox="1"/>
          <p:nvPr/>
        </p:nvSpPr>
        <p:spPr>
          <a:xfrm>
            <a:off x="4076611" y="1107912"/>
            <a:ext cx="495649" cy="369332"/>
          </a:xfrm>
          <a:prstGeom prst="rect">
            <a:avLst/>
          </a:prstGeom>
          <a:noFill/>
        </p:spPr>
        <p:txBody>
          <a:bodyPr wrap="none" rtlCol="0">
            <a:spAutoFit/>
          </a:bodyPr>
          <a:lstStyle/>
          <a:p>
            <a:r>
              <a:rPr lang="tr-TR" dirty="0" smtClean="0"/>
              <a:t>Die</a:t>
            </a:r>
            <a:endParaRPr lang="tr-TR" dirty="0"/>
          </a:p>
        </p:txBody>
      </p:sp>
      <p:sp>
        <p:nvSpPr>
          <p:cNvPr id="37" name="TextBox 36"/>
          <p:cNvSpPr txBox="1"/>
          <p:nvPr/>
        </p:nvSpPr>
        <p:spPr>
          <a:xfrm>
            <a:off x="3992008" y="2366454"/>
            <a:ext cx="552715" cy="369332"/>
          </a:xfrm>
          <a:prstGeom prst="rect">
            <a:avLst/>
          </a:prstGeom>
          <a:noFill/>
        </p:spPr>
        <p:txBody>
          <a:bodyPr wrap="none" rtlCol="0">
            <a:spAutoFit/>
          </a:bodyPr>
          <a:lstStyle/>
          <a:p>
            <a:r>
              <a:rPr lang="tr-TR" dirty="0" smtClean="0"/>
              <a:t>Live</a:t>
            </a:r>
            <a:endParaRPr lang="tr-TR" dirty="0"/>
          </a:p>
        </p:txBody>
      </p:sp>
      <p:sp>
        <p:nvSpPr>
          <p:cNvPr id="38" name="TextBox 37"/>
          <p:cNvSpPr txBox="1"/>
          <p:nvPr/>
        </p:nvSpPr>
        <p:spPr>
          <a:xfrm>
            <a:off x="4766271" y="5799601"/>
            <a:ext cx="552715" cy="369332"/>
          </a:xfrm>
          <a:prstGeom prst="rect">
            <a:avLst/>
          </a:prstGeom>
          <a:noFill/>
        </p:spPr>
        <p:txBody>
          <a:bodyPr wrap="none" rtlCol="0">
            <a:spAutoFit/>
          </a:bodyPr>
          <a:lstStyle/>
          <a:p>
            <a:r>
              <a:rPr lang="tr-TR" dirty="0" smtClean="0"/>
              <a:t>Live</a:t>
            </a:r>
            <a:endParaRPr lang="tr-TR" dirty="0"/>
          </a:p>
        </p:txBody>
      </p:sp>
      <p:sp>
        <p:nvSpPr>
          <p:cNvPr id="43" name="Oval 42"/>
          <p:cNvSpPr/>
          <p:nvPr/>
        </p:nvSpPr>
        <p:spPr>
          <a:xfrm>
            <a:off x="5768857" y="3205242"/>
            <a:ext cx="342589" cy="402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44" name="Straight Connector 43"/>
          <p:cNvCxnSpPr/>
          <p:nvPr/>
        </p:nvCxnSpPr>
        <p:spPr>
          <a:xfrm>
            <a:off x="5939536" y="2785157"/>
            <a:ext cx="616" cy="1183771"/>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5940152" y="2791685"/>
            <a:ext cx="127984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5939536" y="3968928"/>
            <a:ext cx="1279847" cy="0"/>
          </a:xfrm>
          <a:prstGeom prst="line">
            <a:avLst/>
          </a:prstGeom>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5939536" y="2334938"/>
            <a:ext cx="1751185" cy="369332"/>
          </a:xfrm>
          <a:prstGeom prst="rect">
            <a:avLst/>
          </a:prstGeom>
          <a:noFill/>
        </p:spPr>
        <p:txBody>
          <a:bodyPr wrap="none" rtlCol="0">
            <a:spAutoFit/>
          </a:bodyPr>
          <a:lstStyle/>
          <a:p>
            <a:r>
              <a:rPr lang="tr-TR" dirty="0" smtClean="0"/>
              <a:t>Die from surgery</a:t>
            </a:r>
            <a:endParaRPr lang="tr-TR" dirty="0"/>
          </a:p>
        </p:txBody>
      </p:sp>
      <p:sp>
        <p:nvSpPr>
          <p:cNvPr id="48" name="TextBox 47"/>
          <p:cNvSpPr txBox="1"/>
          <p:nvPr/>
        </p:nvSpPr>
        <p:spPr>
          <a:xfrm>
            <a:off x="6026744" y="3585414"/>
            <a:ext cx="869020" cy="369332"/>
          </a:xfrm>
          <a:prstGeom prst="rect">
            <a:avLst/>
          </a:prstGeom>
          <a:noFill/>
        </p:spPr>
        <p:txBody>
          <a:bodyPr wrap="none" rtlCol="0">
            <a:spAutoFit/>
          </a:bodyPr>
          <a:lstStyle/>
          <a:p>
            <a:r>
              <a:rPr lang="tr-TR" dirty="0" smtClean="0"/>
              <a:t>Survive</a:t>
            </a:r>
            <a:endParaRPr lang="tr-TR" dirty="0"/>
          </a:p>
        </p:txBody>
      </p:sp>
      <p:sp>
        <p:nvSpPr>
          <p:cNvPr id="49" name="TextBox 48"/>
          <p:cNvSpPr txBox="1"/>
          <p:nvPr/>
        </p:nvSpPr>
        <p:spPr>
          <a:xfrm>
            <a:off x="1371659" y="1510834"/>
            <a:ext cx="977482" cy="307777"/>
          </a:xfrm>
          <a:prstGeom prst="rect">
            <a:avLst/>
          </a:prstGeom>
          <a:noFill/>
        </p:spPr>
        <p:txBody>
          <a:bodyPr wrap="square" rtlCol="0">
            <a:spAutoFit/>
          </a:bodyPr>
          <a:lstStyle/>
          <a:p>
            <a:r>
              <a:rPr lang="tr-TR" sz="1400" dirty="0" smtClean="0"/>
              <a:t>0.01</a:t>
            </a:r>
            <a:endParaRPr lang="tr-TR" sz="1400" dirty="0"/>
          </a:p>
        </p:txBody>
      </p:sp>
      <p:sp>
        <p:nvSpPr>
          <p:cNvPr id="50" name="TextBox 49"/>
          <p:cNvSpPr txBox="1"/>
          <p:nvPr/>
        </p:nvSpPr>
        <p:spPr>
          <a:xfrm>
            <a:off x="1346501" y="2483908"/>
            <a:ext cx="977482" cy="307777"/>
          </a:xfrm>
          <a:prstGeom prst="rect">
            <a:avLst/>
          </a:prstGeom>
          <a:noFill/>
        </p:spPr>
        <p:txBody>
          <a:bodyPr wrap="square" rtlCol="0">
            <a:spAutoFit/>
          </a:bodyPr>
          <a:lstStyle/>
          <a:p>
            <a:r>
              <a:rPr lang="tr-TR" sz="1400" dirty="0" smtClean="0"/>
              <a:t>0.99</a:t>
            </a:r>
            <a:endParaRPr lang="tr-TR" sz="1400" dirty="0"/>
          </a:p>
        </p:txBody>
      </p:sp>
      <p:sp>
        <p:nvSpPr>
          <p:cNvPr id="51" name="TextBox 50"/>
          <p:cNvSpPr txBox="1"/>
          <p:nvPr/>
        </p:nvSpPr>
        <p:spPr>
          <a:xfrm>
            <a:off x="1621657" y="3968928"/>
            <a:ext cx="977482" cy="307777"/>
          </a:xfrm>
          <a:prstGeom prst="rect">
            <a:avLst/>
          </a:prstGeom>
          <a:noFill/>
        </p:spPr>
        <p:txBody>
          <a:bodyPr wrap="square" rtlCol="0">
            <a:spAutoFit/>
          </a:bodyPr>
          <a:lstStyle/>
          <a:p>
            <a:r>
              <a:rPr lang="tr-TR" sz="1400" dirty="0" smtClean="0"/>
              <a:t>0.50</a:t>
            </a:r>
            <a:endParaRPr lang="tr-TR" sz="1400" dirty="0"/>
          </a:p>
        </p:txBody>
      </p:sp>
      <p:sp>
        <p:nvSpPr>
          <p:cNvPr id="52" name="TextBox 51"/>
          <p:cNvSpPr txBox="1"/>
          <p:nvPr/>
        </p:nvSpPr>
        <p:spPr>
          <a:xfrm>
            <a:off x="1640504" y="5491824"/>
            <a:ext cx="977482" cy="307777"/>
          </a:xfrm>
          <a:prstGeom prst="rect">
            <a:avLst/>
          </a:prstGeom>
          <a:noFill/>
        </p:spPr>
        <p:txBody>
          <a:bodyPr wrap="square" rtlCol="0">
            <a:spAutoFit/>
          </a:bodyPr>
          <a:lstStyle/>
          <a:p>
            <a:r>
              <a:rPr lang="tr-TR" sz="1400" dirty="0" smtClean="0"/>
              <a:t>0.50</a:t>
            </a:r>
            <a:endParaRPr lang="tr-TR" sz="1400" dirty="0"/>
          </a:p>
        </p:txBody>
      </p:sp>
      <p:sp>
        <p:nvSpPr>
          <p:cNvPr id="53" name="TextBox 52"/>
          <p:cNvSpPr txBox="1"/>
          <p:nvPr/>
        </p:nvSpPr>
        <p:spPr>
          <a:xfrm>
            <a:off x="3073348" y="4941346"/>
            <a:ext cx="977482" cy="307777"/>
          </a:xfrm>
          <a:prstGeom prst="rect">
            <a:avLst/>
          </a:prstGeom>
          <a:noFill/>
        </p:spPr>
        <p:txBody>
          <a:bodyPr wrap="square" rtlCol="0">
            <a:spAutoFit/>
          </a:bodyPr>
          <a:lstStyle/>
          <a:p>
            <a:r>
              <a:rPr lang="tr-TR" sz="1400" dirty="0" smtClean="0"/>
              <a:t>0.80</a:t>
            </a:r>
            <a:endParaRPr lang="tr-TR" sz="1400" dirty="0"/>
          </a:p>
        </p:txBody>
      </p:sp>
      <p:sp>
        <p:nvSpPr>
          <p:cNvPr id="54" name="TextBox 53"/>
          <p:cNvSpPr txBox="1"/>
          <p:nvPr/>
        </p:nvSpPr>
        <p:spPr>
          <a:xfrm>
            <a:off x="3323283" y="3723588"/>
            <a:ext cx="977482" cy="307777"/>
          </a:xfrm>
          <a:prstGeom prst="rect">
            <a:avLst/>
          </a:prstGeom>
          <a:noFill/>
        </p:spPr>
        <p:txBody>
          <a:bodyPr wrap="square" rtlCol="0">
            <a:spAutoFit/>
          </a:bodyPr>
          <a:lstStyle/>
          <a:p>
            <a:r>
              <a:rPr lang="tr-TR" sz="1400" dirty="0" smtClean="0"/>
              <a:t>0.20</a:t>
            </a:r>
            <a:endParaRPr lang="tr-TR" sz="1400" dirty="0"/>
          </a:p>
        </p:txBody>
      </p:sp>
      <p:sp>
        <p:nvSpPr>
          <p:cNvPr id="55" name="TextBox 54"/>
          <p:cNvSpPr txBox="1"/>
          <p:nvPr/>
        </p:nvSpPr>
        <p:spPr>
          <a:xfrm>
            <a:off x="5996506" y="2827635"/>
            <a:ext cx="977482" cy="307777"/>
          </a:xfrm>
          <a:prstGeom prst="rect">
            <a:avLst/>
          </a:prstGeom>
          <a:noFill/>
        </p:spPr>
        <p:txBody>
          <a:bodyPr wrap="square" rtlCol="0">
            <a:spAutoFit/>
          </a:bodyPr>
          <a:lstStyle/>
          <a:p>
            <a:r>
              <a:rPr lang="tr-TR" sz="1400" dirty="0" smtClean="0"/>
              <a:t>0.04</a:t>
            </a:r>
            <a:endParaRPr lang="tr-TR" sz="1400" dirty="0"/>
          </a:p>
        </p:txBody>
      </p:sp>
      <p:sp>
        <p:nvSpPr>
          <p:cNvPr id="56" name="TextBox 55"/>
          <p:cNvSpPr txBox="1"/>
          <p:nvPr/>
        </p:nvSpPr>
        <p:spPr>
          <a:xfrm>
            <a:off x="5940152" y="3954746"/>
            <a:ext cx="977482" cy="307777"/>
          </a:xfrm>
          <a:prstGeom prst="rect">
            <a:avLst/>
          </a:prstGeom>
          <a:noFill/>
        </p:spPr>
        <p:txBody>
          <a:bodyPr wrap="square" rtlCol="0">
            <a:spAutoFit/>
          </a:bodyPr>
          <a:lstStyle/>
          <a:p>
            <a:r>
              <a:rPr lang="tr-TR" sz="1400" dirty="0" smtClean="0"/>
              <a:t>0.96</a:t>
            </a:r>
            <a:endParaRPr lang="tr-TR" sz="1400" dirty="0"/>
          </a:p>
        </p:txBody>
      </p:sp>
      <p:sp>
        <p:nvSpPr>
          <p:cNvPr id="57" name="Oval 56"/>
          <p:cNvSpPr/>
          <p:nvPr/>
        </p:nvSpPr>
        <p:spPr>
          <a:xfrm>
            <a:off x="5825211" y="4740014"/>
            <a:ext cx="342589" cy="402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58" name="Straight Connector 57"/>
          <p:cNvCxnSpPr/>
          <p:nvPr/>
        </p:nvCxnSpPr>
        <p:spPr>
          <a:xfrm>
            <a:off x="5996506" y="4440000"/>
            <a:ext cx="616" cy="1183771"/>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5982266" y="5645712"/>
            <a:ext cx="127984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5982267" y="4440000"/>
            <a:ext cx="1279847" cy="0"/>
          </a:xfrm>
          <a:prstGeom prst="line">
            <a:avLst/>
          </a:prstGeom>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6020171" y="4180664"/>
            <a:ext cx="1751185" cy="369332"/>
          </a:xfrm>
          <a:prstGeom prst="rect">
            <a:avLst/>
          </a:prstGeom>
          <a:noFill/>
        </p:spPr>
        <p:txBody>
          <a:bodyPr wrap="none" rtlCol="0">
            <a:spAutoFit/>
          </a:bodyPr>
          <a:lstStyle/>
          <a:p>
            <a:r>
              <a:rPr lang="tr-TR" dirty="0" smtClean="0"/>
              <a:t>Die from surgery</a:t>
            </a:r>
            <a:endParaRPr lang="tr-TR" dirty="0"/>
          </a:p>
        </p:txBody>
      </p:sp>
      <p:sp>
        <p:nvSpPr>
          <p:cNvPr id="62" name="TextBox 61"/>
          <p:cNvSpPr txBox="1"/>
          <p:nvPr/>
        </p:nvSpPr>
        <p:spPr>
          <a:xfrm>
            <a:off x="6026744" y="5249123"/>
            <a:ext cx="869020" cy="369332"/>
          </a:xfrm>
          <a:prstGeom prst="rect">
            <a:avLst/>
          </a:prstGeom>
          <a:noFill/>
        </p:spPr>
        <p:txBody>
          <a:bodyPr wrap="none" rtlCol="0">
            <a:spAutoFit/>
          </a:bodyPr>
          <a:lstStyle/>
          <a:p>
            <a:r>
              <a:rPr lang="tr-TR" dirty="0" smtClean="0"/>
              <a:t>Survive</a:t>
            </a:r>
            <a:endParaRPr lang="tr-TR" dirty="0"/>
          </a:p>
        </p:txBody>
      </p:sp>
      <p:sp>
        <p:nvSpPr>
          <p:cNvPr id="63" name="TextBox 62"/>
          <p:cNvSpPr txBox="1"/>
          <p:nvPr/>
        </p:nvSpPr>
        <p:spPr>
          <a:xfrm>
            <a:off x="6048264" y="4440000"/>
            <a:ext cx="977482" cy="307777"/>
          </a:xfrm>
          <a:prstGeom prst="rect">
            <a:avLst/>
          </a:prstGeom>
          <a:noFill/>
        </p:spPr>
        <p:txBody>
          <a:bodyPr wrap="square" rtlCol="0">
            <a:spAutoFit/>
          </a:bodyPr>
          <a:lstStyle/>
          <a:p>
            <a:r>
              <a:rPr lang="tr-TR" sz="1400" dirty="0" smtClean="0"/>
              <a:t>0.02</a:t>
            </a:r>
            <a:endParaRPr lang="tr-TR" sz="1400" dirty="0"/>
          </a:p>
        </p:txBody>
      </p:sp>
      <p:sp>
        <p:nvSpPr>
          <p:cNvPr id="64" name="TextBox 63"/>
          <p:cNvSpPr txBox="1"/>
          <p:nvPr/>
        </p:nvSpPr>
        <p:spPr>
          <a:xfrm>
            <a:off x="6034027" y="5646609"/>
            <a:ext cx="1072383" cy="307777"/>
          </a:xfrm>
          <a:prstGeom prst="rect">
            <a:avLst/>
          </a:prstGeom>
          <a:noFill/>
        </p:spPr>
        <p:txBody>
          <a:bodyPr wrap="square" rtlCol="0">
            <a:spAutoFit/>
          </a:bodyPr>
          <a:lstStyle/>
          <a:p>
            <a:r>
              <a:rPr lang="tr-TR" sz="1400" dirty="0" smtClean="0"/>
              <a:t>0.98</a:t>
            </a:r>
            <a:endParaRPr lang="tr-TR" sz="1400" dirty="0"/>
          </a:p>
        </p:txBody>
      </p:sp>
      <p:sp>
        <p:nvSpPr>
          <p:cNvPr id="5" name="TextBox 4"/>
          <p:cNvSpPr txBox="1"/>
          <p:nvPr/>
        </p:nvSpPr>
        <p:spPr>
          <a:xfrm>
            <a:off x="4615428" y="1309594"/>
            <a:ext cx="301686" cy="369332"/>
          </a:xfrm>
          <a:prstGeom prst="rect">
            <a:avLst/>
          </a:prstGeom>
          <a:noFill/>
        </p:spPr>
        <p:txBody>
          <a:bodyPr wrap="none" rtlCol="0">
            <a:spAutoFit/>
          </a:bodyPr>
          <a:lstStyle/>
          <a:p>
            <a:r>
              <a:rPr lang="tr-TR" dirty="0" smtClean="0"/>
              <a:t>0</a:t>
            </a:r>
            <a:endParaRPr lang="tr-TR" dirty="0"/>
          </a:p>
        </p:txBody>
      </p:sp>
      <p:sp>
        <p:nvSpPr>
          <p:cNvPr id="7" name="TextBox 6"/>
          <p:cNvSpPr txBox="1"/>
          <p:nvPr/>
        </p:nvSpPr>
        <p:spPr>
          <a:xfrm>
            <a:off x="4572260" y="2551120"/>
            <a:ext cx="841444" cy="369332"/>
          </a:xfrm>
          <a:prstGeom prst="rect">
            <a:avLst/>
          </a:prstGeom>
          <a:noFill/>
        </p:spPr>
        <p:txBody>
          <a:bodyPr wrap="square" rtlCol="0">
            <a:spAutoFit/>
          </a:bodyPr>
          <a:lstStyle/>
          <a:p>
            <a:r>
              <a:rPr lang="tr-TR" dirty="0" smtClean="0"/>
              <a:t>100</a:t>
            </a:r>
            <a:endParaRPr lang="tr-TR" dirty="0"/>
          </a:p>
        </p:txBody>
      </p:sp>
      <p:sp>
        <p:nvSpPr>
          <p:cNvPr id="65" name="TextBox 64"/>
          <p:cNvSpPr txBox="1"/>
          <p:nvPr/>
        </p:nvSpPr>
        <p:spPr>
          <a:xfrm>
            <a:off x="7450581" y="2598054"/>
            <a:ext cx="301686" cy="369332"/>
          </a:xfrm>
          <a:prstGeom prst="rect">
            <a:avLst/>
          </a:prstGeom>
          <a:noFill/>
        </p:spPr>
        <p:txBody>
          <a:bodyPr wrap="none" rtlCol="0">
            <a:spAutoFit/>
          </a:bodyPr>
          <a:lstStyle/>
          <a:p>
            <a:r>
              <a:rPr lang="tr-TR" dirty="0" smtClean="0"/>
              <a:t>0</a:t>
            </a:r>
            <a:endParaRPr lang="tr-TR" dirty="0"/>
          </a:p>
        </p:txBody>
      </p:sp>
      <p:sp>
        <p:nvSpPr>
          <p:cNvPr id="66" name="TextBox 65"/>
          <p:cNvSpPr txBox="1"/>
          <p:nvPr/>
        </p:nvSpPr>
        <p:spPr>
          <a:xfrm>
            <a:off x="7371894" y="3641048"/>
            <a:ext cx="418704" cy="369332"/>
          </a:xfrm>
          <a:prstGeom prst="rect">
            <a:avLst/>
          </a:prstGeom>
          <a:noFill/>
        </p:spPr>
        <p:txBody>
          <a:bodyPr wrap="none" rtlCol="0">
            <a:spAutoFit/>
          </a:bodyPr>
          <a:lstStyle/>
          <a:p>
            <a:r>
              <a:rPr lang="tr-TR" dirty="0" smtClean="0"/>
              <a:t>95</a:t>
            </a:r>
            <a:endParaRPr lang="tr-TR" dirty="0"/>
          </a:p>
        </p:txBody>
      </p:sp>
      <p:sp>
        <p:nvSpPr>
          <p:cNvPr id="67" name="TextBox 66"/>
          <p:cNvSpPr txBox="1"/>
          <p:nvPr/>
        </p:nvSpPr>
        <p:spPr>
          <a:xfrm>
            <a:off x="7771356" y="4205288"/>
            <a:ext cx="301686" cy="369332"/>
          </a:xfrm>
          <a:prstGeom prst="rect">
            <a:avLst/>
          </a:prstGeom>
          <a:noFill/>
        </p:spPr>
        <p:txBody>
          <a:bodyPr wrap="none" rtlCol="0">
            <a:spAutoFit/>
          </a:bodyPr>
          <a:lstStyle/>
          <a:p>
            <a:r>
              <a:rPr lang="tr-TR" dirty="0" smtClean="0"/>
              <a:t>0</a:t>
            </a:r>
            <a:endParaRPr lang="tr-TR" dirty="0"/>
          </a:p>
        </p:txBody>
      </p:sp>
      <p:sp>
        <p:nvSpPr>
          <p:cNvPr id="68" name="TextBox 67"/>
          <p:cNvSpPr txBox="1"/>
          <p:nvPr/>
        </p:nvSpPr>
        <p:spPr>
          <a:xfrm>
            <a:off x="7450581" y="5439427"/>
            <a:ext cx="418704" cy="369332"/>
          </a:xfrm>
          <a:prstGeom prst="rect">
            <a:avLst/>
          </a:prstGeom>
          <a:noFill/>
        </p:spPr>
        <p:txBody>
          <a:bodyPr wrap="none" rtlCol="0">
            <a:spAutoFit/>
          </a:bodyPr>
          <a:lstStyle/>
          <a:p>
            <a:r>
              <a:rPr lang="tr-TR" dirty="0" smtClean="0"/>
              <a:t>95</a:t>
            </a:r>
            <a:endParaRPr lang="tr-TR" dirty="0"/>
          </a:p>
        </p:txBody>
      </p:sp>
    </p:spTree>
    <p:extLst>
      <p:ext uri="{BB962C8B-B14F-4D97-AF65-F5344CB8AC3E}">
        <p14:creationId xmlns:p14="http://schemas.microsoft.com/office/powerpoint/2010/main" val="48550028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26082" name="Rectangle 2"/>
          <p:cNvSpPr>
            <a:spLocks noChangeArrowheads="1"/>
          </p:cNvSpPr>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sp>
        <p:nvSpPr>
          <p:cNvPr id="1326083" name="Rectangle 3"/>
          <p:cNvSpPr>
            <a:spLocks noChangeArrowheads="1"/>
          </p:cNvSpPr>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sp>
        <p:nvSpPr>
          <p:cNvPr id="1326084" name="Rectangle 4"/>
          <p:cNvSpPr>
            <a:spLocks noGrp="1" noChangeArrowheads="1"/>
          </p:cNvSpPr>
          <p:nvPr>
            <p:ph type="title"/>
          </p:nvPr>
        </p:nvSpPr>
        <p:spPr>
          <a:noFill/>
          <a:ln/>
        </p:spPr>
        <p:txBody>
          <a:bodyPr/>
          <a:lstStyle/>
          <a:p>
            <a:r>
              <a:rPr lang="tr-TR" sz="3600" dirty="0" smtClean="0"/>
              <a:t>Expected values</a:t>
            </a:r>
            <a:endParaRPr lang="en-US" sz="3600" dirty="0"/>
          </a:p>
        </p:txBody>
      </p:sp>
      <p:sp>
        <p:nvSpPr>
          <p:cNvPr id="1326085" name="Rectangle 5"/>
          <p:cNvSpPr>
            <a:spLocks noGrp="1" noChangeArrowheads="1"/>
          </p:cNvSpPr>
          <p:nvPr>
            <p:ph type="body" idx="1"/>
          </p:nvPr>
        </p:nvSpPr>
        <p:spPr>
          <a:xfrm>
            <a:off x="533400" y="1712913"/>
            <a:ext cx="8431213" cy="1644650"/>
          </a:xfrm>
          <a:noFill/>
          <a:ln/>
        </p:spPr>
        <p:txBody>
          <a:bodyPr/>
          <a:lstStyle/>
          <a:p>
            <a:pPr>
              <a:lnSpc>
                <a:spcPct val="80000"/>
              </a:lnSpc>
            </a:pPr>
            <a:r>
              <a:rPr lang="en-GB" sz="2800"/>
              <a:t>Decision tree is averaged out to get the expected value (EV) for each strategy (from decision node)</a:t>
            </a:r>
          </a:p>
          <a:p>
            <a:pPr>
              <a:lnSpc>
                <a:spcPct val="80000"/>
              </a:lnSpc>
            </a:pPr>
            <a:r>
              <a:rPr lang="en-GB" sz="2800"/>
              <a:t>EV is the sum of products of the estimates of probability of events and their outcomes (payoff)</a:t>
            </a:r>
          </a:p>
        </p:txBody>
      </p:sp>
      <p:pic>
        <p:nvPicPr>
          <p:cNvPr id="1326086"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6300" y="2924175"/>
            <a:ext cx="7391400" cy="3649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26087" name="Rectangle 7"/>
          <p:cNvSpPr>
            <a:spLocks noChangeArrowheads="1"/>
          </p:cNvSpPr>
          <p:nvPr/>
        </p:nvSpPr>
        <p:spPr bwMode="auto">
          <a:xfrm>
            <a:off x="3995738" y="4556125"/>
            <a:ext cx="37941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GB" b="1">
                <a:solidFill>
                  <a:srgbClr val="000000"/>
                </a:solidFill>
              </a:rPr>
              <a:t>EV = 0.5x100 + 0.5x0 =  £50</a:t>
            </a:r>
          </a:p>
        </p:txBody>
      </p:sp>
    </p:spTree>
    <p:extLst>
      <p:ext uri="{BB962C8B-B14F-4D97-AF65-F5344CB8AC3E}">
        <p14:creationId xmlns:p14="http://schemas.microsoft.com/office/powerpoint/2010/main" val="4097625129"/>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26085">
                                            <p:txEl>
                                              <p:pRg st="0" end="0"/>
                                            </p:txEl>
                                          </p:spTgt>
                                        </p:tgtEl>
                                        <p:attrNameLst>
                                          <p:attrName>style.visibility</p:attrName>
                                        </p:attrNameLst>
                                      </p:cBhvr>
                                      <p:to>
                                        <p:strVal val="visible"/>
                                      </p:to>
                                    </p:set>
                                    <p:animEffect transition="in" filter="wipe(left)">
                                      <p:cBhvr>
                                        <p:cTn id="7" dur="500"/>
                                        <p:tgtEl>
                                          <p:spTgt spid="132608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326085">
                                            <p:txEl>
                                              <p:pRg st="1" end="1"/>
                                            </p:txEl>
                                          </p:spTgt>
                                        </p:tgtEl>
                                        <p:attrNameLst>
                                          <p:attrName>style.visibility</p:attrName>
                                        </p:attrNameLst>
                                      </p:cBhvr>
                                      <p:to>
                                        <p:strVal val="visible"/>
                                      </p:to>
                                    </p:set>
                                    <p:animEffect transition="in" filter="wipe(left)">
                                      <p:cBhvr>
                                        <p:cTn id="12" dur="500"/>
                                        <p:tgtEl>
                                          <p:spTgt spid="132608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1326086"/>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260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6085" grpId="0" build="p" autoUpdateAnimBg="0"/>
      <p:bldP spid="132608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4082"/>
          </a:xfrm>
        </p:spPr>
        <p:txBody>
          <a:bodyPr>
            <a:normAutofit fontScale="90000"/>
          </a:bodyPr>
          <a:lstStyle/>
          <a:p>
            <a:r>
              <a:rPr lang="tr-TR" dirty="0"/>
              <a:t>Now calculate expected health utilities for each node</a:t>
            </a:r>
            <a:endParaRPr lang="tr-TR" dirty="0"/>
          </a:p>
        </p:txBody>
      </p:sp>
      <p:sp>
        <p:nvSpPr>
          <p:cNvPr id="4" name="Rectangle 3"/>
          <p:cNvSpPr/>
          <p:nvPr/>
        </p:nvSpPr>
        <p:spPr>
          <a:xfrm>
            <a:off x="315848" y="3135412"/>
            <a:ext cx="288032"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6" name="Straight Connector 5"/>
          <p:cNvCxnSpPr/>
          <p:nvPr/>
        </p:nvCxnSpPr>
        <p:spPr>
          <a:xfrm>
            <a:off x="459864" y="1992300"/>
            <a:ext cx="36078" cy="2552692"/>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59864" y="1995416"/>
            <a:ext cx="7200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497019" y="4509120"/>
            <a:ext cx="928871" cy="0"/>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190176" y="1326168"/>
            <a:ext cx="897297" cy="369332"/>
          </a:xfrm>
          <a:prstGeom prst="rect">
            <a:avLst/>
          </a:prstGeom>
          <a:noFill/>
        </p:spPr>
        <p:txBody>
          <a:bodyPr wrap="none" rtlCol="0">
            <a:spAutoFit/>
          </a:bodyPr>
          <a:lstStyle/>
          <a:p>
            <a:r>
              <a:rPr lang="tr-TR" dirty="0" smtClean="0"/>
              <a:t>Surgery</a:t>
            </a:r>
            <a:endParaRPr lang="tr-TR" dirty="0"/>
          </a:p>
        </p:txBody>
      </p:sp>
      <p:sp>
        <p:nvSpPr>
          <p:cNvPr id="12" name="TextBox 11"/>
          <p:cNvSpPr txBox="1"/>
          <p:nvPr/>
        </p:nvSpPr>
        <p:spPr>
          <a:xfrm>
            <a:off x="43649" y="5439105"/>
            <a:ext cx="1402948" cy="369332"/>
          </a:xfrm>
          <a:prstGeom prst="rect">
            <a:avLst/>
          </a:prstGeom>
          <a:noFill/>
        </p:spPr>
        <p:txBody>
          <a:bodyPr wrap="none" rtlCol="0">
            <a:spAutoFit/>
          </a:bodyPr>
          <a:lstStyle/>
          <a:p>
            <a:r>
              <a:rPr lang="tr-TR" dirty="0" smtClean="0"/>
              <a:t>Wait and see</a:t>
            </a:r>
            <a:endParaRPr lang="tr-TR" dirty="0"/>
          </a:p>
        </p:txBody>
      </p:sp>
      <p:sp>
        <p:nvSpPr>
          <p:cNvPr id="3" name="Oval 2"/>
          <p:cNvSpPr/>
          <p:nvPr/>
        </p:nvSpPr>
        <p:spPr>
          <a:xfrm>
            <a:off x="1144440" y="1794084"/>
            <a:ext cx="342589" cy="402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13" name="Straight Connector 12"/>
          <p:cNvCxnSpPr/>
          <p:nvPr/>
        </p:nvCxnSpPr>
        <p:spPr>
          <a:xfrm>
            <a:off x="1346500" y="1492246"/>
            <a:ext cx="0" cy="1267341"/>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1346501" y="1477244"/>
            <a:ext cx="308903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346501" y="2760420"/>
            <a:ext cx="3089035"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1425890" y="2241436"/>
            <a:ext cx="869020" cy="369332"/>
          </a:xfrm>
          <a:prstGeom prst="rect">
            <a:avLst/>
          </a:prstGeom>
          <a:noFill/>
        </p:spPr>
        <p:txBody>
          <a:bodyPr wrap="none" rtlCol="0">
            <a:spAutoFit/>
          </a:bodyPr>
          <a:lstStyle/>
          <a:p>
            <a:r>
              <a:rPr lang="tr-TR" dirty="0" smtClean="0"/>
              <a:t>Survive</a:t>
            </a:r>
            <a:endParaRPr lang="tr-TR" dirty="0"/>
          </a:p>
        </p:txBody>
      </p:sp>
      <p:sp>
        <p:nvSpPr>
          <p:cNvPr id="17" name="TextBox 16"/>
          <p:cNvSpPr txBox="1"/>
          <p:nvPr/>
        </p:nvSpPr>
        <p:spPr>
          <a:xfrm>
            <a:off x="1425890" y="1137518"/>
            <a:ext cx="495649" cy="369332"/>
          </a:xfrm>
          <a:prstGeom prst="rect">
            <a:avLst/>
          </a:prstGeom>
          <a:noFill/>
        </p:spPr>
        <p:txBody>
          <a:bodyPr wrap="none" rtlCol="0">
            <a:spAutoFit/>
          </a:bodyPr>
          <a:lstStyle/>
          <a:p>
            <a:r>
              <a:rPr lang="tr-TR" dirty="0" smtClean="0"/>
              <a:t>Die</a:t>
            </a:r>
            <a:endParaRPr lang="tr-TR" dirty="0"/>
          </a:p>
        </p:txBody>
      </p:sp>
      <p:sp>
        <p:nvSpPr>
          <p:cNvPr id="19" name="Oval 18"/>
          <p:cNvSpPr/>
          <p:nvPr/>
        </p:nvSpPr>
        <p:spPr>
          <a:xfrm>
            <a:off x="1420237" y="4308306"/>
            <a:ext cx="342589" cy="402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20" name="Straight Connector 19"/>
          <p:cNvCxnSpPr/>
          <p:nvPr/>
        </p:nvCxnSpPr>
        <p:spPr>
          <a:xfrm>
            <a:off x="1609234" y="3968928"/>
            <a:ext cx="0" cy="189417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1572860" y="5808437"/>
            <a:ext cx="3200604"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1635969" y="3968928"/>
            <a:ext cx="1279847" cy="0"/>
          </a:xfrm>
          <a:prstGeom prst="line">
            <a:avLst/>
          </a:prstGeom>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1260931" y="3538922"/>
            <a:ext cx="1343638" cy="369332"/>
          </a:xfrm>
          <a:prstGeom prst="rect">
            <a:avLst/>
          </a:prstGeom>
          <a:noFill/>
        </p:spPr>
        <p:txBody>
          <a:bodyPr wrap="none" rtlCol="0">
            <a:spAutoFit/>
          </a:bodyPr>
          <a:lstStyle/>
          <a:p>
            <a:r>
              <a:rPr lang="tr-TR" dirty="0" smtClean="0"/>
              <a:t>Appendicitis</a:t>
            </a:r>
            <a:endParaRPr lang="tr-TR" dirty="0"/>
          </a:p>
        </p:txBody>
      </p:sp>
      <p:sp>
        <p:nvSpPr>
          <p:cNvPr id="24" name="TextBox 23"/>
          <p:cNvSpPr txBox="1"/>
          <p:nvPr/>
        </p:nvSpPr>
        <p:spPr>
          <a:xfrm>
            <a:off x="1591531" y="5808437"/>
            <a:ext cx="1604798" cy="646331"/>
          </a:xfrm>
          <a:prstGeom prst="rect">
            <a:avLst/>
          </a:prstGeom>
          <a:noFill/>
        </p:spPr>
        <p:txBody>
          <a:bodyPr wrap="none" rtlCol="0">
            <a:spAutoFit/>
          </a:bodyPr>
          <a:lstStyle/>
          <a:p>
            <a:r>
              <a:rPr lang="tr-TR" dirty="0" smtClean="0"/>
              <a:t>Non-specific </a:t>
            </a:r>
          </a:p>
          <a:p>
            <a:r>
              <a:rPr lang="tr-TR" dirty="0" smtClean="0"/>
              <a:t>AbdominalPain</a:t>
            </a:r>
            <a:endParaRPr lang="tr-TR" dirty="0"/>
          </a:p>
        </p:txBody>
      </p:sp>
      <p:sp>
        <p:nvSpPr>
          <p:cNvPr id="32" name="Oval 31"/>
          <p:cNvSpPr/>
          <p:nvPr/>
        </p:nvSpPr>
        <p:spPr>
          <a:xfrm>
            <a:off x="2902054" y="3767596"/>
            <a:ext cx="342589" cy="402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33" name="Straight Connector 32"/>
          <p:cNvCxnSpPr/>
          <p:nvPr/>
        </p:nvCxnSpPr>
        <p:spPr>
          <a:xfrm>
            <a:off x="3093105" y="3392864"/>
            <a:ext cx="0" cy="1523149"/>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3087369" y="3389908"/>
            <a:ext cx="2852783" cy="2956"/>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3087369" y="4916013"/>
            <a:ext cx="2852783" cy="0"/>
          </a:xfrm>
          <a:prstGeom prst="line">
            <a:avLst/>
          </a:prstGeom>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3491880" y="3020576"/>
            <a:ext cx="943656" cy="369332"/>
          </a:xfrm>
          <a:prstGeom prst="rect">
            <a:avLst/>
          </a:prstGeom>
          <a:noFill/>
        </p:spPr>
        <p:txBody>
          <a:bodyPr wrap="none" rtlCol="0">
            <a:spAutoFit/>
          </a:bodyPr>
          <a:lstStyle/>
          <a:p>
            <a:r>
              <a:rPr lang="tr-TR" dirty="0" smtClean="0"/>
              <a:t>Rupture</a:t>
            </a:r>
            <a:endParaRPr lang="tr-TR" dirty="0"/>
          </a:p>
        </p:txBody>
      </p:sp>
      <p:sp>
        <p:nvSpPr>
          <p:cNvPr id="40" name="TextBox 39"/>
          <p:cNvSpPr txBox="1"/>
          <p:nvPr/>
        </p:nvSpPr>
        <p:spPr>
          <a:xfrm>
            <a:off x="3183798" y="4490144"/>
            <a:ext cx="1589666" cy="369332"/>
          </a:xfrm>
          <a:prstGeom prst="rect">
            <a:avLst/>
          </a:prstGeom>
          <a:noFill/>
        </p:spPr>
        <p:txBody>
          <a:bodyPr wrap="none" rtlCol="0">
            <a:spAutoFit/>
          </a:bodyPr>
          <a:lstStyle/>
          <a:p>
            <a:r>
              <a:rPr lang="tr-TR" dirty="0" smtClean="0"/>
              <a:t>Do not rupture</a:t>
            </a:r>
            <a:endParaRPr lang="tr-TR" dirty="0"/>
          </a:p>
        </p:txBody>
      </p:sp>
      <p:sp>
        <p:nvSpPr>
          <p:cNvPr id="41" name="TextBox 40"/>
          <p:cNvSpPr txBox="1"/>
          <p:nvPr/>
        </p:nvSpPr>
        <p:spPr>
          <a:xfrm>
            <a:off x="3183798" y="3443526"/>
            <a:ext cx="2229906" cy="369332"/>
          </a:xfrm>
          <a:prstGeom prst="rect">
            <a:avLst/>
          </a:prstGeom>
          <a:noFill/>
        </p:spPr>
        <p:txBody>
          <a:bodyPr wrap="none" rtlCol="0">
            <a:spAutoFit/>
          </a:bodyPr>
          <a:lstStyle/>
          <a:p>
            <a:r>
              <a:rPr lang="tr-TR" dirty="0" smtClean="0"/>
              <a:t>Surgery/worse results</a:t>
            </a:r>
            <a:endParaRPr lang="tr-TR" dirty="0"/>
          </a:p>
        </p:txBody>
      </p:sp>
      <p:sp>
        <p:nvSpPr>
          <p:cNvPr id="42" name="TextBox 41"/>
          <p:cNvSpPr txBox="1"/>
          <p:nvPr/>
        </p:nvSpPr>
        <p:spPr>
          <a:xfrm>
            <a:off x="3636222" y="4902784"/>
            <a:ext cx="2132635" cy="369332"/>
          </a:xfrm>
          <a:prstGeom prst="rect">
            <a:avLst/>
          </a:prstGeom>
          <a:noFill/>
        </p:spPr>
        <p:txBody>
          <a:bodyPr wrap="none" rtlCol="0">
            <a:spAutoFit/>
          </a:bodyPr>
          <a:lstStyle/>
          <a:p>
            <a:r>
              <a:rPr lang="tr-TR" dirty="0" smtClean="0"/>
              <a:t>Surgery/good results</a:t>
            </a:r>
            <a:endParaRPr lang="tr-TR" dirty="0"/>
          </a:p>
        </p:txBody>
      </p:sp>
      <p:sp>
        <p:nvSpPr>
          <p:cNvPr id="36" name="TextBox 35"/>
          <p:cNvSpPr txBox="1"/>
          <p:nvPr/>
        </p:nvSpPr>
        <p:spPr>
          <a:xfrm>
            <a:off x="4076611" y="1107912"/>
            <a:ext cx="495649" cy="369332"/>
          </a:xfrm>
          <a:prstGeom prst="rect">
            <a:avLst/>
          </a:prstGeom>
          <a:noFill/>
        </p:spPr>
        <p:txBody>
          <a:bodyPr wrap="none" rtlCol="0">
            <a:spAutoFit/>
          </a:bodyPr>
          <a:lstStyle/>
          <a:p>
            <a:r>
              <a:rPr lang="tr-TR" dirty="0" smtClean="0"/>
              <a:t>Die</a:t>
            </a:r>
            <a:endParaRPr lang="tr-TR" dirty="0"/>
          </a:p>
        </p:txBody>
      </p:sp>
      <p:sp>
        <p:nvSpPr>
          <p:cNvPr id="37" name="TextBox 36"/>
          <p:cNvSpPr txBox="1"/>
          <p:nvPr/>
        </p:nvSpPr>
        <p:spPr>
          <a:xfrm>
            <a:off x="3992008" y="2366454"/>
            <a:ext cx="552715" cy="369332"/>
          </a:xfrm>
          <a:prstGeom prst="rect">
            <a:avLst/>
          </a:prstGeom>
          <a:noFill/>
        </p:spPr>
        <p:txBody>
          <a:bodyPr wrap="none" rtlCol="0">
            <a:spAutoFit/>
          </a:bodyPr>
          <a:lstStyle/>
          <a:p>
            <a:r>
              <a:rPr lang="tr-TR" dirty="0" smtClean="0"/>
              <a:t>Live</a:t>
            </a:r>
            <a:endParaRPr lang="tr-TR" dirty="0"/>
          </a:p>
        </p:txBody>
      </p:sp>
      <p:sp>
        <p:nvSpPr>
          <p:cNvPr id="38" name="TextBox 37"/>
          <p:cNvSpPr txBox="1"/>
          <p:nvPr/>
        </p:nvSpPr>
        <p:spPr>
          <a:xfrm>
            <a:off x="4766271" y="5799601"/>
            <a:ext cx="552715" cy="369332"/>
          </a:xfrm>
          <a:prstGeom prst="rect">
            <a:avLst/>
          </a:prstGeom>
          <a:noFill/>
        </p:spPr>
        <p:txBody>
          <a:bodyPr wrap="none" rtlCol="0">
            <a:spAutoFit/>
          </a:bodyPr>
          <a:lstStyle/>
          <a:p>
            <a:r>
              <a:rPr lang="tr-TR" dirty="0" smtClean="0"/>
              <a:t>Live</a:t>
            </a:r>
            <a:endParaRPr lang="tr-TR" dirty="0"/>
          </a:p>
        </p:txBody>
      </p:sp>
      <p:sp>
        <p:nvSpPr>
          <p:cNvPr id="43" name="Oval 42"/>
          <p:cNvSpPr/>
          <p:nvPr/>
        </p:nvSpPr>
        <p:spPr>
          <a:xfrm>
            <a:off x="5768857" y="3205242"/>
            <a:ext cx="342589" cy="402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44" name="Straight Connector 43"/>
          <p:cNvCxnSpPr/>
          <p:nvPr/>
        </p:nvCxnSpPr>
        <p:spPr>
          <a:xfrm>
            <a:off x="5939536" y="2785157"/>
            <a:ext cx="616" cy="1183771"/>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a:off x="5940152" y="2791685"/>
            <a:ext cx="127984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a:off x="5939536" y="3968928"/>
            <a:ext cx="1279847" cy="0"/>
          </a:xfrm>
          <a:prstGeom prst="line">
            <a:avLst/>
          </a:prstGeom>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5939536" y="2334938"/>
            <a:ext cx="1751185" cy="369332"/>
          </a:xfrm>
          <a:prstGeom prst="rect">
            <a:avLst/>
          </a:prstGeom>
          <a:noFill/>
        </p:spPr>
        <p:txBody>
          <a:bodyPr wrap="none" rtlCol="0">
            <a:spAutoFit/>
          </a:bodyPr>
          <a:lstStyle/>
          <a:p>
            <a:r>
              <a:rPr lang="tr-TR" dirty="0" smtClean="0"/>
              <a:t>Die from surgery</a:t>
            </a:r>
            <a:endParaRPr lang="tr-TR" dirty="0"/>
          </a:p>
        </p:txBody>
      </p:sp>
      <p:sp>
        <p:nvSpPr>
          <p:cNvPr id="48" name="TextBox 47"/>
          <p:cNvSpPr txBox="1"/>
          <p:nvPr/>
        </p:nvSpPr>
        <p:spPr>
          <a:xfrm>
            <a:off x="6026744" y="3585414"/>
            <a:ext cx="869020" cy="369332"/>
          </a:xfrm>
          <a:prstGeom prst="rect">
            <a:avLst/>
          </a:prstGeom>
          <a:noFill/>
        </p:spPr>
        <p:txBody>
          <a:bodyPr wrap="none" rtlCol="0">
            <a:spAutoFit/>
          </a:bodyPr>
          <a:lstStyle/>
          <a:p>
            <a:r>
              <a:rPr lang="tr-TR" dirty="0" smtClean="0"/>
              <a:t>Survive</a:t>
            </a:r>
            <a:endParaRPr lang="tr-TR" dirty="0"/>
          </a:p>
        </p:txBody>
      </p:sp>
      <p:sp>
        <p:nvSpPr>
          <p:cNvPr id="49" name="TextBox 48"/>
          <p:cNvSpPr txBox="1"/>
          <p:nvPr/>
        </p:nvSpPr>
        <p:spPr>
          <a:xfrm>
            <a:off x="1371659" y="1510834"/>
            <a:ext cx="977482" cy="307777"/>
          </a:xfrm>
          <a:prstGeom prst="rect">
            <a:avLst/>
          </a:prstGeom>
          <a:noFill/>
        </p:spPr>
        <p:txBody>
          <a:bodyPr wrap="square" rtlCol="0">
            <a:spAutoFit/>
          </a:bodyPr>
          <a:lstStyle/>
          <a:p>
            <a:r>
              <a:rPr lang="tr-TR" sz="1400" dirty="0" smtClean="0"/>
              <a:t>0.01</a:t>
            </a:r>
            <a:endParaRPr lang="tr-TR" sz="1400" dirty="0"/>
          </a:p>
        </p:txBody>
      </p:sp>
      <p:sp>
        <p:nvSpPr>
          <p:cNvPr id="50" name="TextBox 49"/>
          <p:cNvSpPr txBox="1"/>
          <p:nvPr/>
        </p:nvSpPr>
        <p:spPr>
          <a:xfrm>
            <a:off x="1346501" y="2483908"/>
            <a:ext cx="977482" cy="307777"/>
          </a:xfrm>
          <a:prstGeom prst="rect">
            <a:avLst/>
          </a:prstGeom>
          <a:noFill/>
        </p:spPr>
        <p:txBody>
          <a:bodyPr wrap="square" rtlCol="0">
            <a:spAutoFit/>
          </a:bodyPr>
          <a:lstStyle/>
          <a:p>
            <a:r>
              <a:rPr lang="tr-TR" sz="1400" dirty="0" smtClean="0"/>
              <a:t>0.99</a:t>
            </a:r>
            <a:endParaRPr lang="tr-TR" sz="1400" dirty="0"/>
          </a:p>
        </p:txBody>
      </p:sp>
      <p:sp>
        <p:nvSpPr>
          <p:cNvPr id="51" name="TextBox 50"/>
          <p:cNvSpPr txBox="1"/>
          <p:nvPr/>
        </p:nvSpPr>
        <p:spPr>
          <a:xfrm>
            <a:off x="1621657" y="3968928"/>
            <a:ext cx="977482" cy="307777"/>
          </a:xfrm>
          <a:prstGeom prst="rect">
            <a:avLst/>
          </a:prstGeom>
          <a:noFill/>
        </p:spPr>
        <p:txBody>
          <a:bodyPr wrap="square" rtlCol="0">
            <a:spAutoFit/>
          </a:bodyPr>
          <a:lstStyle/>
          <a:p>
            <a:r>
              <a:rPr lang="tr-TR" sz="1400" dirty="0" smtClean="0"/>
              <a:t>0.50</a:t>
            </a:r>
            <a:endParaRPr lang="tr-TR" sz="1400" dirty="0"/>
          </a:p>
        </p:txBody>
      </p:sp>
      <p:sp>
        <p:nvSpPr>
          <p:cNvPr id="52" name="TextBox 51"/>
          <p:cNvSpPr txBox="1"/>
          <p:nvPr/>
        </p:nvSpPr>
        <p:spPr>
          <a:xfrm>
            <a:off x="1640504" y="5491824"/>
            <a:ext cx="977482" cy="307777"/>
          </a:xfrm>
          <a:prstGeom prst="rect">
            <a:avLst/>
          </a:prstGeom>
          <a:noFill/>
        </p:spPr>
        <p:txBody>
          <a:bodyPr wrap="square" rtlCol="0">
            <a:spAutoFit/>
          </a:bodyPr>
          <a:lstStyle/>
          <a:p>
            <a:r>
              <a:rPr lang="tr-TR" sz="1400" dirty="0" smtClean="0"/>
              <a:t>0.50</a:t>
            </a:r>
            <a:endParaRPr lang="tr-TR" sz="1400" dirty="0"/>
          </a:p>
        </p:txBody>
      </p:sp>
      <p:sp>
        <p:nvSpPr>
          <p:cNvPr id="53" name="TextBox 52"/>
          <p:cNvSpPr txBox="1"/>
          <p:nvPr/>
        </p:nvSpPr>
        <p:spPr>
          <a:xfrm>
            <a:off x="3073348" y="4941346"/>
            <a:ext cx="977482" cy="307777"/>
          </a:xfrm>
          <a:prstGeom prst="rect">
            <a:avLst/>
          </a:prstGeom>
          <a:noFill/>
        </p:spPr>
        <p:txBody>
          <a:bodyPr wrap="square" rtlCol="0">
            <a:spAutoFit/>
          </a:bodyPr>
          <a:lstStyle/>
          <a:p>
            <a:r>
              <a:rPr lang="tr-TR" sz="1400" dirty="0" smtClean="0"/>
              <a:t>0.80</a:t>
            </a:r>
            <a:endParaRPr lang="tr-TR" sz="1400" dirty="0"/>
          </a:p>
        </p:txBody>
      </p:sp>
      <p:sp>
        <p:nvSpPr>
          <p:cNvPr id="54" name="TextBox 53"/>
          <p:cNvSpPr txBox="1"/>
          <p:nvPr/>
        </p:nvSpPr>
        <p:spPr>
          <a:xfrm>
            <a:off x="3323283" y="3723588"/>
            <a:ext cx="977482" cy="307777"/>
          </a:xfrm>
          <a:prstGeom prst="rect">
            <a:avLst/>
          </a:prstGeom>
          <a:noFill/>
        </p:spPr>
        <p:txBody>
          <a:bodyPr wrap="square" rtlCol="0">
            <a:spAutoFit/>
          </a:bodyPr>
          <a:lstStyle/>
          <a:p>
            <a:r>
              <a:rPr lang="tr-TR" sz="1400" dirty="0" smtClean="0"/>
              <a:t>0.20</a:t>
            </a:r>
            <a:endParaRPr lang="tr-TR" sz="1400" dirty="0"/>
          </a:p>
        </p:txBody>
      </p:sp>
      <p:sp>
        <p:nvSpPr>
          <p:cNvPr id="55" name="TextBox 54"/>
          <p:cNvSpPr txBox="1"/>
          <p:nvPr/>
        </p:nvSpPr>
        <p:spPr>
          <a:xfrm>
            <a:off x="5996506" y="2827635"/>
            <a:ext cx="977482" cy="307777"/>
          </a:xfrm>
          <a:prstGeom prst="rect">
            <a:avLst/>
          </a:prstGeom>
          <a:noFill/>
        </p:spPr>
        <p:txBody>
          <a:bodyPr wrap="square" rtlCol="0">
            <a:spAutoFit/>
          </a:bodyPr>
          <a:lstStyle/>
          <a:p>
            <a:r>
              <a:rPr lang="tr-TR" sz="1400" dirty="0" smtClean="0"/>
              <a:t>0.04</a:t>
            </a:r>
            <a:endParaRPr lang="tr-TR" sz="1400" dirty="0"/>
          </a:p>
        </p:txBody>
      </p:sp>
      <p:sp>
        <p:nvSpPr>
          <p:cNvPr id="56" name="TextBox 55"/>
          <p:cNvSpPr txBox="1"/>
          <p:nvPr/>
        </p:nvSpPr>
        <p:spPr>
          <a:xfrm>
            <a:off x="5940152" y="3954746"/>
            <a:ext cx="977482" cy="307777"/>
          </a:xfrm>
          <a:prstGeom prst="rect">
            <a:avLst/>
          </a:prstGeom>
          <a:noFill/>
        </p:spPr>
        <p:txBody>
          <a:bodyPr wrap="square" rtlCol="0">
            <a:spAutoFit/>
          </a:bodyPr>
          <a:lstStyle/>
          <a:p>
            <a:r>
              <a:rPr lang="tr-TR" sz="1400" dirty="0" smtClean="0"/>
              <a:t>0.96</a:t>
            </a:r>
            <a:endParaRPr lang="tr-TR" sz="1400" dirty="0"/>
          </a:p>
        </p:txBody>
      </p:sp>
      <p:sp>
        <p:nvSpPr>
          <p:cNvPr id="57" name="Oval 56"/>
          <p:cNvSpPr/>
          <p:nvPr/>
        </p:nvSpPr>
        <p:spPr>
          <a:xfrm>
            <a:off x="5825211" y="4740014"/>
            <a:ext cx="342589" cy="4026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cxnSp>
        <p:nvCxnSpPr>
          <p:cNvPr id="58" name="Straight Connector 57"/>
          <p:cNvCxnSpPr/>
          <p:nvPr/>
        </p:nvCxnSpPr>
        <p:spPr>
          <a:xfrm>
            <a:off x="5996506" y="4440000"/>
            <a:ext cx="616" cy="1183771"/>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5982266" y="5645712"/>
            <a:ext cx="127984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5982267" y="4440000"/>
            <a:ext cx="1279847" cy="0"/>
          </a:xfrm>
          <a:prstGeom prst="line">
            <a:avLst/>
          </a:prstGeom>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6020171" y="4180664"/>
            <a:ext cx="1751185" cy="369332"/>
          </a:xfrm>
          <a:prstGeom prst="rect">
            <a:avLst/>
          </a:prstGeom>
          <a:noFill/>
        </p:spPr>
        <p:txBody>
          <a:bodyPr wrap="none" rtlCol="0">
            <a:spAutoFit/>
          </a:bodyPr>
          <a:lstStyle/>
          <a:p>
            <a:r>
              <a:rPr lang="tr-TR" dirty="0" smtClean="0"/>
              <a:t>Die from surgery</a:t>
            </a:r>
            <a:endParaRPr lang="tr-TR" dirty="0"/>
          </a:p>
        </p:txBody>
      </p:sp>
      <p:sp>
        <p:nvSpPr>
          <p:cNvPr id="62" name="TextBox 61"/>
          <p:cNvSpPr txBox="1"/>
          <p:nvPr/>
        </p:nvSpPr>
        <p:spPr>
          <a:xfrm>
            <a:off x="6026744" y="5249123"/>
            <a:ext cx="869020" cy="369332"/>
          </a:xfrm>
          <a:prstGeom prst="rect">
            <a:avLst/>
          </a:prstGeom>
          <a:noFill/>
        </p:spPr>
        <p:txBody>
          <a:bodyPr wrap="none" rtlCol="0">
            <a:spAutoFit/>
          </a:bodyPr>
          <a:lstStyle/>
          <a:p>
            <a:r>
              <a:rPr lang="tr-TR" dirty="0" smtClean="0"/>
              <a:t>Survive</a:t>
            </a:r>
            <a:endParaRPr lang="tr-TR" dirty="0"/>
          </a:p>
        </p:txBody>
      </p:sp>
      <p:sp>
        <p:nvSpPr>
          <p:cNvPr id="63" name="TextBox 62"/>
          <p:cNvSpPr txBox="1"/>
          <p:nvPr/>
        </p:nvSpPr>
        <p:spPr>
          <a:xfrm>
            <a:off x="6048264" y="4440000"/>
            <a:ext cx="977482" cy="307777"/>
          </a:xfrm>
          <a:prstGeom prst="rect">
            <a:avLst/>
          </a:prstGeom>
          <a:noFill/>
        </p:spPr>
        <p:txBody>
          <a:bodyPr wrap="square" rtlCol="0">
            <a:spAutoFit/>
          </a:bodyPr>
          <a:lstStyle/>
          <a:p>
            <a:r>
              <a:rPr lang="tr-TR" sz="1400" dirty="0" smtClean="0"/>
              <a:t>0.02</a:t>
            </a:r>
            <a:endParaRPr lang="tr-TR" sz="1400" dirty="0"/>
          </a:p>
        </p:txBody>
      </p:sp>
      <p:sp>
        <p:nvSpPr>
          <p:cNvPr id="64" name="TextBox 63"/>
          <p:cNvSpPr txBox="1"/>
          <p:nvPr/>
        </p:nvSpPr>
        <p:spPr>
          <a:xfrm>
            <a:off x="6034027" y="5646609"/>
            <a:ext cx="1072383" cy="307777"/>
          </a:xfrm>
          <a:prstGeom prst="rect">
            <a:avLst/>
          </a:prstGeom>
          <a:noFill/>
        </p:spPr>
        <p:txBody>
          <a:bodyPr wrap="square" rtlCol="0">
            <a:spAutoFit/>
          </a:bodyPr>
          <a:lstStyle/>
          <a:p>
            <a:r>
              <a:rPr lang="tr-TR" sz="1400" dirty="0" smtClean="0"/>
              <a:t>0.98</a:t>
            </a:r>
            <a:endParaRPr lang="tr-TR" sz="1400" dirty="0"/>
          </a:p>
        </p:txBody>
      </p:sp>
      <p:sp>
        <p:nvSpPr>
          <p:cNvPr id="5" name="TextBox 4"/>
          <p:cNvSpPr txBox="1"/>
          <p:nvPr/>
        </p:nvSpPr>
        <p:spPr>
          <a:xfrm>
            <a:off x="4615428" y="1309594"/>
            <a:ext cx="301686" cy="369332"/>
          </a:xfrm>
          <a:prstGeom prst="rect">
            <a:avLst/>
          </a:prstGeom>
          <a:noFill/>
        </p:spPr>
        <p:txBody>
          <a:bodyPr wrap="none" rtlCol="0">
            <a:spAutoFit/>
          </a:bodyPr>
          <a:lstStyle/>
          <a:p>
            <a:r>
              <a:rPr lang="tr-TR" dirty="0" smtClean="0"/>
              <a:t>0</a:t>
            </a:r>
            <a:endParaRPr lang="tr-TR" dirty="0"/>
          </a:p>
        </p:txBody>
      </p:sp>
      <p:sp>
        <p:nvSpPr>
          <p:cNvPr id="7" name="TextBox 6"/>
          <p:cNvSpPr txBox="1"/>
          <p:nvPr/>
        </p:nvSpPr>
        <p:spPr>
          <a:xfrm>
            <a:off x="4572260" y="2551120"/>
            <a:ext cx="841444" cy="369332"/>
          </a:xfrm>
          <a:prstGeom prst="rect">
            <a:avLst/>
          </a:prstGeom>
          <a:noFill/>
        </p:spPr>
        <p:txBody>
          <a:bodyPr wrap="square" rtlCol="0">
            <a:spAutoFit/>
          </a:bodyPr>
          <a:lstStyle/>
          <a:p>
            <a:r>
              <a:rPr lang="tr-TR" dirty="0" smtClean="0"/>
              <a:t>99</a:t>
            </a:r>
            <a:endParaRPr lang="tr-TR" dirty="0"/>
          </a:p>
        </p:txBody>
      </p:sp>
      <p:sp>
        <p:nvSpPr>
          <p:cNvPr id="65" name="TextBox 64"/>
          <p:cNvSpPr txBox="1"/>
          <p:nvPr/>
        </p:nvSpPr>
        <p:spPr>
          <a:xfrm>
            <a:off x="7450581" y="2598054"/>
            <a:ext cx="301686" cy="369332"/>
          </a:xfrm>
          <a:prstGeom prst="rect">
            <a:avLst/>
          </a:prstGeom>
          <a:noFill/>
        </p:spPr>
        <p:txBody>
          <a:bodyPr wrap="none" rtlCol="0">
            <a:spAutoFit/>
          </a:bodyPr>
          <a:lstStyle/>
          <a:p>
            <a:r>
              <a:rPr lang="tr-TR" dirty="0" smtClean="0"/>
              <a:t>0</a:t>
            </a:r>
            <a:endParaRPr lang="tr-TR" dirty="0"/>
          </a:p>
        </p:txBody>
      </p:sp>
      <p:sp>
        <p:nvSpPr>
          <p:cNvPr id="66" name="TextBox 65"/>
          <p:cNvSpPr txBox="1"/>
          <p:nvPr/>
        </p:nvSpPr>
        <p:spPr>
          <a:xfrm>
            <a:off x="7371894" y="3641048"/>
            <a:ext cx="418704" cy="369332"/>
          </a:xfrm>
          <a:prstGeom prst="rect">
            <a:avLst/>
          </a:prstGeom>
          <a:noFill/>
        </p:spPr>
        <p:txBody>
          <a:bodyPr wrap="none" rtlCol="0">
            <a:spAutoFit/>
          </a:bodyPr>
          <a:lstStyle/>
          <a:p>
            <a:r>
              <a:rPr lang="tr-TR" dirty="0" smtClean="0"/>
              <a:t>95</a:t>
            </a:r>
            <a:endParaRPr lang="tr-TR" dirty="0"/>
          </a:p>
        </p:txBody>
      </p:sp>
      <p:sp>
        <p:nvSpPr>
          <p:cNvPr id="67" name="TextBox 66"/>
          <p:cNvSpPr txBox="1"/>
          <p:nvPr/>
        </p:nvSpPr>
        <p:spPr>
          <a:xfrm>
            <a:off x="7771356" y="4205288"/>
            <a:ext cx="301686" cy="369332"/>
          </a:xfrm>
          <a:prstGeom prst="rect">
            <a:avLst/>
          </a:prstGeom>
          <a:noFill/>
        </p:spPr>
        <p:txBody>
          <a:bodyPr wrap="none" rtlCol="0">
            <a:spAutoFit/>
          </a:bodyPr>
          <a:lstStyle/>
          <a:p>
            <a:r>
              <a:rPr lang="tr-TR" dirty="0" smtClean="0"/>
              <a:t>0</a:t>
            </a:r>
            <a:endParaRPr lang="tr-TR" dirty="0"/>
          </a:p>
        </p:txBody>
      </p:sp>
      <p:sp>
        <p:nvSpPr>
          <p:cNvPr id="68" name="TextBox 67"/>
          <p:cNvSpPr txBox="1"/>
          <p:nvPr/>
        </p:nvSpPr>
        <p:spPr>
          <a:xfrm>
            <a:off x="7450581" y="5439427"/>
            <a:ext cx="418704" cy="369332"/>
          </a:xfrm>
          <a:prstGeom prst="rect">
            <a:avLst/>
          </a:prstGeom>
          <a:noFill/>
        </p:spPr>
        <p:txBody>
          <a:bodyPr wrap="none" rtlCol="0">
            <a:spAutoFit/>
          </a:bodyPr>
          <a:lstStyle/>
          <a:p>
            <a:r>
              <a:rPr lang="tr-TR" dirty="0" smtClean="0"/>
              <a:t>95</a:t>
            </a:r>
            <a:endParaRPr lang="tr-TR" dirty="0"/>
          </a:p>
        </p:txBody>
      </p:sp>
      <p:cxnSp>
        <p:nvCxnSpPr>
          <p:cNvPr id="18" name="Straight Arrow Connector 17"/>
          <p:cNvCxnSpPr/>
          <p:nvPr/>
        </p:nvCxnSpPr>
        <p:spPr>
          <a:xfrm flipH="1">
            <a:off x="5652121" y="1695500"/>
            <a:ext cx="515680" cy="150974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167801" y="1510834"/>
            <a:ext cx="2223686" cy="369332"/>
          </a:xfrm>
          <a:prstGeom prst="rect">
            <a:avLst/>
          </a:prstGeom>
          <a:noFill/>
        </p:spPr>
        <p:txBody>
          <a:bodyPr wrap="none" rtlCol="0">
            <a:spAutoFit/>
          </a:bodyPr>
          <a:lstStyle/>
          <a:p>
            <a:r>
              <a:rPr lang="tr-TR" dirty="0" smtClean="0"/>
              <a:t>0.04*0+0.96*95=91.2</a:t>
            </a:r>
            <a:endParaRPr lang="tr-TR" dirty="0"/>
          </a:p>
        </p:txBody>
      </p:sp>
      <p:sp>
        <p:nvSpPr>
          <p:cNvPr id="30" name="TextBox 29"/>
          <p:cNvSpPr txBox="1"/>
          <p:nvPr/>
        </p:nvSpPr>
        <p:spPr>
          <a:xfrm>
            <a:off x="5112546" y="3041700"/>
            <a:ext cx="593432" cy="369332"/>
          </a:xfrm>
          <a:prstGeom prst="rect">
            <a:avLst/>
          </a:prstGeom>
          <a:noFill/>
        </p:spPr>
        <p:txBody>
          <a:bodyPr wrap="none" rtlCol="0">
            <a:spAutoFit/>
          </a:bodyPr>
          <a:lstStyle/>
          <a:p>
            <a:r>
              <a:rPr lang="tr-TR" dirty="0" smtClean="0"/>
              <a:t>91.2</a:t>
            </a:r>
            <a:endParaRPr lang="tr-TR" dirty="0"/>
          </a:p>
        </p:txBody>
      </p:sp>
      <p:sp>
        <p:nvSpPr>
          <p:cNvPr id="69" name="TextBox 68"/>
          <p:cNvSpPr txBox="1"/>
          <p:nvPr/>
        </p:nvSpPr>
        <p:spPr>
          <a:xfrm>
            <a:off x="6757442" y="4773346"/>
            <a:ext cx="2223686" cy="369332"/>
          </a:xfrm>
          <a:prstGeom prst="rect">
            <a:avLst/>
          </a:prstGeom>
          <a:noFill/>
        </p:spPr>
        <p:txBody>
          <a:bodyPr wrap="none" rtlCol="0">
            <a:spAutoFit/>
          </a:bodyPr>
          <a:lstStyle/>
          <a:p>
            <a:r>
              <a:rPr lang="tr-TR" dirty="0" smtClean="0"/>
              <a:t>0.02*0+0.98*95=93.1</a:t>
            </a:r>
            <a:endParaRPr lang="tr-TR" dirty="0"/>
          </a:p>
        </p:txBody>
      </p:sp>
      <p:sp>
        <p:nvSpPr>
          <p:cNvPr id="71" name="TextBox 70"/>
          <p:cNvSpPr txBox="1"/>
          <p:nvPr/>
        </p:nvSpPr>
        <p:spPr>
          <a:xfrm>
            <a:off x="5231779" y="4490144"/>
            <a:ext cx="593432" cy="369332"/>
          </a:xfrm>
          <a:prstGeom prst="rect">
            <a:avLst/>
          </a:prstGeom>
          <a:noFill/>
        </p:spPr>
        <p:txBody>
          <a:bodyPr wrap="none" rtlCol="0">
            <a:spAutoFit/>
          </a:bodyPr>
          <a:lstStyle/>
          <a:p>
            <a:r>
              <a:rPr lang="tr-TR" dirty="0" smtClean="0"/>
              <a:t>93.1</a:t>
            </a:r>
            <a:endParaRPr lang="tr-TR" dirty="0"/>
          </a:p>
        </p:txBody>
      </p:sp>
      <p:sp>
        <p:nvSpPr>
          <p:cNvPr id="31" name="TextBox 30"/>
          <p:cNvSpPr txBox="1"/>
          <p:nvPr/>
        </p:nvSpPr>
        <p:spPr>
          <a:xfrm>
            <a:off x="2043819" y="4199122"/>
            <a:ext cx="2690160" cy="369332"/>
          </a:xfrm>
          <a:prstGeom prst="rect">
            <a:avLst/>
          </a:prstGeom>
          <a:noFill/>
        </p:spPr>
        <p:txBody>
          <a:bodyPr wrap="none" rtlCol="0">
            <a:spAutoFit/>
          </a:bodyPr>
          <a:lstStyle/>
          <a:p>
            <a:r>
              <a:rPr lang="tr-TR" dirty="0" smtClean="0"/>
              <a:t>0.80*93.1+0.20*91.2=92.7</a:t>
            </a:r>
            <a:endParaRPr lang="tr-TR" dirty="0"/>
          </a:p>
        </p:txBody>
      </p:sp>
      <p:sp>
        <p:nvSpPr>
          <p:cNvPr id="72" name="TextBox 71"/>
          <p:cNvSpPr txBox="1"/>
          <p:nvPr/>
        </p:nvSpPr>
        <p:spPr>
          <a:xfrm>
            <a:off x="2579730" y="3467706"/>
            <a:ext cx="593432" cy="369332"/>
          </a:xfrm>
          <a:prstGeom prst="rect">
            <a:avLst/>
          </a:prstGeom>
          <a:noFill/>
        </p:spPr>
        <p:txBody>
          <a:bodyPr wrap="none" rtlCol="0">
            <a:spAutoFit/>
          </a:bodyPr>
          <a:lstStyle/>
          <a:p>
            <a:r>
              <a:rPr lang="tr-TR" dirty="0" smtClean="0"/>
              <a:t>92.7</a:t>
            </a:r>
            <a:endParaRPr lang="tr-TR" dirty="0"/>
          </a:p>
        </p:txBody>
      </p:sp>
      <p:sp>
        <p:nvSpPr>
          <p:cNvPr id="73" name="TextBox 72"/>
          <p:cNvSpPr txBox="1"/>
          <p:nvPr/>
        </p:nvSpPr>
        <p:spPr>
          <a:xfrm>
            <a:off x="4811057" y="5493766"/>
            <a:ext cx="841444" cy="369332"/>
          </a:xfrm>
          <a:prstGeom prst="rect">
            <a:avLst/>
          </a:prstGeom>
          <a:noFill/>
        </p:spPr>
        <p:txBody>
          <a:bodyPr wrap="square" rtlCol="0">
            <a:spAutoFit/>
          </a:bodyPr>
          <a:lstStyle/>
          <a:p>
            <a:r>
              <a:rPr lang="tr-TR" dirty="0" smtClean="0"/>
              <a:t>100</a:t>
            </a:r>
            <a:endParaRPr lang="tr-TR" dirty="0"/>
          </a:p>
        </p:txBody>
      </p:sp>
      <p:sp>
        <p:nvSpPr>
          <p:cNvPr id="74" name="TextBox 73"/>
          <p:cNvSpPr txBox="1"/>
          <p:nvPr/>
        </p:nvSpPr>
        <p:spPr>
          <a:xfrm>
            <a:off x="96536" y="4740014"/>
            <a:ext cx="2632452" cy="369332"/>
          </a:xfrm>
          <a:prstGeom prst="rect">
            <a:avLst/>
          </a:prstGeom>
          <a:noFill/>
        </p:spPr>
        <p:txBody>
          <a:bodyPr wrap="none" rtlCol="0">
            <a:spAutoFit/>
          </a:bodyPr>
          <a:lstStyle/>
          <a:p>
            <a:r>
              <a:rPr lang="tr-TR" dirty="0" smtClean="0"/>
              <a:t>0.50*92.7+0.50*100=96.4</a:t>
            </a:r>
            <a:endParaRPr lang="tr-TR" dirty="0"/>
          </a:p>
        </p:txBody>
      </p:sp>
      <p:sp>
        <p:nvSpPr>
          <p:cNvPr id="75" name="TextBox 74"/>
          <p:cNvSpPr txBox="1"/>
          <p:nvPr/>
        </p:nvSpPr>
        <p:spPr>
          <a:xfrm>
            <a:off x="889504" y="3985996"/>
            <a:ext cx="593432" cy="369332"/>
          </a:xfrm>
          <a:prstGeom prst="rect">
            <a:avLst/>
          </a:prstGeom>
          <a:noFill/>
        </p:spPr>
        <p:txBody>
          <a:bodyPr wrap="none" rtlCol="0">
            <a:spAutoFit/>
          </a:bodyPr>
          <a:lstStyle/>
          <a:p>
            <a:r>
              <a:rPr lang="tr-TR" dirty="0" smtClean="0"/>
              <a:t>96.4</a:t>
            </a:r>
            <a:endParaRPr lang="tr-TR" dirty="0"/>
          </a:p>
        </p:txBody>
      </p:sp>
      <p:sp>
        <p:nvSpPr>
          <p:cNvPr id="76" name="TextBox 75"/>
          <p:cNvSpPr txBox="1"/>
          <p:nvPr/>
        </p:nvSpPr>
        <p:spPr>
          <a:xfrm>
            <a:off x="1487028" y="1820536"/>
            <a:ext cx="2563801" cy="369332"/>
          </a:xfrm>
          <a:prstGeom prst="rect">
            <a:avLst/>
          </a:prstGeom>
          <a:noFill/>
        </p:spPr>
        <p:txBody>
          <a:bodyPr wrap="square" rtlCol="0">
            <a:spAutoFit/>
          </a:bodyPr>
          <a:lstStyle/>
          <a:p>
            <a:r>
              <a:rPr lang="tr-TR" dirty="0" smtClean="0"/>
              <a:t>0.01*0+0.99*99=98.0</a:t>
            </a:r>
            <a:endParaRPr lang="tr-TR" dirty="0"/>
          </a:p>
        </p:txBody>
      </p:sp>
      <p:sp>
        <p:nvSpPr>
          <p:cNvPr id="77" name="TextBox 76"/>
          <p:cNvSpPr txBox="1"/>
          <p:nvPr/>
        </p:nvSpPr>
        <p:spPr>
          <a:xfrm>
            <a:off x="561664" y="1654324"/>
            <a:ext cx="593432" cy="369332"/>
          </a:xfrm>
          <a:prstGeom prst="rect">
            <a:avLst/>
          </a:prstGeom>
          <a:noFill/>
        </p:spPr>
        <p:txBody>
          <a:bodyPr wrap="none" rtlCol="0">
            <a:spAutoFit/>
          </a:bodyPr>
          <a:lstStyle/>
          <a:p>
            <a:r>
              <a:rPr lang="tr-TR" dirty="0" smtClean="0"/>
              <a:t>98.0</a:t>
            </a:r>
            <a:endParaRPr lang="tr-TR" dirty="0"/>
          </a:p>
        </p:txBody>
      </p:sp>
    </p:spTree>
    <p:extLst>
      <p:ext uri="{BB962C8B-B14F-4D97-AF65-F5344CB8AC3E}">
        <p14:creationId xmlns:p14="http://schemas.microsoft.com/office/powerpoint/2010/main" val="201516831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tr-TR"/>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252520" cy="6741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866450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tr-TR"/>
          </a:p>
        </p:txBody>
      </p:sp>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1"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1673371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tr-TR"/>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9512" y="116632"/>
            <a:ext cx="8964488" cy="6741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512444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What is cost?</a:t>
            </a:r>
            <a:endParaRPr lang="tr-TR" dirty="0"/>
          </a:p>
        </p:txBody>
      </p:sp>
      <p:sp>
        <p:nvSpPr>
          <p:cNvPr id="3" name="Content Placeholder 2"/>
          <p:cNvSpPr>
            <a:spLocks noGrp="1"/>
          </p:cNvSpPr>
          <p:nvPr>
            <p:ph idx="1"/>
          </p:nvPr>
        </p:nvSpPr>
        <p:spPr/>
        <p:txBody>
          <a:bodyPr>
            <a:normAutofit fontScale="77500" lnSpcReduction="20000"/>
          </a:bodyPr>
          <a:lstStyle/>
          <a:p>
            <a:r>
              <a:rPr lang="tr-TR" dirty="0" smtClean="0"/>
              <a:t>Real cost of any programme is not the number of dollars appearing on the programme budget, but rather the value of benefits achieveable in some other programme that has been forgone by commiting the resources in question to the first programme</a:t>
            </a:r>
          </a:p>
          <a:p>
            <a:endParaRPr lang="tr-TR" dirty="0" smtClean="0"/>
          </a:p>
          <a:p>
            <a:endParaRPr lang="tr-TR" dirty="0" smtClean="0"/>
          </a:p>
          <a:p>
            <a:r>
              <a:rPr lang="en-US" dirty="0" smtClean="0"/>
              <a:t>Value of the lost benefit because the resource is not available for its next best </a:t>
            </a:r>
            <a:r>
              <a:rPr lang="en-US" dirty="0" smtClean="0"/>
              <a:t>use </a:t>
            </a:r>
            <a:endParaRPr lang="en-US" dirty="0" smtClean="0"/>
          </a:p>
          <a:p>
            <a:endParaRPr lang="tr-TR" dirty="0" smtClean="0"/>
          </a:p>
          <a:p>
            <a:endParaRPr lang="tr-TR" dirty="0" smtClean="0"/>
          </a:p>
          <a:p>
            <a:r>
              <a:rPr lang="tr-TR" dirty="0" smtClean="0"/>
              <a:t>Opportunity cost</a:t>
            </a:r>
          </a:p>
          <a:p>
            <a:endParaRPr lang="tr-TR" dirty="0"/>
          </a:p>
        </p:txBody>
      </p:sp>
    </p:spTree>
    <p:extLst>
      <p:ext uri="{BB962C8B-B14F-4D97-AF65-F5344CB8AC3E}">
        <p14:creationId xmlns:p14="http://schemas.microsoft.com/office/powerpoint/2010/main" val="352267727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tr-TR" dirty="0"/>
              <a:t>T</a:t>
            </a:r>
            <a:r>
              <a:rPr lang="en-US" dirty="0" err="1" smtClean="0"/>
              <a:t>ransitions</a:t>
            </a:r>
            <a:r>
              <a:rPr lang="en-US" dirty="0" smtClean="0"/>
              <a:t> </a:t>
            </a:r>
            <a:r>
              <a:rPr lang="en-US" dirty="0"/>
              <a:t>into and out of health states are possible, </a:t>
            </a:r>
            <a:r>
              <a:rPr lang="en-US" dirty="0" err="1"/>
              <a:t>e.g.,recurrent</a:t>
            </a:r>
            <a:r>
              <a:rPr lang="en-US" dirty="0"/>
              <a:t> </a:t>
            </a:r>
            <a:r>
              <a:rPr lang="en-US" dirty="0" smtClean="0"/>
              <a:t>events</a:t>
            </a:r>
            <a:endParaRPr lang="tr-TR" dirty="0"/>
          </a:p>
          <a:p>
            <a:pPr lvl="1"/>
            <a:r>
              <a:rPr lang="tr-TR" dirty="0" smtClean="0"/>
              <a:t>MI, stroke, Cancer</a:t>
            </a:r>
            <a:endParaRPr lang="en-US" dirty="0"/>
          </a:p>
          <a:p>
            <a:r>
              <a:rPr lang="tr-TR" dirty="0" smtClean="0"/>
              <a:t> </a:t>
            </a:r>
            <a:r>
              <a:rPr lang="tr-TR" dirty="0"/>
              <a:t>M</a:t>
            </a:r>
            <a:r>
              <a:rPr lang="tr-TR" dirty="0" smtClean="0"/>
              <a:t>odeling </a:t>
            </a:r>
            <a:r>
              <a:rPr lang="tr-TR" dirty="0"/>
              <a:t>a complex disease</a:t>
            </a:r>
          </a:p>
          <a:p>
            <a:r>
              <a:rPr lang="tr-TR" dirty="0"/>
              <a:t>P</a:t>
            </a:r>
            <a:r>
              <a:rPr lang="tr-TR" dirty="0" smtClean="0"/>
              <a:t>robabilities </a:t>
            </a:r>
            <a:r>
              <a:rPr lang="tr-TR" dirty="0"/>
              <a:t>vary over time</a:t>
            </a:r>
          </a:p>
          <a:p>
            <a:r>
              <a:rPr lang="tr-TR" dirty="0"/>
              <a:t>T</a:t>
            </a:r>
            <a:r>
              <a:rPr lang="en-US" dirty="0" smtClean="0"/>
              <a:t>he </a:t>
            </a:r>
            <a:r>
              <a:rPr lang="en-US" dirty="0"/>
              <a:t>timeframe of the analysis is lengthy</a:t>
            </a:r>
          </a:p>
          <a:p>
            <a:r>
              <a:rPr lang="tr-TR" dirty="0"/>
              <a:t>A</a:t>
            </a:r>
            <a:r>
              <a:rPr lang="en-US" dirty="0" smtClean="0"/>
              <a:t> </a:t>
            </a:r>
            <a:r>
              <a:rPr lang="en-US" dirty="0"/>
              <a:t>decision tree would become too complex</a:t>
            </a:r>
          </a:p>
          <a:p>
            <a:pPr marL="0" indent="0">
              <a:buNone/>
            </a:pPr>
            <a:endParaRPr lang="tr-TR" dirty="0"/>
          </a:p>
        </p:txBody>
      </p:sp>
      <p:sp>
        <p:nvSpPr>
          <p:cNvPr id="3" name="Title 2"/>
          <p:cNvSpPr>
            <a:spLocks noGrp="1"/>
          </p:cNvSpPr>
          <p:nvPr>
            <p:ph type="title"/>
          </p:nvPr>
        </p:nvSpPr>
        <p:spPr/>
        <p:txBody>
          <a:bodyPr/>
          <a:lstStyle/>
          <a:p>
            <a:r>
              <a:rPr lang="tr-TR" dirty="0" smtClean="0"/>
              <a:t>When to use Markov Model</a:t>
            </a:r>
            <a:endParaRPr lang="tr-TR" dirty="0"/>
          </a:p>
        </p:txBody>
      </p:sp>
    </p:spTree>
    <p:extLst>
      <p:ext uri="{BB962C8B-B14F-4D97-AF65-F5344CB8AC3E}">
        <p14:creationId xmlns:p14="http://schemas.microsoft.com/office/powerpoint/2010/main" val="324570172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normAutofit fontScale="90000"/>
          </a:bodyPr>
          <a:lstStyle/>
          <a:p>
            <a:r>
              <a:rPr lang="nl-NL" dirty="0"/>
              <a:t>Markov </a:t>
            </a:r>
            <a:r>
              <a:rPr lang="nl-NL" dirty="0" smtClean="0"/>
              <a:t>modelling</a:t>
            </a:r>
            <a:r>
              <a:rPr lang="tr-TR" dirty="0" smtClean="0"/>
              <a:t> in Health Economics</a:t>
            </a:r>
            <a:endParaRPr lang="nl-NL" dirty="0"/>
          </a:p>
        </p:txBody>
      </p:sp>
      <p:sp>
        <p:nvSpPr>
          <p:cNvPr id="100355" name="Rectangle 3"/>
          <p:cNvSpPr>
            <a:spLocks noGrp="1" noChangeArrowheads="1"/>
          </p:cNvSpPr>
          <p:nvPr>
            <p:ph type="body" idx="1"/>
          </p:nvPr>
        </p:nvSpPr>
        <p:spPr/>
        <p:txBody>
          <a:bodyPr/>
          <a:lstStyle/>
          <a:p>
            <a:endParaRPr lang="tr-TR" dirty="0" smtClean="0"/>
          </a:p>
          <a:p>
            <a:r>
              <a:rPr lang="nl-NL" dirty="0" smtClean="0"/>
              <a:t>Probability </a:t>
            </a:r>
            <a:r>
              <a:rPr lang="nl-NL" dirty="0"/>
              <a:t>of going to a state depends only on current state, not on history </a:t>
            </a:r>
          </a:p>
          <a:p>
            <a:endParaRPr lang="tr-TR" dirty="0" smtClean="0"/>
          </a:p>
          <a:p>
            <a:endParaRPr lang="tr-TR" dirty="0"/>
          </a:p>
          <a:p>
            <a:r>
              <a:rPr lang="nl-NL" dirty="0" smtClean="0"/>
              <a:t>The </a:t>
            </a:r>
            <a:r>
              <a:rPr lang="nl-NL" dirty="0"/>
              <a:t>states that can be distinghuised are different regarding costs and value of health </a:t>
            </a:r>
          </a:p>
          <a:p>
            <a:endParaRPr lang="nl-NL" dirty="0"/>
          </a:p>
        </p:txBody>
      </p:sp>
    </p:spTree>
    <p:extLst>
      <p:ext uri="{BB962C8B-B14F-4D97-AF65-F5344CB8AC3E}">
        <p14:creationId xmlns:p14="http://schemas.microsoft.com/office/powerpoint/2010/main" val="2159351895"/>
      </p:ext>
    </p:extLst>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50" name="Group 50"/>
          <p:cNvGrpSpPr>
            <a:grpSpLocks/>
          </p:cNvGrpSpPr>
          <p:nvPr/>
        </p:nvGrpSpPr>
        <p:grpSpPr bwMode="auto">
          <a:xfrm>
            <a:off x="881945" y="2095500"/>
            <a:ext cx="5825067" cy="990600"/>
            <a:chOff x="480" y="1296"/>
            <a:chExt cx="4128" cy="624"/>
          </a:xfrm>
        </p:grpSpPr>
        <p:grpSp>
          <p:nvGrpSpPr>
            <p:cNvPr id="102447" name="Group 47"/>
            <p:cNvGrpSpPr>
              <a:grpSpLocks/>
            </p:cNvGrpSpPr>
            <p:nvPr/>
          </p:nvGrpSpPr>
          <p:grpSpPr bwMode="auto">
            <a:xfrm>
              <a:off x="480" y="1296"/>
              <a:ext cx="1152" cy="624"/>
              <a:chOff x="480" y="1296"/>
              <a:chExt cx="1152" cy="624"/>
            </a:xfrm>
          </p:grpSpPr>
          <p:sp>
            <p:nvSpPr>
              <p:cNvPr id="102403" name="Oval 3"/>
              <p:cNvSpPr>
                <a:spLocks noChangeArrowheads="1"/>
              </p:cNvSpPr>
              <p:nvPr/>
            </p:nvSpPr>
            <p:spPr bwMode="auto">
              <a:xfrm>
                <a:off x="480" y="1296"/>
                <a:ext cx="1152" cy="624"/>
              </a:xfrm>
              <a:prstGeom prst="ellipse">
                <a:avLst/>
              </a:prstGeom>
              <a:noFill/>
              <a:ln w="12699">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sp>
            <p:nvSpPr>
              <p:cNvPr id="102404" name="Rectangle 4"/>
              <p:cNvSpPr>
                <a:spLocks noChangeArrowheads="1"/>
              </p:cNvSpPr>
              <p:nvPr/>
            </p:nvSpPr>
            <p:spPr bwMode="auto">
              <a:xfrm>
                <a:off x="529" y="1465"/>
                <a:ext cx="1054"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defTabSz="762000">
                  <a:spcBef>
                    <a:spcPct val="50000"/>
                  </a:spcBef>
                </a:pPr>
                <a:r>
                  <a:rPr lang="nl-NL" sz="2400" i="0">
                    <a:solidFill>
                      <a:schemeClr val="tx1"/>
                    </a:solidFill>
                  </a:rPr>
                  <a:t>HEALTHY</a:t>
                </a:r>
              </a:p>
            </p:txBody>
          </p:sp>
        </p:grpSp>
        <p:grpSp>
          <p:nvGrpSpPr>
            <p:cNvPr id="102449" name="Group 49"/>
            <p:cNvGrpSpPr>
              <a:grpSpLocks/>
            </p:cNvGrpSpPr>
            <p:nvPr/>
          </p:nvGrpSpPr>
          <p:grpSpPr bwMode="auto">
            <a:xfrm>
              <a:off x="1968" y="1296"/>
              <a:ext cx="1152" cy="624"/>
              <a:chOff x="1968" y="1296"/>
              <a:chExt cx="1152" cy="624"/>
            </a:xfrm>
          </p:grpSpPr>
          <p:sp>
            <p:nvSpPr>
              <p:cNvPr id="102406" name="Oval 6"/>
              <p:cNvSpPr>
                <a:spLocks noChangeArrowheads="1"/>
              </p:cNvSpPr>
              <p:nvPr/>
            </p:nvSpPr>
            <p:spPr bwMode="auto">
              <a:xfrm>
                <a:off x="1968" y="1296"/>
                <a:ext cx="1152" cy="624"/>
              </a:xfrm>
              <a:prstGeom prst="ellipse">
                <a:avLst/>
              </a:prstGeom>
              <a:noFill/>
              <a:ln w="12699">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sp>
            <p:nvSpPr>
              <p:cNvPr id="102407" name="Rectangle 7"/>
              <p:cNvSpPr>
                <a:spLocks noChangeArrowheads="1"/>
              </p:cNvSpPr>
              <p:nvPr/>
            </p:nvSpPr>
            <p:spPr bwMode="auto">
              <a:xfrm>
                <a:off x="2017" y="1465"/>
                <a:ext cx="1054"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defTabSz="762000">
                  <a:spcBef>
                    <a:spcPct val="50000"/>
                  </a:spcBef>
                </a:pPr>
                <a:r>
                  <a:rPr lang="nl-NL" sz="2400" i="0">
                    <a:solidFill>
                      <a:schemeClr val="tx1"/>
                    </a:solidFill>
                  </a:rPr>
                  <a:t>ILL</a:t>
                </a:r>
              </a:p>
            </p:txBody>
          </p:sp>
        </p:grpSp>
        <p:grpSp>
          <p:nvGrpSpPr>
            <p:cNvPr id="102448" name="Group 48"/>
            <p:cNvGrpSpPr>
              <a:grpSpLocks/>
            </p:cNvGrpSpPr>
            <p:nvPr/>
          </p:nvGrpSpPr>
          <p:grpSpPr bwMode="auto">
            <a:xfrm>
              <a:off x="3456" y="1296"/>
              <a:ext cx="1152" cy="624"/>
              <a:chOff x="3456" y="1296"/>
              <a:chExt cx="1152" cy="624"/>
            </a:xfrm>
          </p:grpSpPr>
          <p:sp>
            <p:nvSpPr>
              <p:cNvPr id="102409" name="Oval 9"/>
              <p:cNvSpPr>
                <a:spLocks noChangeArrowheads="1"/>
              </p:cNvSpPr>
              <p:nvPr/>
            </p:nvSpPr>
            <p:spPr bwMode="auto">
              <a:xfrm>
                <a:off x="3456" y="1296"/>
                <a:ext cx="1152" cy="624"/>
              </a:xfrm>
              <a:prstGeom prst="ellipse">
                <a:avLst/>
              </a:prstGeom>
              <a:noFill/>
              <a:ln w="12699">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sp>
            <p:nvSpPr>
              <p:cNvPr id="102410" name="Rectangle 10"/>
              <p:cNvSpPr>
                <a:spLocks noChangeArrowheads="1"/>
              </p:cNvSpPr>
              <p:nvPr/>
            </p:nvSpPr>
            <p:spPr bwMode="auto">
              <a:xfrm>
                <a:off x="3505" y="1465"/>
                <a:ext cx="1054"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defTabSz="762000">
                  <a:spcBef>
                    <a:spcPct val="50000"/>
                  </a:spcBef>
                </a:pPr>
                <a:r>
                  <a:rPr lang="nl-NL" sz="2400" i="0">
                    <a:solidFill>
                      <a:schemeClr val="tx1"/>
                    </a:solidFill>
                  </a:rPr>
                  <a:t>DEAD</a:t>
                </a:r>
              </a:p>
            </p:txBody>
          </p:sp>
        </p:grpSp>
      </p:grpSp>
      <p:grpSp>
        <p:nvGrpSpPr>
          <p:cNvPr id="102445" name="Group 45"/>
          <p:cNvGrpSpPr>
            <a:grpSpLocks/>
          </p:cNvGrpSpPr>
          <p:nvPr/>
        </p:nvGrpSpPr>
        <p:grpSpPr bwMode="auto">
          <a:xfrm>
            <a:off x="1694746" y="3071814"/>
            <a:ext cx="4200877" cy="625475"/>
            <a:chOff x="1056" y="1911"/>
            <a:chExt cx="2977" cy="394"/>
          </a:xfrm>
        </p:grpSpPr>
        <p:sp>
          <p:nvSpPr>
            <p:cNvPr id="102429" name="Freeform 29"/>
            <p:cNvSpPr>
              <a:spLocks/>
            </p:cNvSpPr>
            <p:nvPr/>
          </p:nvSpPr>
          <p:spPr bwMode="auto">
            <a:xfrm>
              <a:off x="1056" y="1911"/>
              <a:ext cx="2977" cy="394"/>
            </a:xfrm>
            <a:custGeom>
              <a:avLst/>
              <a:gdLst>
                <a:gd name="T0" fmla="*/ 0 w 2977"/>
                <a:gd name="T1" fmla="*/ 0 h 394"/>
                <a:gd name="T2" fmla="*/ 2976 w 2977"/>
                <a:gd name="T3" fmla="*/ 393 h 394"/>
              </a:gdLst>
              <a:ahLst/>
              <a:cxnLst>
                <a:cxn ang="0">
                  <a:pos x="T0" y="T1"/>
                </a:cxn>
                <a:cxn ang="0">
                  <a:pos x="T2" y="T3"/>
                </a:cxn>
              </a:cxnLst>
              <a:rect l="0" t="0" r="r" b="b"/>
              <a:pathLst>
                <a:path w="2977" h="394">
                  <a:moveTo>
                    <a:pt x="0" y="0"/>
                  </a:moveTo>
                  <a:lnTo>
                    <a:pt x="2976" y="393"/>
                  </a:lnTo>
                </a:path>
              </a:pathLst>
            </a:custGeom>
            <a:noFill/>
            <a:ln w="25399" cap="rnd"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102430" name="Freeform 30"/>
            <p:cNvSpPr>
              <a:spLocks/>
            </p:cNvSpPr>
            <p:nvPr/>
          </p:nvSpPr>
          <p:spPr bwMode="auto">
            <a:xfrm>
              <a:off x="1056" y="1920"/>
              <a:ext cx="1" cy="385"/>
            </a:xfrm>
            <a:custGeom>
              <a:avLst/>
              <a:gdLst>
                <a:gd name="T0" fmla="*/ 0 w 1"/>
                <a:gd name="T1" fmla="*/ 0 h 385"/>
                <a:gd name="T2" fmla="*/ 0 w 1"/>
                <a:gd name="T3" fmla="*/ 384 h 385"/>
              </a:gdLst>
              <a:ahLst/>
              <a:cxnLst>
                <a:cxn ang="0">
                  <a:pos x="T0" y="T1"/>
                </a:cxn>
                <a:cxn ang="0">
                  <a:pos x="T2" y="T3"/>
                </a:cxn>
              </a:cxnLst>
              <a:rect l="0" t="0" r="r" b="b"/>
              <a:pathLst>
                <a:path w="1" h="385">
                  <a:moveTo>
                    <a:pt x="0" y="0"/>
                  </a:moveTo>
                  <a:lnTo>
                    <a:pt x="0" y="384"/>
                  </a:lnTo>
                </a:path>
              </a:pathLst>
            </a:custGeom>
            <a:noFill/>
            <a:ln w="25399" cap="rnd"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102432" name="Freeform 32"/>
            <p:cNvSpPr>
              <a:spLocks/>
            </p:cNvSpPr>
            <p:nvPr/>
          </p:nvSpPr>
          <p:spPr bwMode="auto">
            <a:xfrm>
              <a:off x="1056" y="1920"/>
              <a:ext cx="1489" cy="385"/>
            </a:xfrm>
            <a:custGeom>
              <a:avLst/>
              <a:gdLst>
                <a:gd name="T0" fmla="*/ 0 w 1489"/>
                <a:gd name="T1" fmla="*/ 0 h 385"/>
                <a:gd name="T2" fmla="*/ 1488 w 1489"/>
                <a:gd name="T3" fmla="*/ 384 h 385"/>
              </a:gdLst>
              <a:ahLst/>
              <a:cxnLst>
                <a:cxn ang="0">
                  <a:pos x="T0" y="T1"/>
                </a:cxn>
                <a:cxn ang="0">
                  <a:pos x="T2" y="T3"/>
                </a:cxn>
              </a:cxnLst>
              <a:rect l="0" t="0" r="r" b="b"/>
              <a:pathLst>
                <a:path w="1489" h="385">
                  <a:moveTo>
                    <a:pt x="0" y="0"/>
                  </a:moveTo>
                  <a:lnTo>
                    <a:pt x="1488" y="384"/>
                  </a:lnTo>
                </a:path>
              </a:pathLst>
            </a:custGeom>
            <a:noFill/>
            <a:ln w="25399" cap="rnd"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grpSp>
      <p:grpSp>
        <p:nvGrpSpPr>
          <p:cNvPr id="102455" name="Group 55"/>
          <p:cNvGrpSpPr>
            <a:grpSpLocks/>
          </p:cNvGrpSpPr>
          <p:nvPr/>
        </p:nvGrpSpPr>
        <p:grpSpPr bwMode="auto">
          <a:xfrm>
            <a:off x="881945" y="2590800"/>
            <a:ext cx="8262055" cy="2095500"/>
            <a:chOff x="480" y="1608"/>
            <a:chExt cx="5855" cy="1320"/>
          </a:xfrm>
        </p:grpSpPr>
        <p:grpSp>
          <p:nvGrpSpPr>
            <p:cNvPr id="102451" name="Group 51"/>
            <p:cNvGrpSpPr>
              <a:grpSpLocks/>
            </p:cNvGrpSpPr>
            <p:nvPr/>
          </p:nvGrpSpPr>
          <p:grpSpPr bwMode="auto">
            <a:xfrm>
              <a:off x="480" y="2304"/>
              <a:ext cx="1152" cy="624"/>
              <a:chOff x="480" y="2304"/>
              <a:chExt cx="1152" cy="624"/>
            </a:xfrm>
          </p:grpSpPr>
          <p:sp>
            <p:nvSpPr>
              <p:cNvPr id="102421" name="Oval 21"/>
              <p:cNvSpPr>
                <a:spLocks noChangeArrowheads="1"/>
              </p:cNvSpPr>
              <p:nvPr/>
            </p:nvSpPr>
            <p:spPr bwMode="auto">
              <a:xfrm>
                <a:off x="480" y="2304"/>
                <a:ext cx="1152" cy="624"/>
              </a:xfrm>
              <a:prstGeom prst="ellipse">
                <a:avLst/>
              </a:prstGeom>
              <a:noFill/>
              <a:ln w="12699">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sp>
            <p:nvSpPr>
              <p:cNvPr id="102422" name="Rectangle 22"/>
              <p:cNvSpPr>
                <a:spLocks noChangeArrowheads="1"/>
              </p:cNvSpPr>
              <p:nvPr/>
            </p:nvSpPr>
            <p:spPr bwMode="auto">
              <a:xfrm>
                <a:off x="529" y="2473"/>
                <a:ext cx="1054"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defTabSz="762000">
                  <a:spcBef>
                    <a:spcPct val="50000"/>
                  </a:spcBef>
                </a:pPr>
                <a:r>
                  <a:rPr lang="nl-NL" sz="2400" i="0">
                    <a:solidFill>
                      <a:schemeClr val="tx1"/>
                    </a:solidFill>
                  </a:rPr>
                  <a:t>HEALTHY</a:t>
                </a:r>
              </a:p>
            </p:txBody>
          </p:sp>
        </p:grpSp>
        <p:grpSp>
          <p:nvGrpSpPr>
            <p:cNvPr id="102454" name="Group 54"/>
            <p:cNvGrpSpPr>
              <a:grpSpLocks/>
            </p:cNvGrpSpPr>
            <p:nvPr/>
          </p:nvGrpSpPr>
          <p:grpSpPr bwMode="auto">
            <a:xfrm>
              <a:off x="1968" y="2304"/>
              <a:ext cx="1152" cy="624"/>
              <a:chOff x="1968" y="2304"/>
              <a:chExt cx="1152" cy="624"/>
            </a:xfrm>
          </p:grpSpPr>
          <p:sp>
            <p:nvSpPr>
              <p:cNvPr id="102424" name="Oval 24"/>
              <p:cNvSpPr>
                <a:spLocks noChangeArrowheads="1"/>
              </p:cNvSpPr>
              <p:nvPr/>
            </p:nvSpPr>
            <p:spPr bwMode="auto">
              <a:xfrm>
                <a:off x="1968" y="2304"/>
                <a:ext cx="1152" cy="624"/>
              </a:xfrm>
              <a:prstGeom prst="ellipse">
                <a:avLst/>
              </a:prstGeom>
              <a:noFill/>
              <a:ln w="12699">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sp>
            <p:nvSpPr>
              <p:cNvPr id="102425" name="Rectangle 25"/>
              <p:cNvSpPr>
                <a:spLocks noChangeArrowheads="1"/>
              </p:cNvSpPr>
              <p:nvPr/>
            </p:nvSpPr>
            <p:spPr bwMode="auto">
              <a:xfrm>
                <a:off x="2017" y="2473"/>
                <a:ext cx="1054"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defTabSz="762000">
                  <a:spcBef>
                    <a:spcPct val="50000"/>
                  </a:spcBef>
                </a:pPr>
                <a:r>
                  <a:rPr lang="nl-NL" sz="2400" i="0">
                    <a:solidFill>
                      <a:schemeClr val="tx1"/>
                    </a:solidFill>
                  </a:rPr>
                  <a:t>ILL</a:t>
                </a:r>
              </a:p>
            </p:txBody>
          </p:sp>
        </p:grpSp>
        <p:grpSp>
          <p:nvGrpSpPr>
            <p:cNvPr id="102453" name="Group 53"/>
            <p:cNvGrpSpPr>
              <a:grpSpLocks/>
            </p:cNvGrpSpPr>
            <p:nvPr/>
          </p:nvGrpSpPr>
          <p:grpSpPr bwMode="auto">
            <a:xfrm>
              <a:off x="3456" y="2304"/>
              <a:ext cx="1152" cy="624"/>
              <a:chOff x="3456" y="2304"/>
              <a:chExt cx="1152" cy="624"/>
            </a:xfrm>
          </p:grpSpPr>
          <p:sp>
            <p:nvSpPr>
              <p:cNvPr id="102427" name="Oval 27"/>
              <p:cNvSpPr>
                <a:spLocks noChangeArrowheads="1"/>
              </p:cNvSpPr>
              <p:nvPr/>
            </p:nvSpPr>
            <p:spPr bwMode="auto">
              <a:xfrm>
                <a:off x="3456" y="2304"/>
                <a:ext cx="1152" cy="624"/>
              </a:xfrm>
              <a:prstGeom prst="ellipse">
                <a:avLst/>
              </a:prstGeom>
              <a:noFill/>
              <a:ln w="12699">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sp>
            <p:nvSpPr>
              <p:cNvPr id="102428" name="Rectangle 28"/>
              <p:cNvSpPr>
                <a:spLocks noChangeArrowheads="1"/>
              </p:cNvSpPr>
              <p:nvPr/>
            </p:nvSpPr>
            <p:spPr bwMode="auto">
              <a:xfrm>
                <a:off x="3505" y="2473"/>
                <a:ext cx="1054"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defTabSz="762000">
                  <a:spcBef>
                    <a:spcPct val="50000"/>
                  </a:spcBef>
                </a:pPr>
                <a:r>
                  <a:rPr lang="nl-NL" sz="2400" i="0">
                    <a:solidFill>
                      <a:schemeClr val="tx1"/>
                    </a:solidFill>
                  </a:rPr>
                  <a:t>DEAD</a:t>
                </a:r>
              </a:p>
            </p:txBody>
          </p:sp>
        </p:grpSp>
        <p:grpSp>
          <p:nvGrpSpPr>
            <p:cNvPr id="102452" name="Group 52"/>
            <p:cNvGrpSpPr>
              <a:grpSpLocks/>
            </p:cNvGrpSpPr>
            <p:nvPr/>
          </p:nvGrpSpPr>
          <p:grpSpPr bwMode="auto">
            <a:xfrm>
              <a:off x="4607" y="1608"/>
              <a:ext cx="1728" cy="1010"/>
              <a:chOff x="4607" y="1608"/>
              <a:chExt cx="1728" cy="1010"/>
            </a:xfrm>
          </p:grpSpPr>
          <p:sp>
            <p:nvSpPr>
              <p:cNvPr id="102438" name="Freeform 38"/>
              <p:cNvSpPr>
                <a:spLocks/>
              </p:cNvSpPr>
              <p:nvPr/>
            </p:nvSpPr>
            <p:spPr bwMode="auto">
              <a:xfrm>
                <a:off x="4607" y="1608"/>
                <a:ext cx="610" cy="1010"/>
              </a:xfrm>
              <a:custGeom>
                <a:avLst/>
                <a:gdLst>
                  <a:gd name="T0" fmla="*/ 0 w 610"/>
                  <a:gd name="T1" fmla="*/ 0 h 1010"/>
                  <a:gd name="T2" fmla="*/ 58 w 610"/>
                  <a:gd name="T3" fmla="*/ 4 h 1010"/>
                  <a:gd name="T4" fmla="*/ 117 w 610"/>
                  <a:gd name="T5" fmla="*/ 12 h 1010"/>
                  <a:gd name="T6" fmla="*/ 167 w 610"/>
                  <a:gd name="T7" fmla="*/ 25 h 1010"/>
                  <a:gd name="T8" fmla="*/ 225 w 610"/>
                  <a:gd name="T9" fmla="*/ 42 h 1010"/>
                  <a:gd name="T10" fmla="*/ 275 w 610"/>
                  <a:gd name="T11" fmla="*/ 67 h 1010"/>
                  <a:gd name="T12" fmla="*/ 325 w 610"/>
                  <a:gd name="T13" fmla="*/ 92 h 1010"/>
                  <a:gd name="T14" fmla="*/ 417 w 610"/>
                  <a:gd name="T15" fmla="*/ 159 h 1010"/>
                  <a:gd name="T16" fmla="*/ 492 w 610"/>
                  <a:gd name="T17" fmla="*/ 234 h 1010"/>
                  <a:gd name="T18" fmla="*/ 559 w 610"/>
                  <a:gd name="T19" fmla="*/ 318 h 1010"/>
                  <a:gd name="T20" fmla="*/ 592 w 610"/>
                  <a:gd name="T21" fmla="*/ 410 h 1010"/>
                  <a:gd name="T22" fmla="*/ 609 w 610"/>
                  <a:gd name="T23" fmla="*/ 502 h 1010"/>
                  <a:gd name="T24" fmla="*/ 592 w 610"/>
                  <a:gd name="T25" fmla="*/ 599 h 1010"/>
                  <a:gd name="T26" fmla="*/ 559 w 610"/>
                  <a:gd name="T27" fmla="*/ 691 h 1010"/>
                  <a:gd name="T28" fmla="*/ 501 w 610"/>
                  <a:gd name="T29" fmla="*/ 775 h 1010"/>
                  <a:gd name="T30" fmla="*/ 417 w 610"/>
                  <a:gd name="T31" fmla="*/ 850 h 1010"/>
                  <a:gd name="T32" fmla="*/ 325 w 610"/>
                  <a:gd name="T33" fmla="*/ 917 h 1010"/>
                  <a:gd name="T34" fmla="*/ 275 w 610"/>
                  <a:gd name="T35" fmla="*/ 942 h 1010"/>
                  <a:gd name="T36" fmla="*/ 225 w 610"/>
                  <a:gd name="T37" fmla="*/ 967 h 1010"/>
                  <a:gd name="T38" fmla="*/ 175 w 610"/>
                  <a:gd name="T39" fmla="*/ 984 h 1010"/>
                  <a:gd name="T40" fmla="*/ 117 w 610"/>
                  <a:gd name="T41" fmla="*/ 996 h 1010"/>
                  <a:gd name="T42" fmla="*/ 58 w 610"/>
                  <a:gd name="T43" fmla="*/ 1005 h 1010"/>
                  <a:gd name="T44" fmla="*/ 0 w 610"/>
                  <a:gd name="T45" fmla="*/ 1009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10" h="1010">
                    <a:moveTo>
                      <a:pt x="0" y="0"/>
                    </a:moveTo>
                    <a:lnTo>
                      <a:pt x="58" y="4"/>
                    </a:lnTo>
                    <a:lnTo>
                      <a:pt x="117" y="12"/>
                    </a:lnTo>
                    <a:lnTo>
                      <a:pt x="167" y="25"/>
                    </a:lnTo>
                    <a:lnTo>
                      <a:pt x="225" y="42"/>
                    </a:lnTo>
                    <a:lnTo>
                      <a:pt x="275" y="67"/>
                    </a:lnTo>
                    <a:lnTo>
                      <a:pt x="325" y="92"/>
                    </a:lnTo>
                    <a:lnTo>
                      <a:pt x="417" y="159"/>
                    </a:lnTo>
                    <a:lnTo>
                      <a:pt x="492" y="234"/>
                    </a:lnTo>
                    <a:lnTo>
                      <a:pt x="559" y="318"/>
                    </a:lnTo>
                    <a:lnTo>
                      <a:pt x="592" y="410"/>
                    </a:lnTo>
                    <a:lnTo>
                      <a:pt x="609" y="502"/>
                    </a:lnTo>
                    <a:lnTo>
                      <a:pt x="592" y="599"/>
                    </a:lnTo>
                    <a:lnTo>
                      <a:pt x="559" y="691"/>
                    </a:lnTo>
                    <a:lnTo>
                      <a:pt x="501" y="775"/>
                    </a:lnTo>
                    <a:lnTo>
                      <a:pt x="417" y="850"/>
                    </a:lnTo>
                    <a:lnTo>
                      <a:pt x="325" y="917"/>
                    </a:lnTo>
                    <a:lnTo>
                      <a:pt x="275" y="942"/>
                    </a:lnTo>
                    <a:lnTo>
                      <a:pt x="225" y="967"/>
                    </a:lnTo>
                    <a:lnTo>
                      <a:pt x="175" y="984"/>
                    </a:lnTo>
                    <a:lnTo>
                      <a:pt x="117" y="996"/>
                    </a:lnTo>
                    <a:lnTo>
                      <a:pt x="58" y="1005"/>
                    </a:lnTo>
                    <a:lnTo>
                      <a:pt x="0" y="1009"/>
                    </a:lnTo>
                  </a:path>
                </a:pathLst>
              </a:custGeom>
              <a:noFill/>
              <a:ln w="25399" cap="rnd" cmpd="sng">
                <a:solidFill>
                  <a:schemeClr val="tx1"/>
                </a:solidFill>
                <a:prstDash val="sysDot"/>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102439" name="Rectangle 39"/>
              <p:cNvSpPr>
                <a:spLocks noChangeArrowheads="1"/>
              </p:cNvSpPr>
              <p:nvPr/>
            </p:nvSpPr>
            <p:spPr bwMode="auto">
              <a:xfrm>
                <a:off x="5233" y="2007"/>
                <a:ext cx="110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defTabSz="762000">
                  <a:spcBef>
                    <a:spcPct val="50000"/>
                  </a:spcBef>
                </a:pPr>
                <a:r>
                  <a:rPr lang="nl-NL" i="0">
                    <a:solidFill>
                      <a:schemeClr val="tx1"/>
                    </a:solidFill>
                  </a:rPr>
                  <a:t>CYCLETIME</a:t>
                </a:r>
              </a:p>
            </p:txBody>
          </p:sp>
        </p:grpSp>
      </p:grpSp>
      <p:sp>
        <p:nvSpPr>
          <p:cNvPr id="102441" name="Rectangle 41"/>
          <p:cNvSpPr>
            <a:spLocks noGrp="1" noChangeArrowheads="1"/>
          </p:cNvSpPr>
          <p:nvPr>
            <p:ph type="title"/>
          </p:nvPr>
        </p:nvSpPr>
        <p:spPr/>
        <p:txBody>
          <a:bodyPr/>
          <a:lstStyle/>
          <a:p>
            <a:r>
              <a:rPr lang="nl-NL"/>
              <a:t>Markov structure</a:t>
            </a:r>
          </a:p>
        </p:txBody>
      </p:sp>
      <p:grpSp>
        <p:nvGrpSpPr>
          <p:cNvPr id="102461" name="Group 61"/>
          <p:cNvGrpSpPr>
            <a:grpSpLocks/>
          </p:cNvGrpSpPr>
          <p:nvPr/>
        </p:nvGrpSpPr>
        <p:grpSpPr bwMode="auto">
          <a:xfrm>
            <a:off x="881945" y="4227514"/>
            <a:ext cx="6752166" cy="2135187"/>
            <a:chOff x="480" y="2639"/>
            <a:chExt cx="4785" cy="1345"/>
          </a:xfrm>
        </p:grpSpPr>
        <p:grpSp>
          <p:nvGrpSpPr>
            <p:cNvPr id="102456" name="Group 56"/>
            <p:cNvGrpSpPr>
              <a:grpSpLocks/>
            </p:cNvGrpSpPr>
            <p:nvPr/>
          </p:nvGrpSpPr>
          <p:grpSpPr bwMode="auto">
            <a:xfrm>
              <a:off x="480" y="3360"/>
              <a:ext cx="1152" cy="624"/>
              <a:chOff x="480" y="3360"/>
              <a:chExt cx="1152" cy="624"/>
            </a:xfrm>
          </p:grpSpPr>
          <p:sp>
            <p:nvSpPr>
              <p:cNvPr id="102412" name="Oval 12"/>
              <p:cNvSpPr>
                <a:spLocks noChangeArrowheads="1"/>
              </p:cNvSpPr>
              <p:nvPr/>
            </p:nvSpPr>
            <p:spPr bwMode="auto">
              <a:xfrm>
                <a:off x="480" y="3360"/>
                <a:ext cx="1152" cy="624"/>
              </a:xfrm>
              <a:prstGeom prst="ellipse">
                <a:avLst/>
              </a:prstGeom>
              <a:noFill/>
              <a:ln w="12699">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sp>
            <p:nvSpPr>
              <p:cNvPr id="102413" name="Rectangle 13"/>
              <p:cNvSpPr>
                <a:spLocks noChangeArrowheads="1"/>
              </p:cNvSpPr>
              <p:nvPr/>
            </p:nvSpPr>
            <p:spPr bwMode="auto">
              <a:xfrm>
                <a:off x="529" y="3529"/>
                <a:ext cx="1054"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defTabSz="762000">
                  <a:spcBef>
                    <a:spcPct val="50000"/>
                  </a:spcBef>
                </a:pPr>
                <a:r>
                  <a:rPr lang="nl-NL" sz="2400" i="0">
                    <a:solidFill>
                      <a:schemeClr val="tx1"/>
                    </a:solidFill>
                  </a:rPr>
                  <a:t>HEALTHY</a:t>
                </a:r>
              </a:p>
            </p:txBody>
          </p:sp>
        </p:grpSp>
        <p:grpSp>
          <p:nvGrpSpPr>
            <p:cNvPr id="102458" name="Group 58"/>
            <p:cNvGrpSpPr>
              <a:grpSpLocks/>
            </p:cNvGrpSpPr>
            <p:nvPr/>
          </p:nvGrpSpPr>
          <p:grpSpPr bwMode="auto">
            <a:xfrm>
              <a:off x="1968" y="3360"/>
              <a:ext cx="1152" cy="624"/>
              <a:chOff x="1968" y="3360"/>
              <a:chExt cx="1152" cy="624"/>
            </a:xfrm>
          </p:grpSpPr>
          <p:sp>
            <p:nvSpPr>
              <p:cNvPr id="102415" name="Oval 15"/>
              <p:cNvSpPr>
                <a:spLocks noChangeArrowheads="1"/>
              </p:cNvSpPr>
              <p:nvPr/>
            </p:nvSpPr>
            <p:spPr bwMode="auto">
              <a:xfrm>
                <a:off x="1968" y="3360"/>
                <a:ext cx="1152" cy="624"/>
              </a:xfrm>
              <a:prstGeom prst="ellipse">
                <a:avLst/>
              </a:prstGeom>
              <a:noFill/>
              <a:ln w="12699">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sp>
            <p:nvSpPr>
              <p:cNvPr id="102416" name="Rectangle 16"/>
              <p:cNvSpPr>
                <a:spLocks noChangeArrowheads="1"/>
              </p:cNvSpPr>
              <p:nvPr/>
            </p:nvSpPr>
            <p:spPr bwMode="auto">
              <a:xfrm>
                <a:off x="2017" y="3529"/>
                <a:ext cx="1054"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defTabSz="762000">
                  <a:spcBef>
                    <a:spcPct val="50000"/>
                  </a:spcBef>
                </a:pPr>
                <a:r>
                  <a:rPr lang="nl-NL" sz="2400" i="0">
                    <a:solidFill>
                      <a:schemeClr val="tx1"/>
                    </a:solidFill>
                  </a:rPr>
                  <a:t>ILL</a:t>
                </a:r>
              </a:p>
            </p:txBody>
          </p:sp>
        </p:grpSp>
        <p:grpSp>
          <p:nvGrpSpPr>
            <p:cNvPr id="102457" name="Group 57"/>
            <p:cNvGrpSpPr>
              <a:grpSpLocks/>
            </p:cNvGrpSpPr>
            <p:nvPr/>
          </p:nvGrpSpPr>
          <p:grpSpPr bwMode="auto">
            <a:xfrm>
              <a:off x="3456" y="3360"/>
              <a:ext cx="1152" cy="624"/>
              <a:chOff x="3456" y="3360"/>
              <a:chExt cx="1152" cy="624"/>
            </a:xfrm>
          </p:grpSpPr>
          <p:sp>
            <p:nvSpPr>
              <p:cNvPr id="102418" name="Oval 18"/>
              <p:cNvSpPr>
                <a:spLocks noChangeArrowheads="1"/>
              </p:cNvSpPr>
              <p:nvPr/>
            </p:nvSpPr>
            <p:spPr bwMode="auto">
              <a:xfrm>
                <a:off x="3456" y="3360"/>
                <a:ext cx="1152" cy="624"/>
              </a:xfrm>
              <a:prstGeom prst="ellipse">
                <a:avLst/>
              </a:prstGeom>
              <a:noFill/>
              <a:ln w="12699">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sp>
            <p:nvSpPr>
              <p:cNvPr id="102419" name="Rectangle 19"/>
              <p:cNvSpPr>
                <a:spLocks noChangeArrowheads="1"/>
              </p:cNvSpPr>
              <p:nvPr/>
            </p:nvSpPr>
            <p:spPr bwMode="auto">
              <a:xfrm>
                <a:off x="3505" y="3529"/>
                <a:ext cx="1054"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488" tIns="44450" rIns="90488" bIns="44450">
                <a:spAutoFit/>
              </a:bodyPr>
              <a:lstStyle/>
              <a:p>
                <a:pPr algn="ctr" defTabSz="762000">
                  <a:spcBef>
                    <a:spcPct val="50000"/>
                  </a:spcBef>
                </a:pPr>
                <a:r>
                  <a:rPr lang="nl-NL" sz="2400" i="0">
                    <a:solidFill>
                      <a:schemeClr val="tx1"/>
                    </a:solidFill>
                  </a:rPr>
                  <a:t>DEAD</a:t>
                </a:r>
              </a:p>
            </p:txBody>
          </p:sp>
        </p:grpSp>
        <p:sp>
          <p:nvSpPr>
            <p:cNvPr id="102431" name="Freeform 31"/>
            <p:cNvSpPr>
              <a:spLocks/>
            </p:cNvSpPr>
            <p:nvPr/>
          </p:nvSpPr>
          <p:spPr bwMode="auto">
            <a:xfrm>
              <a:off x="1056" y="2928"/>
              <a:ext cx="1" cy="433"/>
            </a:xfrm>
            <a:custGeom>
              <a:avLst/>
              <a:gdLst>
                <a:gd name="T0" fmla="*/ 0 w 1"/>
                <a:gd name="T1" fmla="*/ 0 h 433"/>
                <a:gd name="T2" fmla="*/ 0 w 1"/>
                <a:gd name="T3" fmla="*/ 432 h 433"/>
              </a:gdLst>
              <a:ahLst/>
              <a:cxnLst>
                <a:cxn ang="0">
                  <a:pos x="T0" y="T1"/>
                </a:cxn>
                <a:cxn ang="0">
                  <a:pos x="T2" y="T3"/>
                </a:cxn>
              </a:cxnLst>
              <a:rect l="0" t="0" r="r" b="b"/>
              <a:pathLst>
                <a:path w="1" h="433">
                  <a:moveTo>
                    <a:pt x="0" y="0"/>
                  </a:moveTo>
                  <a:lnTo>
                    <a:pt x="0" y="432"/>
                  </a:lnTo>
                </a:path>
              </a:pathLst>
            </a:custGeom>
            <a:noFill/>
            <a:ln w="25399" cap="rnd"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102433" name="Freeform 33"/>
            <p:cNvSpPr>
              <a:spLocks/>
            </p:cNvSpPr>
            <p:nvPr/>
          </p:nvSpPr>
          <p:spPr bwMode="auto">
            <a:xfrm>
              <a:off x="1056" y="2928"/>
              <a:ext cx="1489" cy="433"/>
            </a:xfrm>
            <a:custGeom>
              <a:avLst/>
              <a:gdLst>
                <a:gd name="T0" fmla="*/ 0 w 1489"/>
                <a:gd name="T1" fmla="*/ 0 h 433"/>
                <a:gd name="T2" fmla="*/ 1488 w 1489"/>
                <a:gd name="T3" fmla="*/ 432 h 433"/>
              </a:gdLst>
              <a:ahLst/>
              <a:cxnLst>
                <a:cxn ang="0">
                  <a:pos x="T0" y="T1"/>
                </a:cxn>
                <a:cxn ang="0">
                  <a:pos x="T2" y="T3"/>
                </a:cxn>
              </a:cxnLst>
              <a:rect l="0" t="0" r="r" b="b"/>
              <a:pathLst>
                <a:path w="1489" h="433">
                  <a:moveTo>
                    <a:pt x="0" y="0"/>
                  </a:moveTo>
                  <a:lnTo>
                    <a:pt x="1488" y="432"/>
                  </a:lnTo>
                </a:path>
              </a:pathLst>
            </a:custGeom>
            <a:noFill/>
            <a:ln w="25399" cap="rnd"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102434" name="Freeform 34"/>
            <p:cNvSpPr>
              <a:spLocks/>
            </p:cNvSpPr>
            <p:nvPr/>
          </p:nvSpPr>
          <p:spPr bwMode="auto">
            <a:xfrm>
              <a:off x="1056" y="2928"/>
              <a:ext cx="2977" cy="433"/>
            </a:xfrm>
            <a:custGeom>
              <a:avLst/>
              <a:gdLst>
                <a:gd name="T0" fmla="*/ 0 w 2977"/>
                <a:gd name="T1" fmla="*/ 0 h 433"/>
                <a:gd name="T2" fmla="*/ 2976 w 2977"/>
                <a:gd name="T3" fmla="*/ 432 h 433"/>
              </a:gdLst>
              <a:ahLst/>
              <a:cxnLst>
                <a:cxn ang="0">
                  <a:pos x="T0" y="T1"/>
                </a:cxn>
                <a:cxn ang="0">
                  <a:pos x="T2" y="T3"/>
                </a:cxn>
              </a:cxnLst>
              <a:rect l="0" t="0" r="r" b="b"/>
              <a:pathLst>
                <a:path w="2977" h="433">
                  <a:moveTo>
                    <a:pt x="0" y="0"/>
                  </a:moveTo>
                  <a:lnTo>
                    <a:pt x="2976" y="432"/>
                  </a:lnTo>
                </a:path>
              </a:pathLst>
            </a:custGeom>
            <a:noFill/>
            <a:ln w="25399" cap="rnd"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102435" name="Freeform 35"/>
            <p:cNvSpPr>
              <a:spLocks/>
            </p:cNvSpPr>
            <p:nvPr/>
          </p:nvSpPr>
          <p:spPr bwMode="auto">
            <a:xfrm>
              <a:off x="2544" y="2928"/>
              <a:ext cx="1" cy="433"/>
            </a:xfrm>
            <a:custGeom>
              <a:avLst/>
              <a:gdLst>
                <a:gd name="T0" fmla="*/ 0 w 1"/>
                <a:gd name="T1" fmla="*/ 0 h 433"/>
                <a:gd name="T2" fmla="*/ 0 w 1"/>
                <a:gd name="T3" fmla="*/ 432 h 433"/>
              </a:gdLst>
              <a:ahLst/>
              <a:cxnLst>
                <a:cxn ang="0">
                  <a:pos x="T0" y="T1"/>
                </a:cxn>
                <a:cxn ang="0">
                  <a:pos x="T2" y="T3"/>
                </a:cxn>
              </a:cxnLst>
              <a:rect l="0" t="0" r="r" b="b"/>
              <a:pathLst>
                <a:path w="1" h="433">
                  <a:moveTo>
                    <a:pt x="0" y="0"/>
                  </a:moveTo>
                  <a:lnTo>
                    <a:pt x="0" y="432"/>
                  </a:lnTo>
                </a:path>
              </a:pathLst>
            </a:custGeom>
            <a:noFill/>
            <a:ln w="25399" cap="rnd"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102436" name="Freeform 36"/>
            <p:cNvSpPr>
              <a:spLocks/>
            </p:cNvSpPr>
            <p:nvPr/>
          </p:nvSpPr>
          <p:spPr bwMode="auto">
            <a:xfrm>
              <a:off x="4032" y="2928"/>
              <a:ext cx="1" cy="433"/>
            </a:xfrm>
            <a:custGeom>
              <a:avLst/>
              <a:gdLst>
                <a:gd name="T0" fmla="*/ 0 w 1"/>
                <a:gd name="T1" fmla="*/ 0 h 433"/>
                <a:gd name="T2" fmla="*/ 0 w 1"/>
                <a:gd name="T3" fmla="*/ 432 h 433"/>
              </a:gdLst>
              <a:ahLst/>
              <a:cxnLst>
                <a:cxn ang="0">
                  <a:pos x="T0" y="T1"/>
                </a:cxn>
                <a:cxn ang="0">
                  <a:pos x="T2" y="T3"/>
                </a:cxn>
              </a:cxnLst>
              <a:rect l="0" t="0" r="r" b="b"/>
              <a:pathLst>
                <a:path w="1" h="433">
                  <a:moveTo>
                    <a:pt x="0" y="0"/>
                  </a:moveTo>
                  <a:lnTo>
                    <a:pt x="0" y="432"/>
                  </a:lnTo>
                </a:path>
              </a:pathLst>
            </a:custGeom>
            <a:noFill/>
            <a:ln w="25399" cap="rnd"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102437" name="Freeform 37"/>
            <p:cNvSpPr>
              <a:spLocks/>
            </p:cNvSpPr>
            <p:nvPr/>
          </p:nvSpPr>
          <p:spPr bwMode="auto">
            <a:xfrm>
              <a:off x="1056" y="2928"/>
              <a:ext cx="1489" cy="433"/>
            </a:xfrm>
            <a:custGeom>
              <a:avLst/>
              <a:gdLst>
                <a:gd name="T0" fmla="*/ 1488 w 1489"/>
                <a:gd name="T1" fmla="*/ 0 h 433"/>
                <a:gd name="T2" fmla="*/ 0 w 1489"/>
                <a:gd name="T3" fmla="*/ 432 h 433"/>
              </a:gdLst>
              <a:ahLst/>
              <a:cxnLst>
                <a:cxn ang="0">
                  <a:pos x="T0" y="T1"/>
                </a:cxn>
                <a:cxn ang="0">
                  <a:pos x="T2" y="T3"/>
                </a:cxn>
              </a:cxnLst>
              <a:rect l="0" t="0" r="r" b="b"/>
              <a:pathLst>
                <a:path w="1489" h="433">
                  <a:moveTo>
                    <a:pt x="1488" y="0"/>
                  </a:moveTo>
                  <a:lnTo>
                    <a:pt x="0" y="432"/>
                  </a:lnTo>
                </a:path>
              </a:pathLst>
            </a:custGeom>
            <a:noFill/>
            <a:ln w="25399" cap="rnd" cmpd="sng">
              <a:solidFill>
                <a:schemeClr val="tx1"/>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102440" name="Freeform 40"/>
            <p:cNvSpPr>
              <a:spLocks/>
            </p:cNvSpPr>
            <p:nvPr/>
          </p:nvSpPr>
          <p:spPr bwMode="auto">
            <a:xfrm>
              <a:off x="4658" y="2639"/>
              <a:ext cx="607" cy="1011"/>
            </a:xfrm>
            <a:custGeom>
              <a:avLst/>
              <a:gdLst>
                <a:gd name="T0" fmla="*/ 0 w 607"/>
                <a:gd name="T1" fmla="*/ 0 h 1011"/>
                <a:gd name="T2" fmla="*/ 59 w 607"/>
                <a:gd name="T3" fmla="*/ 6 h 1011"/>
                <a:gd name="T4" fmla="*/ 109 w 607"/>
                <a:gd name="T5" fmla="*/ 12 h 1011"/>
                <a:gd name="T6" fmla="*/ 219 w 607"/>
                <a:gd name="T7" fmla="*/ 41 h 1011"/>
                <a:gd name="T8" fmla="*/ 328 w 607"/>
                <a:gd name="T9" fmla="*/ 93 h 1011"/>
                <a:gd name="T10" fmla="*/ 421 w 607"/>
                <a:gd name="T11" fmla="*/ 158 h 1011"/>
                <a:gd name="T12" fmla="*/ 497 w 607"/>
                <a:gd name="T13" fmla="*/ 233 h 1011"/>
                <a:gd name="T14" fmla="*/ 555 w 607"/>
                <a:gd name="T15" fmla="*/ 321 h 1011"/>
                <a:gd name="T16" fmla="*/ 589 w 607"/>
                <a:gd name="T17" fmla="*/ 414 h 1011"/>
                <a:gd name="T18" fmla="*/ 606 w 607"/>
                <a:gd name="T19" fmla="*/ 508 h 1011"/>
                <a:gd name="T20" fmla="*/ 589 w 607"/>
                <a:gd name="T21" fmla="*/ 601 h 1011"/>
                <a:gd name="T22" fmla="*/ 555 w 607"/>
                <a:gd name="T23" fmla="*/ 695 h 1011"/>
                <a:gd name="T24" fmla="*/ 497 w 607"/>
                <a:gd name="T25" fmla="*/ 776 h 1011"/>
                <a:gd name="T26" fmla="*/ 421 w 607"/>
                <a:gd name="T27" fmla="*/ 852 h 1011"/>
                <a:gd name="T28" fmla="*/ 328 w 607"/>
                <a:gd name="T29" fmla="*/ 917 h 1011"/>
                <a:gd name="T30" fmla="*/ 219 w 607"/>
                <a:gd name="T31" fmla="*/ 969 h 1011"/>
                <a:gd name="T32" fmla="*/ 109 w 607"/>
                <a:gd name="T33" fmla="*/ 998 h 1011"/>
                <a:gd name="T34" fmla="*/ 59 w 607"/>
                <a:gd name="T35" fmla="*/ 1010 h 1011"/>
                <a:gd name="T36" fmla="*/ 0 w 607"/>
                <a:gd name="T37" fmla="*/ 1010 h 1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7" h="1011">
                  <a:moveTo>
                    <a:pt x="0" y="0"/>
                  </a:moveTo>
                  <a:lnTo>
                    <a:pt x="59" y="6"/>
                  </a:lnTo>
                  <a:lnTo>
                    <a:pt x="109" y="12"/>
                  </a:lnTo>
                  <a:lnTo>
                    <a:pt x="219" y="41"/>
                  </a:lnTo>
                  <a:lnTo>
                    <a:pt x="328" y="93"/>
                  </a:lnTo>
                  <a:lnTo>
                    <a:pt x="421" y="158"/>
                  </a:lnTo>
                  <a:lnTo>
                    <a:pt x="497" y="233"/>
                  </a:lnTo>
                  <a:lnTo>
                    <a:pt x="555" y="321"/>
                  </a:lnTo>
                  <a:lnTo>
                    <a:pt x="589" y="414"/>
                  </a:lnTo>
                  <a:lnTo>
                    <a:pt x="606" y="508"/>
                  </a:lnTo>
                  <a:lnTo>
                    <a:pt x="589" y="601"/>
                  </a:lnTo>
                  <a:lnTo>
                    <a:pt x="555" y="695"/>
                  </a:lnTo>
                  <a:lnTo>
                    <a:pt x="497" y="776"/>
                  </a:lnTo>
                  <a:lnTo>
                    <a:pt x="421" y="852"/>
                  </a:lnTo>
                  <a:lnTo>
                    <a:pt x="328" y="917"/>
                  </a:lnTo>
                  <a:lnTo>
                    <a:pt x="219" y="969"/>
                  </a:lnTo>
                  <a:lnTo>
                    <a:pt x="109" y="998"/>
                  </a:lnTo>
                  <a:lnTo>
                    <a:pt x="59" y="1010"/>
                  </a:lnTo>
                  <a:lnTo>
                    <a:pt x="0" y="1010"/>
                  </a:lnTo>
                </a:path>
              </a:pathLst>
            </a:custGeom>
            <a:noFill/>
            <a:ln w="25399" cap="rnd" cmpd="sng">
              <a:solidFill>
                <a:schemeClr val="tx1"/>
              </a:solidFill>
              <a:prstDash val="sysDot"/>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cxnSp>
          <p:nvCxnSpPr>
            <p:cNvPr id="102460" name="AutoShape 60"/>
            <p:cNvCxnSpPr>
              <a:cxnSpLocks noChangeShapeType="1"/>
              <a:stCxn id="102437" idx="0"/>
              <a:endCxn id="102434" idx="1"/>
            </p:cNvCxnSpPr>
            <p:nvPr/>
          </p:nvCxnSpPr>
          <p:spPr bwMode="auto">
            <a:xfrm>
              <a:off x="2552" y="2928"/>
              <a:ext cx="1488" cy="432"/>
            </a:xfrm>
            <a:prstGeom prst="straightConnector1">
              <a:avLst/>
            </a:prstGeom>
            <a:noFill/>
            <a:ln w="28575">
              <a:solidFill>
                <a:schemeClr val="tx1"/>
              </a:solidFill>
              <a:round/>
              <a:headEnd type="non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263870958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10245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10244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1024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Probabilities</a:t>
            </a:r>
            <a:endParaRPr lang="tr-TR" dirty="0"/>
          </a:p>
        </p:txBody>
      </p:sp>
      <p:sp>
        <p:nvSpPr>
          <p:cNvPr id="3" name="Content Placeholder 2"/>
          <p:cNvSpPr>
            <a:spLocks noGrp="1"/>
          </p:cNvSpPr>
          <p:nvPr>
            <p:ph idx="1"/>
          </p:nvPr>
        </p:nvSpPr>
        <p:spPr/>
        <p:txBody>
          <a:bodyPr>
            <a:normAutofit lnSpcReduction="10000"/>
          </a:bodyPr>
          <a:lstStyle/>
          <a:p>
            <a:r>
              <a:rPr lang="tr-TR" dirty="0" smtClean="0"/>
              <a:t>Cycle time:1 day, 1month, 1 year, 5 year....</a:t>
            </a:r>
          </a:p>
          <a:p>
            <a:r>
              <a:rPr lang="tr-TR" dirty="0" smtClean="0"/>
              <a:t>Probabilities:</a:t>
            </a:r>
          </a:p>
          <a:p>
            <a:pPr lvl="1"/>
            <a:r>
              <a:rPr lang="tr-TR" dirty="0" smtClean="0"/>
              <a:t>Healthy to ill:0.20</a:t>
            </a:r>
          </a:p>
          <a:p>
            <a:pPr lvl="1"/>
            <a:r>
              <a:rPr lang="tr-TR" dirty="0" smtClean="0"/>
              <a:t>Healthy to death:0.10</a:t>
            </a:r>
          </a:p>
          <a:p>
            <a:pPr lvl="1"/>
            <a:r>
              <a:rPr lang="tr-TR" dirty="0" smtClean="0"/>
              <a:t>Health to healthy:?</a:t>
            </a:r>
          </a:p>
          <a:p>
            <a:pPr lvl="1"/>
            <a:r>
              <a:rPr lang="tr-TR" dirty="0" smtClean="0"/>
              <a:t>Ill to health(recovery):0.10</a:t>
            </a:r>
          </a:p>
          <a:p>
            <a:pPr lvl="1"/>
            <a:r>
              <a:rPr lang="tr-TR" dirty="0" smtClean="0"/>
              <a:t>Ill to death:0.30</a:t>
            </a:r>
          </a:p>
          <a:p>
            <a:pPr lvl="1"/>
            <a:r>
              <a:rPr lang="tr-TR" dirty="0" smtClean="0"/>
              <a:t>Ill to ill:?</a:t>
            </a:r>
          </a:p>
          <a:p>
            <a:pPr lvl="1"/>
            <a:r>
              <a:rPr lang="tr-TR" dirty="0" smtClean="0"/>
              <a:t>Transition probabilities sum to 1.0</a:t>
            </a:r>
          </a:p>
          <a:p>
            <a:pPr lvl="1"/>
            <a:endParaRPr lang="tr-TR" dirty="0" smtClean="0"/>
          </a:p>
          <a:p>
            <a:pPr lvl="1"/>
            <a:endParaRPr lang="tr-TR" dirty="0" smtClean="0"/>
          </a:p>
          <a:p>
            <a:pPr lvl="1"/>
            <a:endParaRPr lang="tr-TR" dirty="0" smtClean="0"/>
          </a:p>
          <a:p>
            <a:pPr lvl="1"/>
            <a:endParaRPr lang="tr-TR" dirty="0"/>
          </a:p>
        </p:txBody>
      </p:sp>
    </p:spTree>
    <p:extLst>
      <p:ext uri="{BB962C8B-B14F-4D97-AF65-F5344CB8AC3E}">
        <p14:creationId xmlns:p14="http://schemas.microsoft.com/office/powerpoint/2010/main" val="161003239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598" y="186234"/>
            <a:ext cx="8229600" cy="1143000"/>
          </a:xfrm>
        </p:spPr>
        <p:txBody>
          <a:bodyPr/>
          <a:lstStyle/>
          <a:p>
            <a:r>
              <a:rPr lang="tr-TR" dirty="0" smtClean="0"/>
              <a:t>Example-1</a:t>
            </a:r>
            <a:endParaRPr lang="tr-TR"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93485178"/>
              </p:ext>
            </p:extLst>
          </p:nvPr>
        </p:nvGraphicFramePr>
        <p:xfrm>
          <a:off x="467544" y="5157192"/>
          <a:ext cx="8229600" cy="1483360"/>
        </p:xfrm>
        <a:graphic>
          <a:graphicData uri="http://schemas.openxmlformats.org/drawingml/2006/table">
            <a:tbl>
              <a:tblPr firstRow="1" bandRow="1">
                <a:tableStyleId>{5C22544A-7EE6-4342-B048-85BDC9FD1C3A}</a:tableStyleId>
              </a:tblPr>
              <a:tblGrid>
                <a:gridCol w="2057400"/>
                <a:gridCol w="2057400"/>
                <a:gridCol w="2057400"/>
                <a:gridCol w="2057400"/>
              </a:tblGrid>
              <a:tr h="370840">
                <a:tc>
                  <a:txBody>
                    <a:bodyPr/>
                    <a:lstStyle/>
                    <a:p>
                      <a:endParaRPr lang="tr-TR" dirty="0"/>
                    </a:p>
                  </a:txBody>
                  <a:tcPr/>
                </a:tc>
                <a:tc>
                  <a:txBody>
                    <a:bodyPr/>
                    <a:lstStyle/>
                    <a:p>
                      <a:r>
                        <a:rPr lang="tr-TR" dirty="0" smtClean="0"/>
                        <a:t>Well</a:t>
                      </a:r>
                      <a:endParaRPr lang="tr-TR" dirty="0"/>
                    </a:p>
                  </a:txBody>
                  <a:tcPr/>
                </a:tc>
                <a:tc>
                  <a:txBody>
                    <a:bodyPr/>
                    <a:lstStyle/>
                    <a:p>
                      <a:r>
                        <a:rPr lang="tr-TR" dirty="0" smtClean="0"/>
                        <a:t>Disabled</a:t>
                      </a:r>
                      <a:endParaRPr lang="tr-TR" dirty="0"/>
                    </a:p>
                  </a:txBody>
                  <a:tcPr/>
                </a:tc>
                <a:tc>
                  <a:txBody>
                    <a:bodyPr/>
                    <a:lstStyle/>
                    <a:p>
                      <a:r>
                        <a:rPr lang="tr-TR" dirty="0" smtClean="0"/>
                        <a:t>Dead</a:t>
                      </a:r>
                      <a:endParaRPr lang="tr-TR" dirty="0"/>
                    </a:p>
                  </a:txBody>
                  <a:tcPr/>
                </a:tc>
              </a:tr>
              <a:tr h="370840">
                <a:tc>
                  <a:txBody>
                    <a:bodyPr/>
                    <a:lstStyle/>
                    <a:p>
                      <a:r>
                        <a:rPr lang="tr-TR" dirty="0" smtClean="0"/>
                        <a:t>Well</a:t>
                      </a:r>
                      <a:endParaRPr lang="tr-TR" dirty="0"/>
                    </a:p>
                  </a:txBody>
                  <a:tcPr/>
                </a:tc>
                <a:tc>
                  <a:txBody>
                    <a:bodyPr/>
                    <a:lstStyle/>
                    <a:p>
                      <a:r>
                        <a:rPr lang="tr-TR" dirty="0" smtClean="0"/>
                        <a:t>0.6</a:t>
                      </a:r>
                      <a:endParaRPr lang="tr-TR" dirty="0"/>
                    </a:p>
                  </a:txBody>
                  <a:tcPr/>
                </a:tc>
                <a:tc>
                  <a:txBody>
                    <a:bodyPr/>
                    <a:lstStyle/>
                    <a:p>
                      <a:r>
                        <a:rPr lang="tr-TR" dirty="0" smtClean="0"/>
                        <a:t>0.3</a:t>
                      </a:r>
                      <a:endParaRPr lang="tr-TR" dirty="0"/>
                    </a:p>
                  </a:txBody>
                  <a:tcPr/>
                </a:tc>
                <a:tc>
                  <a:txBody>
                    <a:bodyPr/>
                    <a:lstStyle/>
                    <a:p>
                      <a:r>
                        <a:rPr lang="tr-TR" dirty="0" smtClean="0"/>
                        <a:t>0.1</a:t>
                      </a:r>
                      <a:endParaRPr lang="tr-TR" dirty="0"/>
                    </a:p>
                  </a:txBody>
                  <a:tcPr/>
                </a:tc>
              </a:tr>
              <a:tr h="370840">
                <a:tc>
                  <a:txBody>
                    <a:bodyPr/>
                    <a:lstStyle/>
                    <a:p>
                      <a:r>
                        <a:rPr lang="tr-TR" dirty="0" smtClean="0"/>
                        <a:t>Disabled</a:t>
                      </a:r>
                      <a:endParaRPr lang="tr-TR" dirty="0"/>
                    </a:p>
                  </a:txBody>
                  <a:tcPr/>
                </a:tc>
                <a:tc>
                  <a:txBody>
                    <a:bodyPr/>
                    <a:lstStyle/>
                    <a:p>
                      <a:r>
                        <a:rPr lang="tr-TR" dirty="0" smtClean="0"/>
                        <a:t>0.0</a:t>
                      </a:r>
                      <a:endParaRPr lang="tr-TR" dirty="0"/>
                    </a:p>
                  </a:txBody>
                  <a:tcPr/>
                </a:tc>
                <a:tc>
                  <a:txBody>
                    <a:bodyPr/>
                    <a:lstStyle/>
                    <a:p>
                      <a:r>
                        <a:rPr lang="tr-TR" dirty="0" smtClean="0"/>
                        <a:t>0.8</a:t>
                      </a:r>
                      <a:endParaRPr lang="tr-TR" dirty="0"/>
                    </a:p>
                  </a:txBody>
                  <a:tcPr/>
                </a:tc>
                <a:tc>
                  <a:txBody>
                    <a:bodyPr/>
                    <a:lstStyle/>
                    <a:p>
                      <a:r>
                        <a:rPr lang="tr-TR" dirty="0" smtClean="0"/>
                        <a:t>0.2</a:t>
                      </a:r>
                      <a:endParaRPr lang="tr-TR" dirty="0"/>
                    </a:p>
                  </a:txBody>
                  <a:tcPr/>
                </a:tc>
              </a:tr>
              <a:tr h="370840">
                <a:tc>
                  <a:txBody>
                    <a:bodyPr/>
                    <a:lstStyle/>
                    <a:p>
                      <a:r>
                        <a:rPr lang="tr-TR" dirty="0" smtClean="0"/>
                        <a:t>Dead</a:t>
                      </a:r>
                      <a:endParaRPr lang="tr-TR" dirty="0"/>
                    </a:p>
                  </a:txBody>
                  <a:tcPr/>
                </a:tc>
                <a:tc>
                  <a:txBody>
                    <a:bodyPr/>
                    <a:lstStyle/>
                    <a:p>
                      <a:r>
                        <a:rPr lang="tr-TR" dirty="0" smtClean="0"/>
                        <a:t>0.0</a:t>
                      </a:r>
                      <a:endParaRPr lang="tr-TR" dirty="0"/>
                    </a:p>
                  </a:txBody>
                  <a:tcPr/>
                </a:tc>
                <a:tc>
                  <a:txBody>
                    <a:bodyPr/>
                    <a:lstStyle/>
                    <a:p>
                      <a:r>
                        <a:rPr lang="tr-TR" dirty="0" smtClean="0"/>
                        <a:t>0.0</a:t>
                      </a:r>
                      <a:endParaRPr lang="tr-TR" dirty="0"/>
                    </a:p>
                  </a:txBody>
                  <a:tcPr/>
                </a:tc>
                <a:tc>
                  <a:txBody>
                    <a:bodyPr/>
                    <a:lstStyle/>
                    <a:p>
                      <a:r>
                        <a:rPr lang="tr-TR" dirty="0" smtClean="0"/>
                        <a:t>1.0</a:t>
                      </a:r>
                      <a:endParaRPr lang="tr-TR" dirty="0"/>
                    </a:p>
                  </a:txBody>
                  <a:tcPr/>
                </a:tc>
              </a:tr>
            </a:tbl>
          </a:graphicData>
        </a:graphic>
      </p:graphicFrame>
      <p:sp>
        <p:nvSpPr>
          <p:cNvPr id="5" name="Oval 4"/>
          <p:cNvSpPr/>
          <p:nvPr/>
        </p:nvSpPr>
        <p:spPr>
          <a:xfrm>
            <a:off x="971600" y="1412776"/>
            <a:ext cx="1584176" cy="12961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Well</a:t>
            </a:r>
            <a:endParaRPr lang="tr-TR" dirty="0"/>
          </a:p>
        </p:txBody>
      </p:sp>
      <p:sp>
        <p:nvSpPr>
          <p:cNvPr id="7" name="Oval 6"/>
          <p:cNvSpPr/>
          <p:nvPr/>
        </p:nvSpPr>
        <p:spPr>
          <a:xfrm>
            <a:off x="3102536" y="3429000"/>
            <a:ext cx="1584176" cy="12961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Dead</a:t>
            </a:r>
            <a:endParaRPr lang="tr-TR" dirty="0"/>
          </a:p>
        </p:txBody>
      </p:sp>
      <p:sp>
        <p:nvSpPr>
          <p:cNvPr id="8" name="Oval 7"/>
          <p:cNvSpPr/>
          <p:nvPr/>
        </p:nvSpPr>
        <p:spPr>
          <a:xfrm>
            <a:off x="4725144" y="1412776"/>
            <a:ext cx="1584176" cy="129614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tr-TR" dirty="0" smtClean="0"/>
              <a:t>Disabled</a:t>
            </a:r>
            <a:endParaRPr lang="tr-TR" dirty="0"/>
          </a:p>
        </p:txBody>
      </p:sp>
      <p:cxnSp>
        <p:nvCxnSpPr>
          <p:cNvPr id="9" name="Straight Arrow Connector 8"/>
          <p:cNvCxnSpPr>
            <a:stCxn id="5" idx="6"/>
            <a:endCxn id="8" idx="2"/>
          </p:cNvCxnSpPr>
          <p:nvPr/>
        </p:nvCxnSpPr>
        <p:spPr>
          <a:xfrm>
            <a:off x="2555776" y="2060848"/>
            <a:ext cx="216936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a:stCxn id="5" idx="6"/>
            <a:endCxn id="7" idx="0"/>
          </p:cNvCxnSpPr>
          <p:nvPr/>
        </p:nvCxnSpPr>
        <p:spPr>
          <a:xfrm>
            <a:off x="2555776" y="2060848"/>
            <a:ext cx="1338848" cy="13681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endCxn id="7" idx="0"/>
          </p:cNvCxnSpPr>
          <p:nvPr/>
        </p:nvCxnSpPr>
        <p:spPr>
          <a:xfrm flipH="1">
            <a:off x="3894624" y="2060848"/>
            <a:ext cx="792088" cy="136815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418212" y="1691516"/>
            <a:ext cx="476412" cy="369332"/>
          </a:xfrm>
          <a:prstGeom prst="rect">
            <a:avLst/>
          </a:prstGeom>
          <a:noFill/>
        </p:spPr>
        <p:txBody>
          <a:bodyPr wrap="none" rtlCol="0">
            <a:spAutoFit/>
          </a:bodyPr>
          <a:lstStyle/>
          <a:p>
            <a:r>
              <a:rPr lang="tr-TR" dirty="0" smtClean="0"/>
              <a:t>0.3</a:t>
            </a:r>
            <a:endParaRPr lang="tr-TR" dirty="0"/>
          </a:p>
        </p:txBody>
      </p:sp>
      <p:sp>
        <p:nvSpPr>
          <p:cNvPr id="24" name="TextBox 23"/>
          <p:cNvSpPr txBox="1"/>
          <p:nvPr/>
        </p:nvSpPr>
        <p:spPr>
          <a:xfrm>
            <a:off x="971600" y="1228110"/>
            <a:ext cx="476412" cy="369332"/>
          </a:xfrm>
          <a:prstGeom prst="rect">
            <a:avLst/>
          </a:prstGeom>
          <a:noFill/>
        </p:spPr>
        <p:txBody>
          <a:bodyPr wrap="none" rtlCol="0">
            <a:spAutoFit/>
          </a:bodyPr>
          <a:lstStyle/>
          <a:p>
            <a:r>
              <a:rPr lang="tr-TR" dirty="0" smtClean="0"/>
              <a:t>0.6</a:t>
            </a:r>
            <a:endParaRPr lang="tr-TR" dirty="0"/>
          </a:p>
        </p:txBody>
      </p:sp>
      <p:sp>
        <p:nvSpPr>
          <p:cNvPr id="23" name="Circular Arrow 22"/>
          <p:cNvSpPr/>
          <p:nvPr/>
        </p:nvSpPr>
        <p:spPr>
          <a:xfrm rot="19004650">
            <a:off x="735478" y="917845"/>
            <a:ext cx="859774" cy="989863"/>
          </a:xfrm>
          <a:prstGeom prst="circular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26" name="TextBox 25"/>
          <p:cNvSpPr txBox="1"/>
          <p:nvPr/>
        </p:nvSpPr>
        <p:spPr>
          <a:xfrm>
            <a:off x="2626124" y="2708920"/>
            <a:ext cx="476412" cy="369332"/>
          </a:xfrm>
          <a:prstGeom prst="rect">
            <a:avLst/>
          </a:prstGeom>
          <a:noFill/>
        </p:spPr>
        <p:txBody>
          <a:bodyPr wrap="none" rtlCol="0">
            <a:spAutoFit/>
          </a:bodyPr>
          <a:lstStyle/>
          <a:p>
            <a:r>
              <a:rPr lang="tr-TR" dirty="0" smtClean="0"/>
              <a:t>0.1</a:t>
            </a:r>
            <a:endParaRPr lang="tr-TR" dirty="0"/>
          </a:p>
        </p:txBody>
      </p:sp>
      <p:sp>
        <p:nvSpPr>
          <p:cNvPr id="27" name="TextBox 26"/>
          <p:cNvSpPr txBox="1"/>
          <p:nvPr/>
        </p:nvSpPr>
        <p:spPr>
          <a:xfrm>
            <a:off x="4448506" y="2744924"/>
            <a:ext cx="476412" cy="369332"/>
          </a:xfrm>
          <a:prstGeom prst="rect">
            <a:avLst/>
          </a:prstGeom>
          <a:noFill/>
        </p:spPr>
        <p:txBody>
          <a:bodyPr wrap="none" rtlCol="0">
            <a:spAutoFit/>
          </a:bodyPr>
          <a:lstStyle/>
          <a:p>
            <a:r>
              <a:rPr lang="tr-TR" dirty="0" smtClean="0"/>
              <a:t>0.2</a:t>
            </a:r>
            <a:endParaRPr lang="tr-TR" dirty="0"/>
          </a:p>
        </p:txBody>
      </p:sp>
      <p:sp>
        <p:nvSpPr>
          <p:cNvPr id="28" name="TextBox 27"/>
          <p:cNvSpPr txBox="1"/>
          <p:nvPr/>
        </p:nvSpPr>
        <p:spPr>
          <a:xfrm>
            <a:off x="5743302" y="1081048"/>
            <a:ext cx="476412" cy="369332"/>
          </a:xfrm>
          <a:prstGeom prst="rect">
            <a:avLst/>
          </a:prstGeom>
          <a:noFill/>
        </p:spPr>
        <p:txBody>
          <a:bodyPr wrap="none" rtlCol="0">
            <a:spAutoFit/>
          </a:bodyPr>
          <a:lstStyle/>
          <a:p>
            <a:r>
              <a:rPr lang="tr-TR" dirty="0" smtClean="0"/>
              <a:t>0.8</a:t>
            </a:r>
            <a:endParaRPr lang="tr-TR" dirty="0"/>
          </a:p>
        </p:txBody>
      </p:sp>
      <p:sp>
        <p:nvSpPr>
          <p:cNvPr id="29" name="Circular Arrow 28"/>
          <p:cNvSpPr/>
          <p:nvPr/>
        </p:nvSpPr>
        <p:spPr>
          <a:xfrm rot="2369737">
            <a:off x="5601354" y="726208"/>
            <a:ext cx="859774" cy="989863"/>
          </a:xfrm>
          <a:prstGeom prst="circular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0" name="Circular Arrow 29"/>
          <p:cNvSpPr/>
          <p:nvPr/>
        </p:nvSpPr>
        <p:spPr>
          <a:xfrm rot="10800000">
            <a:off x="3418624" y="4230212"/>
            <a:ext cx="859774" cy="989863"/>
          </a:xfrm>
          <a:prstGeom prst="circular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solidFill>
                <a:schemeClr val="tx1"/>
              </a:solidFill>
            </a:endParaRPr>
          </a:p>
        </p:txBody>
      </p:sp>
      <p:sp>
        <p:nvSpPr>
          <p:cNvPr id="31" name="TextBox 30"/>
          <p:cNvSpPr txBox="1"/>
          <p:nvPr/>
        </p:nvSpPr>
        <p:spPr>
          <a:xfrm>
            <a:off x="3610304" y="4725144"/>
            <a:ext cx="476412" cy="369332"/>
          </a:xfrm>
          <a:prstGeom prst="rect">
            <a:avLst/>
          </a:prstGeom>
          <a:noFill/>
        </p:spPr>
        <p:txBody>
          <a:bodyPr wrap="none" rtlCol="0">
            <a:spAutoFit/>
          </a:bodyPr>
          <a:lstStyle/>
          <a:p>
            <a:r>
              <a:rPr lang="tr-TR" dirty="0" smtClean="0"/>
              <a:t>1.0</a:t>
            </a:r>
            <a:endParaRPr lang="tr-TR" dirty="0"/>
          </a:p>
        </p:txBody>
      </p:sp>
    </p:spTree>
    <p:extLst>
      <p:ext uri="{BB962C8B-B14F-4D97-AF65-F5344CB8AC3E}">
        <p14:creationId xmlns:p14="http://schemas.microsoft.com/office/powerpoint/2010/main" val="139933385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Cohort Simulation</a:t>
            </a:r>
            <a:endParaRPr lang="tr-TR" dirty="0"/>
          </a:p>
        </p:txBody>
      </p:sp>
      <p:sp>
        <p:nvSpPr>
          <p:cNvPr id="3" name="Content Placeholder 2"/>
          <p:cNvSpPr>
            <a:spLocks noGrp="1"/>
          </p:cNvSpPr>
          <p:nvPr>
            <p:ph idx="1"/>
          </p:nvPr>
        </p:nvSpPr>
        <p:spPr/>
        <p:txBody>
          <a:bodyPr/>
          <a:lstStyle/>
          <a:p>
            <a:endParaRPr lang="tr-T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556792"/>
            <a:ext cx="8280920" cy="43616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0355276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dirty="0" smtClean="0"/>
              <a:t>Example</a:t>
            </a:r>
            <a:r>
              <a:rPr lang="tr-TR" dirty="0" smtClean="0"/>
              <a:t>-2</a:t>
            </a:r>
            <a:endParaRPr lang="en-US" dirty="0"/>
          </a:p>
        </p:txBody>
      </p:sp>
      <p:sp>
        <p:nvSpPr>
          <p:cNvPr id="37891" name="Rectangle 3"/>
          <p:cNvSpPr>
            <a:spLocks noGrp="1" noChangeArrowheads="1"/>
          </p:cNvSpPr>
          <p:nvPr>
            <p:ph type="body" idx="1"/>
          </p:nvPr>
        </p:nvSpPr>
        <p:spPr/>
        <p:txBody>
          <a:bodyPr/>
          <a:lstStyle/>
          <a:p>
            <a:r>
              <a:rPr lang="en-US" dirty="0"/>
              <a:t>Cycles patients through health states based on </a:t>
            </a:r>
            <a:r>
              <a:rPr lang="tr-TR" dirty="0" smtClean="0"/>
              <a:t>state specific</a:t>
            </a:r>
            <a:r>
              <a:rPr lang="en-US" dirty="0" smtClean="0"/>
              <a:t> </a:t>
            </a:r>
            <a:r>
              <a:rPr lang="en-US" dirty="0"/>
              <a:t>probabilities</a:t>
            </a:r>
          </a:p>
          <a:p>
            <a:r>
              <a:rPr lang="en-US" dirty="0"/>
              <a:t>Example model:</a:t>
            </a:r>
          </a:p>
          <a:p>
            <a:pPr lvl="1"/>
            <a:r>
              <a:rPr lang="en-US" dirty="0"/>
              <a:t>Healthy </a:t>
            </a:r>
          </a:p>
          <a:p>
            <a:pPr lvl="1"/>
            <a:r>
              <a:rPr lang="en-US" dirty="0"/>
              <a:t>Sick </a:t>
            </a:r>
          </a:p>
          <a:p>
            <a:pPr lvl="1"/>
            <a:r>
              <a:rPr lang="en-US" dirty="0"/>
              <a:t>Dead</a:t>
            </a:r>
          </a:p>
          <a:p>
            <a:r>
              <a:rPr lang="en-US" dirty="0"/>
              <a:t>Each state is assigned its own utility and cost</a:t>
            </a:r>
          </a:p>
          <a:p>
            <a:pPr lvl="1"/>
            <a:endParaRPr lang="en-US" dirty="0"/>
          </a:p>
        </p:txBody>
      </p:sp>
    </p:spTree>
    <p:extLst>
      <p:ext uri="{BB962C8B-B14F-4D97-AF65-F5344CB8AC3E}">
        <p14:creationId xmlns:p14="http://schemas.microsoft.com/office/powerpoint/2010/main" val="145769968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a:t>Summary of Therapies</a:t>
            </a:r>
          </a:p>
        </p:txBody>
      </p:sp>
      <p:graphicFrame>
        <p:nvGraphicFramePr>
          <p:cNvPr id="35991" name="Group 151"/>
          <p:cNvGraphicFramePr>
            <a:graphicFrameLocks noGrp="1"/>
          </p:cNvGraphicFramePr>
          <p:nvPr>
            <p:ph sz="half" idx="4294967295"/>
          </p:nvPr>
        </p:nvGraphicFramePr>
        <p:xfrm>
          <a:off x="609600" y="1981200"/>
          <a:ext cx="8077200" cy="3800793"/>
        </p:xfrm>
        <a:graphic>
          <a:graphicData uri="http://schemas.openxmlformats.org/drawingml/2006/table">
            <a:tbl>
              <a:tblPr/>
              <a:tblGrid>
                <a:gridCol w="2895600"/>
                <a:gridCol w="2438400"/>
                <a:gridCol w="2743200"/>
              </a:tblGrid>
              <a:tr h="65405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Arial" charset="0"/>
                        </a:rPr>
                        <a:t>Therapy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0" i="0" u="none" strike="noStrike" cap="none" normalizeH="0" baseline="0" smtClean="0">
                          <a:ln>
                            <a:noFill/>
                          </a:ln>
                          <a:solidFill>
                            <a:schemeClr val="tx1"/>
                          </a:solidFill>
                          <a:effectLst/>
                          <a:latin typeface="Arial" charset="0"/>
                        </a:rPr>
                        <a:t>Standard of care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Arial" charset="0"/>
                        </a:rPr>
                        <a:t>New treatment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405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Cost of treatment, one month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0" i="0" u="none" strike="noStrike" cap="none" normalizeH="0" baseline="0" smtClean="0">
                          <a:ln>
                            <a:noFill/>
                          </a:ln>
                          <a:solidFill>
                            <a:schemeClr val="tx1"/>
                          </a:solidFill>
                          <a:effectLst/>
                          <a:latin typeface="Arial" charset="0"/>
                        </a:rPr>
                        <a:t>$800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Arial" charset="0"/>
                        </a:rPr>
                        <a:t>$1,500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1598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Progression from healthy to sick per month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Arial" charset="0"/>
                        </a:rPr>
                        <a:t>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Arial" charset="0"/>
                        </a:rPr>
                        <a:t>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072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Cost of tx + disease progression per month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Arial" charset="0"/>
                        </a:rPr>
                        <a:t>$2,500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Arial" charset="0"/>
                        </a:rPr>
                        <a:t>$3,200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1913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Progression from sick to death per month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Arial" charset="0"/>
                        </a:rPr>
                        <a:t>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400" b="0" i="0" u="none" strike="noStrike" cap="none" normalizeH="0" baseline="0" dirty="0" smtClean="0">
                          <a:ln>
                            <a:noFill/>
                          </a:ln>
                          <a:solidFill>
                            <a:schemeClr val="tx1"/>
                          </a:solidFill>
                          <a:effectLst/>
                          <a:latin typeface="Arial" charset="0"/>
                        </a:rPr>
                        <a:t>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77969685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sz="quarter"/>
          </p:nvPr>
        </p:nvSpPr>
        <p:spPr/>
        <p:txBody>
          <a:bodyPr/>
          <a:lstStyle/>
          <a:p>
            <a:r>
              <a:rPr lang="en-US" sz="4000"/>
              <a:t>Markov Model Example</a:t>
            </a:r>
            <a:br>
              <a:rPr lang="en-US" sz="4000"/>
            </a:br>
            <a:r>
              <a:rPr lang="en-US" sz="4000"/>
              <a:t>Standard of Care</a:t>
            </a:r>
          </a:p>
        </p:txBody>
      </p:sp>
      <p:graphicFrame>
        <p:nvGraphicFramePr>
          <p:cNvPr id="44126" name="Group 94"/>
          <p:cNvGraphicFramePr>
            <a:graphicFrameLocks noGrp="1"/>
          </p:cNvGraphicFramePr>
          <p:nvPr>
            <p:ph sz="quarter" idx="2"/>
          </p:nvPr>
        </p:nvGraphicFramePr>
        <p:xfrm>
          <a:off x="5181600" y="2133600"/>
          <a:ext cx="685800" cy="396240"/>
        </p:xfrm>
        <a:graphic>
          <a:graphicData uri="http://schemas.openxmlformats.org/drawingml/2006/table">
            <a:tbl>
              <a:tblPr/>
              <a:tblGrid>
                <a:gridCol w="685800"/>
              </a:tblGrid>
              <a:tr h="34131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0.92</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44125" name="Group 93"/>
          <p:cNvGraphicFramePr>
            <a:graphicFrameLocks noGrp="1"/>
          </p:cNvGraphicFramePr>
          <p:nvPr>
            <p:ph sz="quarter" idx="3"/>
          </p:nvPr>
        </p:nvGraphicFramePr>
        <p:xfrm>
          <a:off x="5181600" y="3813175"/>
          <a:ext cx="609600" cy="396240"/>
        </p:xfrm>
        <a:graphic>
          <a:graphicData uri="http://schemas.openxmlformats.org/drawingml/2006/table">
            <a:tbl>
              <a:tblPr/>
              <a:tblGrid>
                <a:gridCol w="609600"/>
              </a:tblGrid>
              <a:tr h="33972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0.8</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44124" name="Group 92"/>
          <p:cNvGraphicFramePr>
            <a:graphicFrameLocks noGrp="1"/>
          </p:cNvGraphicFramePr>
          <p:nvPr>
            <p:ph sz="quarter" idx="4"/>
          </p:nvPr>
        </p:nvGraphicFramePr>
        <p:xfrm>
          <a:off x="3429000" y="2971800"/>
          <a:ext cx="685800" cy="396240"/>
        </p:xfrm>
        <a:graphic>
          <a:graphicData uri="http://schemas.openxmlformats.org/drawingml/2006/table">
            <a:tbl>
              <a:tblPr/>
              <a:tblGrid>
                <a:gridCol w="685800"/>
              </a:tblGrid>
              <a:tr h="34766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000" b="0" i="0" u="none" strike="noStrike" cap="none" normalizeH="0" baseline="0" dirty="0" smtClean="0">
                          <a:ln>
                            <a:noFill/>
                          </a:ln>
                          <a:solidFill>
                            <a:schemeClr val="tx1"/>
                          </a:solidFill>
                          <a:effectLst/>
                          <a:latin typeface="Arial" charset="0"/>
                        </a:rPr>
                        <a:t>0.08</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44105" name="Group 73"/>
          <p:cNvGraphicFramePr>
            <a:graphicFrameLocks noGrp="1"/>
          </p:cNvGraphicFramePr>
          <p:nvPr/>
        </p:nvGraphicFramePr>
        <p:xfrm>
          <a:off x="3429000" y="4572000"/>
          <a:ext cx="609600" cy="396240"/>
        </p:xfrm>
        <a:graphic>
          <a:graphicData uri="http://schemas.openxmlformats.org/drawingml/2006/table">
            <a:tbl>
              <a:tblPr/>
              <a:tblGrid>
                <a:gridCol w="609600"/>
              </a:tblGrid>
              <a:tr h="3556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0.2</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4106" name="Oval 74"/>
          <p:cNvSpPr>
            <a:spLocks noChangeArrowheads="1"/>
          </p:cNvSpPr>
          <p:nvPr/>
        </p:nvSpPr>
        <p:spPr bwMode="auto">
          <a:xfrm>
            <a:off x="1905000" y="1981200"/>
            <a:ext cx="2667000" cy="76200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sp>
        <p:nvSpPr>
          <p:cNvPr id="44107" name="Oval 75"/>
          <p:cNvSpPr>
            <a:spLocks noChangeArrowheads="1"/>
          </p:cNvSpPr>
          <p:nvPr/>
        </p:nvSpPr>
        <p:spPr bwMode="auto">
          <a:xfrm>
            <a:off x="1905000" y="3581400"/>
            <a:ext cx="2667000" cy="76200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sp>
        <p:nvSpPr>
          <p:cNvPr id="44108" name="Oval 76"/>
          <p:cNvSpPr>
            <a:spLocks noChangeArrowheads="1"/>
          </p:cNvSpPr>
          <p:nvPr/>
        </p:nvSpPr>
        <p:spPr bwMode="auto">
          <a:xfrm>
            <a:off x="1905000" y="5257800"/>
            <a:ext cx="2667000" cy="76200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pic>
        <p:nvPicPr>
          <p:cNvPr id="44109" name="Picture 77" descr="refresh"/>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a:xfrm>
            <a:off x="4572000" y="2133600"/>
            <a:ext cx="552450" cy="4508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4112" name="Picture 80" descr="refresh"/>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29150" y="3657600"/>
            <a:ext cx="5524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113" name="Line 81"/>
          <p:cNvSpPr>
            <a:spLocks noChangeShapeType="1"/>
          </p:cNvSpPr>
          <p:nvPr/>
        </p:nvSpPr>
        <p:spPr bwMode="auto">
          <a:xfrm>
            <a:off x="3200400" y="2819400"/>
            <a:ext cx="0" cy="6858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44114" name="Line 82"/>
          <p:cNvSpPr>
            <a:spLocks noChangeShapeType="1"/>
          </p:cNvSpPr>
          <p:nvPr/>
        </p:nvSpPr>
        <p:spPr bwMode="auto">
          <a:xfrm>
            <a:off x="3200400" y="4495800"/>
            <a:ext cx="0" cy="6858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44115" name="Line 83"/>
          <p:cNvSpPr>
            <a:spLocks noChangeShapeType="1"/>
          </p:cNvSpPr>
          <p:nvPr/>
        </p:nvSpPr>
        <p:spPr bwMode="auto">
          <a:xfrm flipV="1">
            <a:off x="3200400" y="3352800"/>
            <a:ext cx="152400" cy="1524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44117" name="Line 85"/>
          <p:cNvSpPr>
            <a:spLocks noChangeShapeType="1"/>
          </p:cNvSpPr>
          <p:nvPr/>
        </p:nvSpPr>
        <p:spPr bwMode="auto">
          <a:xfrm flipH="1" flipV="1">
            <a:off x="3048000" y="3352800"/>
            <a:ext cx="152400" cy="1524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44119" name="Line 87"/>
          <p:cNvSpPr>
            <a:spLocks noChangeShapeType="1"/>
          </p:cNvSpPr>
          <p:nvPr/>
        </p:nvSpPr>
        <p:spPr bwMode="auto">
          <a:xfrm flipH="1" flipV="1">
            <a:off x="3048000" y="5029200"/>
            <a:ext cx="152400" cy="1524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44120" name="Line 88"/>
          <p:cNvSpPr>
            <a:spLocks noChangeShapeType="1"/>
          </p:cNvSpPr>
          <p:nvPr/>
        </p:nvSpPr>
        <p:spPr bwMode="auto">
          <a:xfrm flipV="1">
            <a:off x="3200400" y="5029200"/>
            <a:ext cx="152400" cy="1524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44121" name="Text Box 89"/>
          <p:cNvSpPr txBox="1">
            <a:spLocks noChangeArrowheads="1"/>
          </p:cNvSpPr>
          <p:nvPr/>
        </p:nvSpPr>
        <p:spPr bwMode="auto">
          <a:xfrm>
            <a:off x="2514600" y="2133600"/>
            <a:ext cx="152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sz="2400"/>
              <a:t>Healthy</a:t>
            </a:r>
          </a:p>
        </p:txBody>
      </p:sp>
      <p:sp>
        <p:nvSpPr>
          <p:cNvPr id="44122" name="Text Box 90"/>
          <p:cNvSpPr txBox="1">
            <a:spLocks noChangeArrowheads="1"/>
          </p:cNvSpPr>
          <p:nvPr/>
        </p:nvSpPr>
        <p:spPr bwMode="auto">
          <a:xfrm>
            <a:off x="2590800" y="3810000"/>
            <a:ext cx="129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sz="2400"/>
              <a:t>Sick</a:t>
            </a:r>
          </a:p>
        </p:txBody>
      </p:sp>
      <p:sp>
        <p:nvSpPr>
          <p:cNvPr id="44123" name="Text Box 91"/>
          <p:cNvSpPr txBox="1">
            <a:spLocks noChangeArrowheads="1"/>
          </p:cNvSpPr>
          <p:nvPr/>
        </p:nvSpPr>
        <p:spPr bwMode="auto">
          <a:xfrm>
            <a:off x="2667000" y="5410200"/>
            <a:ext cx="990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sz="2400"/>
              <a:t>Dead</a:t>
            </a:r>
          </a:p>
        </p:txBody>
      </p:sp>
      <p:graphicFrame>
        <p:nvGraphicFramePr>
          <p:cNvPr id="2" name="Table 1"/>
          <p:cNvGraphicFramePr>
            <a:graphicFrameLocks noGrp="1"/>
          </p:cNvGraphicFramePr>
          <p:nvPr>
            <p:extLst>
              <p:ext uri="{D42A27DB-BD31-4B8C-83A1-F6EECF244321}">
                <p14:modId xmlns:p14="http://schemas.microsoft.com/office/powerpoint/2010/main" val="2917987551"/>
              </p:ext>
            </p:extLst>
          </p:nvPr>
        </p:nvGraphicFramePr>
        <p:xfrm>
          <a:off x="6300192" y="1972464"/>
          <a:ext cx="2843808" cy="4589472"/>
        </p:xfrm>
        <a:graphic>
          <a:graphicData uri="http://schemas.openxmlformats.org/drawingml/2006/table">
            <a:tbl>
              <a:tblPr/>
              <a:tblGrid>
                <a:gridCol w="1543782"/>
                <a:gridCol w="1300026"/>
              </a:tblGrid>
              <a:tr h="692266">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rPr>
                        <a:t>Therapy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Standard of care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46104">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rPr>
                        <a:t>Cost of treatment, one month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rPr>
                        <a:t>$800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46104">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rPr>
                        <a:t>Progression from healthy to sick per month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rPr>
                        <a:t>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02499">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rPr>
                        <a:t>Cost of </a:t>
                      </a:r>
                      <a:r>
                        <a:rPr kumimoji="0" lang="en-US" sz="1600" b="0" i="0" u="none" strike="noStrike" cap="none" normalizeH="0" baseline="0" dirty="0" err="1" smtClean="0">
                          <a:ln>
                            <a:noFill/>
                          </a:ln>
                          <a:solidFill>
                            <a:schemeClr val="tx1"/>
                          </a:solidFill>
                          <a:effectLst/>
                          <a:latin typeface="Arial" charset="0"/>
                        </a:rPr>
                        <a:t>tx</a:t>
                      </a:r>
                      <a:r>
                        <a:rPr kumimoji="0" lang="en-US" sz="1600" b="0" i="0" u="none" strike="noStrike" cap="none" normalizeH="0" baseline="0" dirty="0" smtClean="0">
                          <a:ln>
                            <a:noFill/>
                          </a:ln>
                          <a:solidFill>
                            <a:schemeClr val="tx1"/>
                          </a:solidFill>
                          <a:effectLst/>
                          <a:latin typeface="Arial" charset="0"/>
                        </a:rPr>
                        <a:t> + disease progression per month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rPr>
                        <a:t>$2,500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02499">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Progression from sick to death per month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rPr>
                        <a:t>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67470065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sz="quarter"/>
          </p:nvPr>
        </p:nvSpPr>
        <p:spPr/>
        <p:txBody>
          <a:bodyPr/>
          <a:lstStyle/>
          <a:p>
            <a:r>
              <a:rPr lang="en-US" sz="4000"/>
              <a:t>Markov Model Example</a:t>
            </a:r>
            <a:br>
              <a:rPr lang="en-US" sz="4000"/>
            </a:br>
            <a:r>
              <a:rPr lang="en-US" sz="4000"/>
              <a:t>New Treatment</a:t>
            </a:r>
          </a:p>
        </p:txBody>
      </p:sp>
      <p:graphicFrame>
        <p:nvGraphicFramePr>
          <p:cNvPr id="57387" name="Group 43"/>
          <p:cNvGraphicFramePr>
            <a:graphicFrameLocks noGrp="1"/>
          </p:cNvGraphicFramePr>
          <p:nvPr>
            <p:ph sz="quarter" idx="2"/>
          </p:nvPr>
        </p:nvGraphicFramePr>
        <p:xfrm>
          <a:off x="5181600" y="2209800"/>
          <a:ext cx="685800" cy="396240"/>
        </p:xfrm>
        <a:graphic>
          <a:graphicData uri="http://schemas.openxmlformats.org/drawingml/2006/table">
            <a:tbl>
              <a:tblPr/>
              <a:tblGrid>
                <a:gridCol w="685800"/>
              </a:tblGrid>
              <a:tr h="34131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0.96</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57386" name="Group 42"/>
          <p:cNvGraphicFramePr>
            <a:graphicFrameLocks noGrp="1"/>
          </p:cNvGraphicFramePr>
          <p:nvPr>
            <p:ph sz="quarter" idx="3"/>
          </p:nvPr>
        </p:nvGraphicFramePr>
        <p:xfrm>
          <a:off x="5181600" y="3813175"/>
          <a:ext cx="609600" cy="396240"/>
        </p:xfrm>
        <a:graphic>
          <a:graphicData uri="http://schemas.openxmlformats.org/drawingml/2006/table">
            <a:tbl>
              <a:tblPr/>
              <a:tblGrid>
                <a:gridCol w="609600"/>
              </a:tblGrid>
              <a:tr h="33972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0.9</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57385" name="Group 41"/>
          <p:cNvGraphicFramePr>
            <a:graphicFrameLocks noGrp="1"/>
          </p:cNvGraphicFramePr>
          <p:nvPr>
            <p:ph sz="quarter" idx="4"/>
          </p:nvPr>
        </p:nvGraphicFramePr>
        <p:xfrm>
          <a:off x="3429000" y="2971800"/>
          <a:ext cx="685800" cy="396240"/>
        </p:xfrm>
        <a:graphic>
          <a:graphicData uri="http://schemas.openxmlformats.org/drawingml/2006/table">
            <a:tbl>
              <a:tblPr/>
              <a:tblGrid>
                <a:gridCol w="685800"/>
              </a:tblGrid>
              <a:tr h="34766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0.04</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57365" name="Group 21"/>
          <p:cNvGraphicFramePr>
            <a:graphicFrameLocks noGrp="1"/>
          </p:cNvGraphicFramePr>
          <p:nvPr/>
        </p:nvGraphicFramePr>
        <p:xfrm>
          <a:off x="3429000" y="4572000"/>
          <a:ext cx="609600" cy="396240"/>
        </p:xfrm>
        <a:graphic>
          <a:graphicData uri="http://schemas.openxmlformats.org/drawingml/2006/table">
            <a:tbl>
              <a:tblPr/>
              <a:tblGrid>
                <a:gridCol w="609600"/>
              </a:tblGrid>
              <a:tr h="3556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0.1</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7371" name="Oval 27"/>
          <p:cNvSpPr>
            <a:spLocks noChangeArrowheads="1"/>
          </p:cNvSpPr>
          <p:nvPr/>
        </p:nvSpPr>
        <p:spPr bwMode="auto">
          <a:xfrm>
            <a:off x="1905000" y="1981200"/>
            <a:ext cx="2667000" cy="76200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sp>
        <p:nvSpPr>
          <p:cNvPr id="57372" name="Oval 28"/>
          <p:cNvSpPr>
            <a:spLocks noChangeArrowheads="1"/>
          </p:cNvSpPr>
          <p:nvPr/>
        </p:nvSpPr>
        <p:spPr bwMode="auto">
          <a:xfrm>
            <a:off x="1905000" y="3581400"/>
            <a:ext cx="2667000" cy="76200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sp>
        <p:nvSpPr>
          <p:cNvPr id="57373" name="Oval 29"/>
          <p:cNvSpPr>
            <a:spLocks noChangeArrowheads="1"/>
          </p:cNvSpPr>
          <p:nvPr/>
        </p:nvSpPr>
        <p:spPr bwMode="auto">
          <a:xfrm>
            <a:off x="1905000" y="5257800"/>
            <a:ext cx="2667000" cy="76200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pic>
        <p:nvPicPr>
          <p:cNvPr id="57374" name="Picture 30" descr="refresh"/>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a:xfrm>
            <a:off x="4648200" y="2133600"/>
            <a:ext cx="552450" cy="4508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7375" name="Picture 31" descr="refresh"/>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29150" y="3657600"/>
            <a:ext cx="5524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76" name="Line 32"/>
          <p:cNvSpPr>
            <a:spLocks noChangeShapeType="1"/>
          </p:cNvSpPr>
          <p:nvPr/>
        </p:nvSpPr>
        <p:spPr bwMode="auto">
          <a:xfrm>
            <a:off x="3200400" y="2819400"/>
            <a:ext cx="0" cy="6858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57377" name="Line 33"/>
          <p:cNvSpPr>
            <a:spLocks noChangeShapeType="1"/>
          </p:cNvSpPr>
          <p:nvPr/>
        </p:nvSpPr>
        <p:spPr bwMode="auto">
          <a:xfrm>
            <a:off x="3200400" y="4495800"/>
            <a:ext cx="0" cy="6858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57378" name="Line 34"/>
          <p:cNvSpPr>
            <a:spLocks noChangeShapeType="1"/>
          </p:cNvSpPr>
          <p:nvPr/>
        </p:nvSpPr>
        <p:spPr bwMode="auto">
          <a:xfrm flipV="1">
            <a:off x="3200400" y="3352800"/>
            <a:ext cx="152400" cy="1524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57379" name="Line 35"/>
          <p:cNvSpPr>
            <a:spLocks noChangeShapeType="1"/>
          </p:cNvSpPr>
          <p:nvPr/>
        </p:nvSpPr>
        <p:spPr bwMode="auto">
          <a:xfrm flipH="1" flipV="1">
            <a:off x="3048000" y="3352800"/>
            <a:ext cx="152400" cy="1524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57380" name="Line 36"/>
          <p:cNvSpPr>
            <a:spLocks noChangeShapeType="1"/>
          </p:cNvSpPr>
          <p:nvPr/>
        </p:nvSpPr>
        <p:spPr bwMode="auto">
          <a:xfrm flipH="1" flipV="1">
            <a:off x="3048000" y="5029200"/>
            <a:ext cx="152400" cy="1524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57381" name="Line 37"/>
          <p:cNvSpPr>
            <a:spLocks noChangeShapeType="1"/>
          </p:cNvSpPr>
          <p:nvPr/>
        </p:nvSpPr>
        <p:spPr bwMode="auto">
          <a:xfrm flipV="1">
            <a:off x="3200400" y="5029200"/>
            <a:ext cx="152400" cy="1524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57382" name="Text Box 38"/>
          <p:cNvSpPr txBox="1">
            <a:spLocks noChangeArrowheads="1"/>
          </p:cNvSpPr>
          <p:nvPr/>
        </p:nvSpPr>
        <p:spPr bwMode="auto">
          <a:xfrm>
            <a:off x="2514600" y="2133600"/>
            <a:ext cx="152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sz="2400"/>
              <a:t>Healthy</a:t>
            </a:r>
          </a:p>
        </p:txBody>
      </p:sp>
      <p:sp>
        <p:nvSpPr>
          <p:cNvPr id="57383" name="Text Box 39"/>
          <p:cNvSpPr txBox="1">
            <a:spLocks noChangeArrowheads="1"/>
          </p:cNvSpPr>
          <p:nvPr/>
        </p:nvSpPr>
        <p:spPr bwMode="auto">
          <a:xfrm>
            <a:off x="2590800" y="3810000"/>
            <a:ext cx="129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sz="2400"/>
              <a:t>Sick</a:t>
            </a:r>
          </a:p>
        </p:txBody>
      </p:sp>
      <p:sp>
        <p:nvSpPr>
          <p:cNvPr id="57384" name="Text Box 40"/>
          <p:cNvSpPr txBox="1">
            <a:spLocks noChangeArrowheads="1"/>
          </p:cNvSpPr>
          <p:nvPr/>
        </p:nvSpPr>
        <p:spPr bwMode="auto">
          <a:xfrm>
            <a:off x="2667000" y="5410200"/>
            <a:ext cx="990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sz="2400"/>
              <a:t>Dead</a:t>
            </a:r>
          </a:p>
        </p:txBody>
      </p:sp>
      <p:graphicFrame>
        <p:nvGraphicFramePr>
          <p:cNvPr id="2" name="Table 1"/>
          <p:cNvGraphicFramePr>
            <a:graphicFrameLocks noGrp="1"/>
          </p:cNvGraphicFramePr>
          <p:nvPr>
            <p:extLst>
              <p:ext uri="{D42A27DB-BD31-4B8C-83A1-F6EECF244321}">
                <p14:modId xmlns:p14="http://schemas.microsoft.com/office/powerpoint/2010/main" val="3657237988"/>
              </p:ext>
            </p:extLst>
          </p:nvPr>
        </p:nvGraphicFramePr>
        <p:xfrm>
          <a:off x="6156176" y="2201064"/>
          <a:ext cx="2843808" cy="4589472"/>
        </p:xfrm>
        <a:graphic>
          <a:graphicData uri="http://schemas.openxmlformats.org/drawingml/2006/table">
            <a:tbl>
              <a:tblPr/>
              <a:tblGrid>
                <a:gridCol w="1543782"/>
                <a:gridCol w="1300026"/>
              </a:tblGrid>
              <a:tr h="692266">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rPr>
                        <a:t>Therapy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rPr>
                        <a:t>Standard of care</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46104">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rPr>
                        <a:t>Cost of treatment, one month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kern="1200" cap="none" normalizeH="0" baseline="0" dirty="0" smtClean="0">
                          <a:ln>
                            <a:noFill/>
                          </a:ln>
                          <a:solidFill>
                            <a:schemeClr val="tx1"/>
                          </a:solidFill>
                          <a:effectLst/>
                          <a:latin typeface="Arial" charset="0"/>
                          <a:ea typeface="+mn-ea"/>
                          <a:cs typeface="+mn-cs"/>
                        </a:rPr>
                        <a:t>$1,500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46104">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rPr>
                        <a:t>Progression from healthy to sick per month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kern="1200" cap="none" normalizeH="0" baseline="0" dirty="0" smtClean="0">
                          <a:ln>
                            <a:noFill/>
                          </a:ln>
                          <a:solidFill>
                            <a:schemeClr val="tx1"/>
                          </a:solidFill>
                          <a:effectLst/>
                          <a:latin typeface="Arial" charset="0"/>
                          <a:ea typeface="+mn-ea"/>
                          <a:cs typeface="+mn-cs"/>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02499">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dirty="0" smtClean="0">
                          <a:ln>
                            <a:noFill/>
                          </a:ln>
                          <a:solidFill>
                            <a:schemeClr val="tx1"/>
                          </a:solidFill>
                          <a:effectLst/>
                          <a:latin typeface="Arial" charset="0"/>
                        </a:rPr>
                        <a:t>Cost of </a:t>
                      </a:r>
                      <a:r>
                        <a:rPr kumimoji="0" lang="en-US" sz="1600" b="0" i="0" u="none" strike="noStrike" cap="none" normalizeH="0" baseline="0" dirty="0" err="1" smtClean="0">
                          <a:ln>
                            <a:noFill/>
                          </a:ln>
                          <a:solidFill>
                            <a:schemeClr val="tx1"/>
                          </a:solidFill>
                          <a:effectLst/>
                          <a:latin typeface="Arial" charset="0"/>
                        </a:rPr>
                        <a:t>tx</a:t>
                      </a:r>
                      <a:r>
                        <a:rPr kumimoji="0" lang="en-US" sz="1600" b="0" i="0" u="none" strike="noStrike" cap="none" normalizeH="0" baseline="0" dirty="0" smtClean="0">
                          <a:ln>
                            <a:noFill/>
                          </a:ln>
                          <a:solidFill>
                            <a:schemeClr val="tx1"/>
                          </a:solidFill>
                          <a:effectLst/>
                          <a:latin typeface="Arial" charset="0"/>
                        </a:rPr>
                        <a:t> + disease progression per month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kern="1200" cap="none" normalizeH="0" baseline="0" dirty="0" smtClean="0">
                          <a:ln>
                            <a:noFill/>
                          </a:ln>
                          <a:solidFill>
                            <a:schemeClr val="tx1"/>
                          </a:solidFill>
                          <a:effectLst/>
                          <a:latin typeface="Arial" charset="0"/>
                          <a:ea typeface="+mn-ea"/>
                          <a:cs typeface="+mn-cs"/>
                        </a:rPr>
                        <a:t>$3,200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102499">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cap="none" normalizeH="0" baseline="0" smtClean="0">
                          <a:ln>
                            <a:noFill/>
                          </a:ln>
                          <a:solidFill>
                            <a:schemeClr val="tx1"/>
                          </a:solidFill>
                          <a:effectLst/>
                          <a:latin typeface="Arial" charset="0"/>
                        </a:rPr>
                        <a:t>Progression from sick to death per month</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1600" b="0" i="0" u="none" strike="noStrike" kern="1200" cap="none" normalizeH="0" baseline="0" dirty="0" smtClean="0">
                          <a:ln>
                            <a:noFill/>
                          </a:ln>
                          <a:solidFill>
                            <a:schemeClr val="tx1"/>
                          </a:solidFill>
                          <a:effectLst/>
                          <a:latin typeface="Arial" charset="0"/>
                          <a:ea typeface="+mn-ea"/>
                          <a:cs typeface="+mn-cs"/>
                        </a:rPr>
                        <a:t>10%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4524503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tr-TR" dirty="0" smtClean="0"/>
              <a:t>What to eat in Çeşme?</a:t>
            </a:r>
            <a:br>
              <a:rPr lang="tr-TR" dirty="0" smtClean="0"/>
            </a:br>
            <a:r>
              <a:rPr lang="tr-TR" dirty="0" smtClean="0"/>
              <a:t>With 50 TL</a:t>
            </a:r>
            <a:endParaRPr lang="tr-TR" dirty="0"/>
          </a:p>
        </p:txBody>
      </p:sp>
      <p:sp>
        <p:nvSpPr>
          <p:cNvPr id="3" name="Content Placeholder 2"/>
          <p:cNvSpPr>
            <a:spLocks noGrp="1"/>
          </p:cNvSpPr>
          <p:nvPr>
            <p:ph idx="1"/>
          </p:nvPr>
        </p:nvSpPr>
        <p:spPr>
          <a:xfrm>
            <a:off x="3228609" y="1412776"/>
            <a:ext cx="4186808" cy="764664"/>
          </a:xfrm>
        </p:spPr>
        <p:txBody>
          <a:bodyPr/>
          <a:lstStyle/>
          <a:p>
            <a:r>
              <a:rPr lang="tr-TR" dirty="0"/>
              <a:t>5</a:t>
            </a:r>
            <a:r>
              <a:rPr lang="tr-TR" dirty="0" smtClean="0"/>
              <a:t> X Kumru</a:t>
            </a:r>
            <a:endParaRPr lang="tr-TR" dirty="0"/>
          </a:p>
        </p:txBody>
      </p:sp>
      <p:sp>
        <p:nvSpPr>
          <p:cNvPr id="4" name="AutoShape 2" descr="data:image/jpeg;base64,/9j/4AAQSkZJRgABAQAAAQABAAD/2wCEAAkGBxQTEhQUEhQSFhUWGBoXGBgXGBwaGhgXGRcXGBweGR0YHCggGxolHRcYITEiJSkrLi4uFx8zODMsNygtLiwBCgoKDg0OGxAQGzElICQ0NDQsNTAwMCwsLCw0LCwsLSwsLCw0LC0sLCwsLCwsLCwsLCwsLDQsLCwsLCwsLCwsLP/AABEIAKABOwMBIgACEQEDEQH/xAAbAAACAwEBAQAAAAAAAAAAAAAEBQADBgECB//EAD0QAAECBAQEBAMHAwQBBQAAAAECEQADEiEEBTFBBhNRYSJxgZEyobEjQlLB0eHwBxTxM2JykhYVJDSCsv/EABoBAAIDAQEAAAAAAAAAAAAAAAADAgQFAQb/xAAxEQABBAEDAgQEBQUBAAAAAAABAAIDESEEEjETQQUiUZEyYXHwFEKBocEVI1LR8bH/2gAMAwEAAhEDEQA/AN1y4nLgzlR3lxZtYWxBcuJy4N5cTlwWjYguXE5cG8uJy4LRsQXLicuDeXE5cFo2ILlxOXBvLicuC0bEFy4nLg3lxOXBaNiC5cTlwby4nLgtHTQXLicuDRKiuYUpd1JDXLkBh3fSC10R2huXE5cVnOMO4HNQSogBru+lx7QNM4iw4SVBRJBIoA8VtSz6DV+xiJkaO6YNJIeGlG8uJy4SJ4tSoPLlLUkmlKnJBXq3hSWtdzbvDDD5jMK0omokSyoWTzwpbl6fClOhO7xDrs9U3+nz/wCKL5cTlwozfNMTIAK5eFS5IbmLWdHB8CLDW5Edy/O5syr7B6B4mVS52CAr4n7sO8c/EMurUv6ZPV7U25cTlxbl6zMQlSkGWo/cUQSLn8JbvFC8wQJi5XiMxKaikByQzgBi1R2Gt4n1W+qUdHKDW0r1y4nLi2TOBliYtKpQO0xkkXa92+e8eUY2SSwmyiQWatLv01iW8JZ07hyF45cTlwZy47y47ah00Fy4nLg3lxOXBaNiC5cTlwby4nLgtGxBcuJy4N5cTlwWjYguXE5cG8uJy4LRsQXLicuDeXE5cFo2ILlxOXBvLicuC0bETRHKIIpiUxG1Z2oeiJRBFMSmC0bUPREogimJTBaNqHoiUQRTEpgtG1D0R2iL6YlECNqoojlEdxuJRKSVzFBKR8/IC5MZLF8VzF1CSilNwFquQB8Si1gw0TqSw6wqSZjOSrEOjkm+EYTbMeIsPJXy1LBmfgTchg9zonUaneFyeJlTCRKlMkJBKyoKKSoeF0pcddzCPD5ctwhCUoKnWtRQ6qSQXJJerXXcm0G5flq1KWkFk6kOa1BiE1XASw6fnGe/Xk4C2Y/Comi3ZVE/G4uYaROSU3qUxQx2ACDffeBMryfmlphC0vUSSQSGZwD4h6941KcCKQlNNQdwHAt33849TcjKmIKUGwVTZx2b1t3imdRKeTavNjgZwKQf/o8mlHJ5YKB4VAAtd/rFuXYBCSpSFVVPezC9wABYXj2cXJlFUplMlNVRLv17vC3LM7lpqoC/ECUggqY9wNBcQsy5ymtiJaaCpzTLEJmEkqKVC6Q5YaNaweLcNlRlzETEgKSRZJV9ozOyfL6PDnAYxhzJqksqwZJB+gJ/aLVZYBO5oK1EizkMl+m8c3nlcLq8p/6l+EyJAeZMBrUSoglwHew30MJpGTLLrEoqZQFBqSWBJBF7t3jbYubQgqI0+u0LMjxc+YV80AJ+4oD5DqBHSc1ai1x2lyR4rAzQtRWZaJq/ChQUpqdyxekgfebePU/hxdQVWpRAuovUFM1Sep2vtD/B5UoKqnTOaxJTUPhPbpF+NnKloUUpKyA9IsTB1HeqNwugsRh5PMQZSayQqpSXIS6QxFKnuNW+cdQof26pUxCVq1RMWAlQvo7PUG9ughujG4g1rTJICi10sR3t4uzntEwoNFQuJaqlJUBYNsS4cbgNHeu4cJxiaRkLxgZGHxATInoPNkvQpK1VB9WWFEg+vSCF8ViVOmSlyyqXLsFpJUuyRdSSA99w+kCY3EyUFM3DkJXMdKiAQOt9gp9DFGJyQmYFrCKVEET3BJLfDMdiCCLEfOLEetc1U5dDE/4hX+1uZCwtKVJLhQBHkbiLKIS4POEcutZMsJNIK2v0IazGFfELzMTJlycTOkzC8xk1FBOgIct/9WpPYxoM1jSFjyeFuDqBWtoiUQPkwnJkpGKVLVMDupNkqGxYsxbWGFMWg4EWs58RYaKHoiUQRTEpiVqO1D0RKIIpiUwWjah6IlEEUxKYLRtQ9ESiCKYlMFo2q+mJTF1MSmI2nUqaIlEXUxKYEUqaIlEXUxKYEUqaIlEXUxymOWjaqqYS5nn0tCZglmpaLEhJUEkhxcBidLPvAmeZsuZMMiVUE6Eo+NeygkmyUhw6vNo9Y7AJlplIQF0JIAloJuX1UR7knpFCfWUCGdlp6bQiw6Tv2WamYCZiAla+YqqkKmzUAMKQ5SkANqQLa7QxkZdzieSlIloVZSyVVKSlgydAE6+YjSYzFBJCCAyhq+n7RfgZKUoCUaDpGc63uyVp9XYzAr09FmcdlypSS5q5qglgGSLpdR6q3vHjCYlCAqhPx1FSjYli133Jh9mMhUwhIIZw79PzgjlJSm4DAdOkL2Hca4Cl1xtF5JWbwyJoBKJfiUfiUWHoDpppvBKJipiaZ32fiZLjUjfU284LxeMlr8IUXVoGdv0hfm0pLgu5AIvoCQQ7eUQJDR6pot5yKK7jky5KFBPimKSRUwJ2/WApeHqSJhHLUBtv1sIdZfgUJCS4UptYIxmGCkl3jjm2LQJgw1+6zJzWWEvMRWuWWQo7jc300+kG4TMylQrJNV7qslN+voI7PyQ0lyAOg6ANAYw0vlEFJN6R1Af9IRvc34lZqJ4wtNLUFJ2KT6hoDxmK5dKZbJS97WA6dBAmVZUuVMSUqJlhJDE6B308949Y/ASyeWVLqWXAdh1Z2s7Q8OcQquxgfV2E1Ri0FmULt8/pHcQmKcLgpaLpDHU3+ZgPEfZTKyolMwgMNj18ok5xAylNaC7ypjK9YCx+U8xaFoVQUm7DURRjuJZUtSEhJVWoB3YasSOwLe8W5pmExHJVKSShRqWpnZAYl/nAQKypNEgdgVauxOSo5U1MpCEmYPR7taE2GwJTZXwuE/EFctY3tsd3hhisdNqmWUJTApUkBw7b6HWPOHkUrRRMJUs+NOl2189LPcCIuIPCYwva02fv6oXDYaV9pJJQEzDSjwBqhrbSxFjHn+wWucuVzVJKEpa3YXRuxPXyhrl2XhctUudSpSVOQDcK1dxcPq0UjNZiJquchHhBBpDqH4XU+h8okPKBZXC8lxDcn7yExQh00rZQ0LsQW6vBGGmy5SQiyEpDBzYDbUwPhsSVqAEvwqAVWDYk6gd7fOPWb5SnESlS16G4O6VC4I7gsYuw6hzc8qhNE1+HYTKTMSsOhSVB2cF7jUHvHuiM5lBn4WSvmpM4hQYIIdQYAlLt/wBST0G0aWRMCg49RuOx6GNSKdsgwsqfTGI+o9V5oiURdTEph1qvSpoiURdTEpgRSpoiURdTEpgRStaI0diRFTXGiNHYkCFxojR2OGBFLkZriXMKkqkpKqVJ8S0KYhz8IOgcA3fQQ2xmPAmJlAVKUCVB/hQ2pbckgCKcXlaDK5aUpA6RR1UriC2M/VX9LE1pDpB9P9oGUhZXLMtKWIFa9Q3Qd337Q3oETDyUy0hKAyRtHiZOSNSIptG0Z7q05xccIPN8KVp8KXPo/a5i3B4ehCU+/eKsbnUmXdSx5Qjm8aynZCVLI2QCr/8AIhZ2B1901rJXNqsJ1Lw6xMKqvAdu/wCkCYrO5JdIX1H6sYQ4niPELBCZEwO4FaaQfeMtLy7FpUFKkOkPZKwXdjd1P8rNEDuohisMibdyHPalpJcxC5qVSSwFqiW9D18oJzHBpVot1aasD59oRSsdi6SlSZSA9gSkW3do8jMVJV4lSaRdgov7xWfE4AjCuNNkEFfQcvw4SnUHyjq5qVOkKD7xhV8XLakKlgXYAKJ+Q9YFw+aqJV9oupTElKG2a1VvWGOdtAASGaV7ySVr6VSUkJNYckB9OogfHKUfEAwPy0+dozAzXlpCaplgdw582EAKzOfOB5Wg3Uo2OmkVtpfgcLQbopAN5C3OFzlEqX9qtI1OugMZfMeL5SppO6dCDZntfyJMZ3FZHMeqbMDltHPlHmXkUpF2Uo9Xv83iwRGBTyT9FGPRy7tzQMrWY/ipE1ISkrSHuwuRD7B5pIWlCOWpSQAxaMfMmCWkKGur7228o7LztZfxM7bQncOWhO/pznMx2W2/tMOVD7MEJuHGnvB83HUyzSmo/CEtsbbx89Vm08ixsPSA0ZtNC7kkHYFx7NE2uIyEs+EyP5PHzX1jL6EhmSAdfaEeIl8uYtSJiEklgzNpb9LRnMKZ80AomkA2uBF6chmL8M3EAp1ZgP8AEMsuaBSqjRiJx3O557rZYTGS0oC5ypQmUssg6wBIzbCrxBVX4iKT+EgaX3jPzuDpbOqYojXUlvcwyy7h2QjUKUX6n3Z4b5nACkkwQtBduOfRaxGJl0ukpIHSLxaMHnOFRLflVJ7glwxcfMR7yziWYkBKiVEG5N3G7N7x0ylppw9ks+Hvc3ew2nueZEualQlrIKlIJclgElyUtoWhPkM6dIxa0KlnxkCYpiymJCFhrVUs/lDzDcQJUkGhTnby84BzHiKaiqYjBzlgC5Auw7anfaJsOQWHKQQ8NLJG4WowmMTMKwnVBpUOjgEe4MEtGKy/ijDmdIU9K56aWfQhmSoau5LGHOAzeccXMw86SEpYrkzUqcLQGsoHRYfaNOHUBwp2CsufSlhsDCeNHWiR2LSp0uNEaOxIEKRIkSBdUiRIkCFIGxuKEtClq0SH/aFfG2OnSMFOm4dhMQAQ6arVAFh1Y+kfNMNxXOxiEy5y2b4lpapV9AGpT7PCJ5um1W9NpjKb7Lc5bmstKTMmK+0mEqL7Jfwj0DR5x/GMlAspz2jDTZ+HlqKalr/5qJHtpFE3OUD/AE0BR7B2jDExHlXo2+Hl53UtFjONVl+WhR7kEfWFycVip11KoB3t8nhUvMppdpYTpckDTsIHX/cquCgD+fOFmQnv+6ts8PLey0MnCSEGqaqs9y8dncTypdpQD7BIhDKysq+Nbn+aQQvBCUnwge31gElcBOHh7XEBzl7xXE08gkAjuo/QQpxOLxc2wmBPlYRxMwFTrufl6QdNp0FvKJGR3Kvt8PhjFUkyctUD9rPWT/tP6w2Vl0tKElIJfUqJV9dIk7DAM9jrBk7GSkygKwVdEio+raephMkkjqpDxDFVIfBLCVsAnVv8e8PsXKIVf4WDRlZalBRIQbkFlbAjS29oYYjNZpF6LC3hcEHR7xxzbKotNOto9UwxOFfxADzhdkRZRYO6r/zzeBp2PxEwUJb0SNPWPEpEwgPMVV7adGs+u3SGB20cp4mIYWkJ5jZoU+lrbwvnTUIArWhL/iUB+cCYLLkrKxOKiKSoHUgjUX2IjsvIZa0pLXNI0+FN3fqRb3iLumcuKV+IkYKa1MJ0yUuSGmSnH+9P6wvw8yUQ1aOxd/pF6uDECZQoeAh62byKe/6wPI4T+MEB6fD3/wAsYGtibiyiPWSgVhRWNF/Ej3EAIU6ncehH8aCp/CyZaUKYFSkg6bf4i7BZFKCwW8B+IdjaJl8bcWVYj10gFhoTvKsxSlBBU1rXEGpxyHKlKFg4vr2ECY3h5EgFN6SxSbPf+fOPeWYZLMo2pfyIsfqPaFGcA0qZPUG8d0di+IZFDcwHyBMC4PiKtQRLClEuHUGHmIS4rDJBIG0GcLYYTMUlD2pWfJkkfnEmTEnyqT9M1kRcfquz83xM0kf6SQ3+mkKV5knT0vDLIMpM8LKVlUxGyiQog7tGmyPJ5Uhaibu1jtFmbZEkkTsMaJgLkAkVD0iRaZBuccDt3WWdSxpLWY9D2/VCZegBVBSfDe+1NiLxZis4SJKblKkTBcasDs+pazdoFw6ly1FahVWVCpTuCPyu7aR7xIXSZkspRMSsBWhSamD32I18olFI7i0uRgc63fZWtmSZU9AqSlaVAEOOuh7GKZeUoBS5WoIUFICi5SR0VroSGJNiYvwAXy082itr0Bk+kFR6IMa4AkLzhe5pIBXBHYkSGJSkSJEgQpEiRIEKRIkSBC4Y+ccb5ckTlKVLQxS6SkU+5Gpd7+UfR4TcWSUqw0wqDkB09atA0JnZuYr3h0oZOLFg49187xOBkppNILpSXO5OsDzlpakBoX5lj5kuxl1NZwdPRoXKzhdVKggE6O419bxhGJznGl7po6TQXWU/QAdhHuwtaFK14gDwIlknS5DjyeFGJx2KCvEEN2SflUbn3jg07vko/imO4v2Wrmzwn9oX4nNUBJC1oTezqD+2sLZBRMT9qpT318NzoKd4bcP5XIl4pKuUkgBWl2IQbjbVwIb0AMuKTJqntaSxvuky0+NglZ6sLAdyYLRImKQ6bKOm7+p7Ro5XJmLWiYaCQ0uZcBKnJ8XaAMbl03DKomJLO6Sm6Vg2cHd4rFx27gF06maR22R1H0GPv3SmZg1MFKJUN3/msXpwyACUhrgEfT846rEOSxFPdz2ew9o9y6lKUpFhqQLlhvf10hRc4jKc2JoNleAtIR8SnBLgtYm3taLMUtJHhBApAL6xZluWKmgqlpUtvipD0i+o9vSDMJw1NnyxNl0qQFMpKVgrYG7DqzsHeAMLjhcdLFH8R4SyVjaZlQqGgAbV0gN5QwE5IL0ppGxuX3ff+CC5OASJyEgGZLJCQQkgpJ2XY0rBBsYExuC5c5ctThST4SRTUHsWP77xB7DW4hRbLG920eiLwwNIIHxC46jRu31i7LZgl8wTSkBhSwLpUBYi2mxipMuYlUspSR4ruXFR0JbY/wAtHnMJC5aimZcA1G1zcEpBFtC/TvC2sdyEpxa62k8+6d4XNkqQUGkFJCkE7EFyL/KFE9KyokkOghgL7k29S8L8RPBSKRZyAFeIpSR8JLXO/aGOHnsCUpBUBcAW8g0QeSAByosiEduA5V6ZapoC0l6VGpNrKIuW6GK5KOSsgh0TAwO1xYHzvBeX01S5jeCZufxXI/OG5yiZNCgvwpqNLs5Auk9mL77xNjC8HBtIknDDtPCX4yUqdKMhbVpAKVHdIvbuIRYrArKLE2YKbuHHk942MiScRJSbCdKJD6XFvmIz0wKTWGILh09b79n/AJrBLuaQeQjSzctHrx9+qQ4lKiST8ehcdLRov6a4H7eYtbMJbA9KiBr3aE86W5JGmn8/m8HZpxKMslSECVXzitZINJCE0pG3UqixpCXvx9VY18n9jpjl2F9IVk6CCxI6F/48KsXLmybnxp6jUem8IeGv6j4fEGlCylf4F+En/jdlehjdYTHomht9wYuOijd5fhcvOXLHl2Qsxm+I/uMOqWg+LUEW8QLsdwCzGCMJgVDCJ5zJJYEDY1WvoYtznKUoPMT4WckjoNm+9e3XzgDF58FSgkJJv4gSwDddS8JY14cRIL9E9p3tAi4vPyTrDSZiEhUs1JIekntt0hnInhQ6HcHUQhy/imUAEzUrlaAEh09B4hp6tDgoRNpXLWH2UkguPzEbMRLR5cj0WbPHZ8wr5ouOxTLnXpJFQ2/MRdFtrg4WFQc0tNFSJEiRJcUiRIkCFI5HYoxcmtCkF2Uki2txHCaFroFml6GISXAUlxrcW84zXF+ZooSlC0qdXipUCzDdjaER/p4KnM1TXI0cfK42vCLjCQjALly5UtRK01FSnIJuAB+I6ltnilJqmuaQAVs+HaMfiW2Qf+LmNZV9e0Z/FYAzPulupFtusAYjOZqlNUQfwoG57DeCpWXTlAqXWOxLk+Yezd4ouPde2a5jBRP8r1h5eIlCmVOUlIfwVOnv4SW9oul5hNACVy5S26MH0uQ7PA8/A0gmxUBu4vpCrFKWiklCWPYt7mItJelvOmGf/AnE6eFKNUq3mkfIKEDYXHCTMTNlkoUk2FyLgggsbiFX96oahHqIkzMVDVCFDX4W8O93sYYIneirSTacirP6haT/ANflkupMs66TCm51LKB2g/C8S4ESxzkYoqDgBE9KkMXZgVBi3b1hCMolz0hcq6VC12Y71dD2gOZwknVSwB5xFkcTeVCXTyPA6ef1paVWd5UD/qYhD/iQFFuhpJf2grLs8y8LSUz56WFpnLWAALUt+zXjJScnko+FNR3UrT2/ePaMpM1bFQTLBdRsyR277RF0ULuLXPwmoa3zu/Tn919IyLMsPzyrC4qUpS9ZQVSVa6JUA9y8RWFxWFUqYgklSkmYkhwokm4s4Afb5x8wXksjV5p/6j6CH2G4sxUlATKmTFgMAmaTNDdL3+cQ6bcdNxSXaHUttzgCO98rYYE4lM8zJCVKCpnjQGAKSrVXQ3tuAI95lijMm82mopeWmWoeEpHxKJdw5JZunnGSw39S8QgmWZMocwsSkqSXJ21Ai6VxlPln/wCGlRZnKzp00hboZQ0Nvn2SWseXF2zjGP5WlwWMllBSUTDJL9Kpak3KkkWI7eUTD1zJhkywZ4YsseES+gm1XHlvs+sA5bxmgoabg1oIP3C420dm0EC4nime5OHlysNKqFRIClE6Aq2Gw3iTIBVO/ZHTmcfK2vrwtRmPCpEsLXT4fioIDDqQoEKf02ijBZeEreoIUSzTE0gh2sQS35xl8RnWOutWIVYBYHhpI1YgC4aNlk2eYXNpBSwK7S1pWwNmLgbjvC3adhGBx98pc/XgA6hsH07fonKcqSiqWWVKmpLtYpU2qeh3eKsfh1uhctZsAAk3Buz/AM6Qpn4qfgwQAJkpJ0J+ENsYc5Zn0qcnZ+j3HaBuxw28fx+qpOZI3zjzD77LxmGW8tXNSSk6FtCNb9tYzM3BzJSitKlKSrcl6iXdzpv27RqM3nlcqlBPpq2kJpE1MgKRM/0ydy4Cm+h+ohGpDd21uB+1qxpnvDbOT6fJK5uBpVLYlXNAYi3S3zMZD+smLqx3JQzSZUuXbaxUR5+Ie0bzJJaedMxBbkyAVOSTdnAG1T6x8uzdSpuJnTVXMxZUfXb00i1oAGNLz3/hWxE+eQC8NGfqe3ss9Jw0bnhXi6fIIRNrmIax++kef3h2N+8KsHhbPpttDDCyAkhVrG/lDpZepghajfD49tFavifj7nSuRh6jU1S7hRSG+Aa62J/zCBOLmFlKU4Ie51G1/WEWdcKKOJJkgqSsBaSO+3yh3kmXowgK8R9oDZQuQlxs+qolKGhljKzIY+iCAO/6lXpxDJcLmBY2uxHQdBHlM1b1JWoKbqd726Hy6Q8xeFw1BmiwZ7E+ljAfDWUzMZOFlCUHqWLMDfVmft3ivHKX4AyiQt2F7sAcra5JnVUqTUapqUhK1qPvfc/WNHluOE1JIZwopUOhH7MfWM7K4ElJ0mznYBwQLjdgG9IZcOcP/wBqqYayvmEahtH16mNPTN1DX+fgrzmqdpnsPTOQnsSJEjRWYpEjjxHgXF2ORHiPAuqlaWhLxJglzZSkpQhYABCSzquHZ9DDyfLqDQBcrDn4duu2sZmobsd8itHTSXTu4XzdOATJrBkiU4L+BqTrdQfXzgcywZNz4ktoWfdu8fV5coJfcHrFK8tkqF5Upv8AiP0hTWYWq3xKuQvjWa4n7QJc3SFkEszvr2tAmGMuYhQWgdPPS9trjaPs6siwpN5Ek+aRAeI4OwZBAkJS/wCEqH0MLdATZCst8WZVFpXwqbhUl3cEWYM3o4gHEYAXIJvcv/Gj6fxL/TuaCV4SaAn8C9PfUfOM2rIZ8haDiJVSWJpBKkgAgkmwCTt3hgc5vdM/ExSmmhIMgxxwxUKgpCxoNQqzEDR2JDRoJyypgQwHz7mDUolzVmqTK0aoABQUADUmwa7mAUSjfcAtvt30hc5ytbQU2wf0Q01CahUspSOgd4AxeZh20SNABo8PpW/Ug+XaEGIwK1K8QubPsSBsRaFto4KvuLj8PPzXoTnApBJ1vZh621taBZ2YzlJNKWSLP5nS3eNLWADWiWABYpAsWdupOge3SLMPi5bEFIKQLEAOD2+evzhjSB2WS+WZ4yfZYjD5VNmrJKmShiSOuoA7xt5i3SkjRSQdN2vFhKSCAEjctYFRFyWivLZdSVJNqFH2Vf6vBK4vVnTQCEEnk8qmXOL/AOYb4HDgyZxUA1Bd+43igISLAXML+L85SiQrDCpU2dSFN91Fjc6OWZohGzc6lDXagRxWF2Q1HLU4SQQSPLp0hLhsjKFVyppSpJspIII9bQmwfDs1ZASiZvqpt22frDXBcIzSQgu+pTVax7H8oaWMjvzrLGskkGY7WwyziHErHIXMkTlpZYrNMxh2TaZ5awrOYKRNutEpSnpY0hV9GJ0grA/07UG0BSQQQbg9v1i/NOHpM2bRiAtagm6gGAHWxF+sVnmEuyf2XGSeVwa0X9U0wHELNWH6lJcOOh69oKxeOOImJlpQQ5YE9tetozeC/p5NRNrw05KUm4SUulQ6KD6i1+8PMVkuYTAUrmyEIAYCUFBwPxFqtusJkhacB2EtkrQbqj9V3i3OZcnDIwOHUlRf7VQNhSXpfdRNz0aMZlqagp70qIcdPiHnrD1XA00FgpH5QuxuTqwSkuRTNSQ5DMpP7GLDXtI2haOhkY2oweTZ+ZQc1YTVYhz7fz848y8SSdLdf2jq0gvWzHce+933jykhLaEaj+fnABS3AFp8rQudJRQDWlVFi1viHprGsynh0JSedSpR2ZwB66m8Y3gzGUzqQR4mLd03+YcR9USXFoi/IpeY8VL4pi0YByk+KyhCrMNGFtoCyjMlYVRlICFywSafhUOpB3PY9oe4iYEg1FhuekYTF5bPxR/9tLrBmMVOAlLuS5P8eER7o5R0xkqmzbJG4S/D819Sy/GJnIC0F0l/MEFiD3BtBMA5PgRIky5Q+4kAnqrc+pcwa8eoZe0buV5mTbuO3jsuxI48R4klrzVEqimqJVHaUbV1USqKaolUFItXVQNPkPcH06x7qiVRB8bXiipslLDYQhxPipIIPyj2ma0WzEA6+8BYmWRfbt0jNlgkjNjIWlFPHJjgokTAdCLG/wChiwKttCidjkoS6iNQLakktpFicYLttCBKO6f0irszWCilVgqzs49YsQEhCUs4AAvC+bOCgymbvFUvHAltf0hfV8xKYIjtpdxOR4U3MlDnUh0v50kPGO40R/blKJKEplTQzPYrSXLvfpYatG150LcQETnlzZdSe437dD5RF8oJVzSSGKQOdkBfMJgG5cv5JAb5/k0HZfh1TlpQgEhwTbwgjftaNRN4QkEuDMCdaXf5m8NMEESwEy0pCW1G/n1hLpM0tyXxOPZ/bBJ+fZZg5JLSlpjqU+9wz389PnC3iumXyghFNQJq3NNqfLf2j6EcMgmoi8A5rg5c1JQpCTuHGnl0MQ3uabcs7T6hrZGuIJpfP8DNDEsSdEpF1KPYCHGFyKcEqXNKUVWEvU+ZOzdPpD7AYBGFAoQH66n1Ubx4xmK5hIIcfz+ekRk1NDHKvya10jv7YoIDJstBWCvYe/rtDOfgMNWKpaX97W694KwcglIJcaaR7m4aX8P3joTcv3hW95bZP36KhNN1H+Y+yYyZEsDwpAHlHhOWyk1KShIURdTXvq8CmYqWEhWjx3GBZACTrrE+p5eMqptN8plLUmlgQfWBZ+HK1pNmvUG2P5xTgJAQ9yXvDBDbR0W4ZUT5CdqHm4uVJUmUkkk6JuWf6b+0e14ljfyiGSK6qU1MzsH947Pa76QPs8YXBt/2rEKteM3xvgFTZCVSw6pS6rdGIJ7s7+hh1zgFBNzFxU30ibH91ONxieHjsvj8h1hxqe4sP1eDsHksyaWly1E2uPze0fSThEO4loCidaA/0giUii7X3h28ngLWd4ya8rcrMZFwkmQtM2fM8QPhSnQE9TvG5wsprmBETQWYO/aGOFlkXV7Q2GJ0jsBYOu1rn+aU5++ApMwCJjVhwNjv5wRgsKiUgIlpCUjQD+XMeqolUbUWnZHwM+qwZNQ5+CceiueJVFNUSqHUk2rqolUU1RKoKRaoriVxRVEriVJO5X1xK4orjhVBSLRFceTPgSYswBiZioF203OKHWPBxyesZfETF94VYmbM7xxSAW0xM+Qv4wgto8AnkpJKFs+rl/3jB4mbN7wqxM6d/uhD4I3/ABNViOaRnwuX0TFzUki6FMQQxpP7+UexmwBAUBfRtPl2j5NOnzv90U/3M7quKb/D2k200r7Ne6vOLX2ULSpi7ecXLWGcNHxmRmeIRopXkbj2MXzM+xRL1EdWFj6Qh3h8gPlITm66MjK+rzE1CxaBZUqnd+msfO5XFWKFmSfQ/rF6eMJ28sehI+sId4fNd1+6sN10NVa+jBdo8qIJJjCTeNC/hlLAbch39I9o40G8tY8mhZ0k/wDipjUwf5LaqU4tFMuT4nTSNj5RmJXGcoapmt/x/ePQ4wlP99u6T+UJfo5Ty0pzdVEMBwWulzAnw7RybMA8QuRGS/8AMJX+7/qY4eK5O5V7H9IDBNVbT7IEsN3uHutRicWCkAm+3prHvCYqsJG5tGS/8nkd/wDqT9RHRxTJGhP/AFMK6GoB+E+xTOrARQcPda+YWMESpgteMOvjGVsF+iYo/wDNEj7qz6N+cNGnnJ+ApRmhr4wvoyJ4j2qal2LGPl83jhf3Zf8A2P6RQeMprKZIcsx/D1tvFgaPUH8qrO1MA/MvpqlirpFUzFuqz2j5RM4lxB1UfS0RHEM/8SotM8MP5neyru8QH5Wr6rNC12DgdXaDstkqCWnKBOxBu0fKsPns7qYaYfOZp3MWI/DommySVWk8Qlc2hQX1OSpCdGi4Tx1j51h80mdTDPD49ZjQa0NFALNcXONkrZibHa4z2HxaoYyZxiShaYVxK4HC47XBS5avriVxRXErgpFr/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r-TR"/>
          </a:p>
        </p:txBody>
      </p:sp>
      <p:sp>
        <p:nvSpPr>
          <p:cNvPr id="5" name="AutoShape 4" descr="data:image/jpeg;base64,/9j/4AAQSkZJRgABAQAAAQABAAD/2wCEAAkGBxQTEhQUEhQSFhUWGBoXGBgXGBwaGhgXGRcXGBweGR0YHCggGxolHRcYITEiJSkrLi4uFx8zODMsNygtLiwBCgoKDg0OGxAQGzElICQ0NDQsNTAwMCwsLCw0LCwsLSwsLCw0LC0sLCwsLCwsLCwsLCwsLDQsLCwsLCwsLCwsLP/AABEIAKABOwMBIgACEQEDEQH/xAAbAAACAwEBAQAAAAAAAAAAAAAEBQADBgECB//EAD0QAAECBAQEBAMHAwQBBQAAAAECEQADEiEEBTFBBhNRYSJxgZEyobEjQlLB0eHwBxTxM2JykhYVJDSCsv/EABoBAAIDAQEAAAAAAAAAAAAAAAADAgQFAQb/xAAxEQABBAEDAgQEBQUBAAAAAAABAAIDESEEEjETQQUiUZEyYXHwFEKBocEVI1LR8bH/2gAMAwEAAhEDEQA/AN1y4nLgzlR3lxZtYWxBcuJy4N5cTlwWjYguXE5cG8uJy4LRsQXLicuDeXE5cFo2ILlxOXBvLicuC0bEFy4nLg3lxOXBaNiC5cTlwby4nLgtHTQXLicuDRKiuYUpd1JDXLkBh3fSC10R2huXE5cVnOMO4HNQSogBru+lx7QNM4iw4SVBRJBIoA8VtSz6DV+xiJkaO6YNJIeGlG8uJy4SJ4tSoPLlLUkmlKnJBXq3hSWtdzbvDDD5jMK0omokSyoWTzwpbl6fClOhO7xDrs9U3+nz/wCKL5cTlwozfNMTIAK5eFS5IbmLWdHB8CLDW5Edy/O5syr7B6B4mVS52CAr4n7sO8c/EMurUv6ZPV7U25cTlxbl6zMQlSkGWo/cUQSLn8JbvFC8wQJi5XiMxKaikByQzgBi1R2Gt4n1W+qUdHKDW0r1y4nLi2TOBliYtKpQO0xkkXa92+e8eUY2SSwmyiQWatLv01iW8JZ07hyF45cTlwZy47y47ah00Fy4nLg3lxOXBaNiC5cTlwby4nLgtGxBcuJy4N5cTlwWjYguXE5cG8uJy4LRsQXLicuDeXE5cFo2ILlxOXBvLicuC0bETRHKIIpiUxG1Z2oeiJRBFMSmC0bUPREogimJTBaNqHoiUQRTEpgtG1D0R2iL6YlECNqoojlEdxuJRKSVzFBKR8/IC5MZLF8VzF1CSilNwFquQB8Si1gw0TqSw6wqSZjOSrEOjkm+EYTbMeIsPJXy1LBmfgTchg9zonUaneFyeJlTCRKlMkJBKyoKKSoeF0pcddzCPD5ctwhCUoKnWtRQ6qSQXJJerXXcm0G5flq1KWkFk6kOa1BiE1XASw6fnGe/Xk4C2Y/Comi3ZVE/G4uYaROSU3qUxQx2ACDffeBMryfmlphC0vUSSQSGZwD4h6941KcCKQlNNQdwHAt33849TcjKmIKUGwVTZx2b1t3imdRKeTavNjgZwKQf/o8mlHJ5YKB4VAAtd/rFuXYBCSpSFVVPezC9wABYXj2cXJlFUplMlNVRLv17vC3LM7lpqoC/ECUggqY9wNBcQsy5ymtiJaaCpzTLEJmEkqKVC6Q5YaNaweLcNlRlzETEgKSRZJV9ozOyfL6PDnAYxhzJqksqwZJB+gJ/aLVZYBO5oK1EizkMl+m8c3nlcLq8p/6l+EyJAeZMBrUSoglwHew30MJpGTLLrEoqZQFBqSWBJBF7t3jbYubQgqI0+u0LMjxc+YV80AJ+4oD5DqBHSc1ai1x2lyR4rAzQtRWZaJq/ChQUpqdyxekgfebePU/hxdQVWpRAuovUFM1Sep2vtD/B5UoKqnTOaxJTUPhPbpF+NnKloUUpKyA9IsTB1HeqNwugsRh5PMQZSayQqpSXIS6QxFKnuNW+cdQof26pUxCVq1RMWAlQvo7PUG9ughujG4g1rTJICi10sR3t4uzntEwoNFQuJaqlJUBYNsS4cbgNHeu4cJxiaRkLxgZGHxATInoPNkvQpK1VB9WWFEg+vSCF8ViVOmSlyyqXLsFpJUuyRdSSA99w+kCY3EyUFM3DkJXMdKiAQOt9gp9DFGJyQmYFrCKVEET3BJLfDMdiCCLEfOLEetc1U5dDE/4hX+1uZCwtKVJLhQBHkbiLKIS4POEcutZMsJNIK2v0IazGFfELzMTJlycTOkzC8xk1FBOgIct/9WpPYxoM1jSFjyeFuDqBWtoiUQPkwnJkpGKVLVMDupNkqGxYsxbWGFMWg4EWs58RYaKHoiUQRTEpiVqO1D0RKIIpiUwWjah6IlEEUxKYLRtQ9ESiCKYlMFo2q+mJTF1MSmI2nUqaIlEXUxKYEUqaIlEXUxKYEUqaIlEXUxymOWjaqqYS5nn0tCZglmpaLEhJUEkhxcBidLPvAmeZsuZMMiVUE6Eo+NeygkmyUhw6vNo9Y7AJlplIQF0JIAloJuX1UR7knpFCfWUCGdlp6bQiw6Tv2WamYCZiAla+YqqkKmzUAMKQ5SkANqQLa7QxkZdzieSlIloVZSyVVKSlgydAE6+YjSYzFBJCCAyhq+n7RfgZKUoCUaDpGc63uyVp9XYzAr09FmcdlypSS5q5qglgGSLpdR6q3vHjCYlCAqhPx1FSjYli133Jh9mMhUwhIIZw79PzgjlJSm4DAdOkL2Hca4Cl1xtF5JWbwyJoBKJfiUfiUWHoDpppvBKJipiaZ32fiZLjUjfU284LxeMlr8IUXVoGdv0hfm0pLgu5AIvoCQQ7eUQJDR6pot5yKK7jky5KFBPimKSRUwJ2/WApeHqSJhHLUBtv1sIdZfgUJCS4UptYIxmGCkl3jjm2LQJgw1+6zJzWWEvMRWuWWQo7jc300+kG4TMylQrJNV7qslN+voI7PyQ0lyAOg6ANAYw0vlEFJN6R1Af9IRvc34lZqJ4wtNLUFJ2KT6hoDxmK5dKZbJS97WA6dBAmVZUuVMSUqJlhJDE6B308949Y/ASyeWVLqWXAdh1Z2s7Q8OcQquxgfV2E1Ri0FmULt8/pHcQmKcLgpaLpDHU3+ZgPEfZTKyolMwgMNj18ok5xAylNaC7ypjK9YCx+U8xaFoVQUm7DURRjuJZUtSEhJVWoB3YasSOwLe8W5pmExHJVKSShRqWpnZAYl/nAQKypNEgdgVauxOSo5U1MpCEmYPR7taE2GwJTZXwuE/EFctY3tsd3hhisdNqmWUJTApUkBw7b6HWPOHkUrRRMJUs+NOl2189LPcCIuIPCYwva02fv6oXDYaV9pJJQEzDSjwBqhrbSxFjHn+wWucuVzVJKEpa3YXRuxPXyhrl2XhctUudSpSVOQDcK1dxcPq0UjNZiJquchHhBBpDqH4XU+h8okPKBZXC8lxDcn7yExQh00rZQ0LsQW6vBGGmy5SQiyEpDBzYDbUwPhsSVqAEvwqAVWDYk6gd7fOPWb5SnESlS16G4O6VC4I7gsYuw6hzc8qhNE1+HYTKTMSsOhSVB2cF7jUHvHuiM5lBn4WSvmpM4hQYIIdQYAlLt/wBST0G0aWRMCg49RuOx6GNSKdsgwsqfTGI+o9V5oiURdTEph1qvSpoiURdTEpgRSpoiURdTEpgRStaI0diRFTXGiNHYkCFxojR2OGBFLkZriXMKkqkpKqVJ8S0KYhz8IOgcA3fQQ2xmPAmJlAVKUCVB/hQ2pbckgCKcXlaDK5aUpA6RR1UriC2M/VX9LE1pDpB9P9oGUhZXLMtKWIFa9Q3Qd337Q3oETDyUy0hKAyRtHiZOSNSIptG0Z7q05xccIPN8KVp8KXPo/a5i3B4ehCU+/eKsbnUmXdSx5Qjm8aynZCVLI2QCr/8AIhZ2B1901rJXNqsJ1Lw6xMKqvAdu/wCkCYrO5JdIX1H6sYQ4niPELBCZEwO4FaaQfeMtLy7FpUFKkOkPZKwXdjd1P8rNEDuohisMibdyHPalpJcxC5qVSSwFqiW9D18oJzHBpVot1aasD59oRSsdi6SlSZSA9gSkW3do8jMVJV4lSaRdgov7xWfE4AjCuNNkEFfQcvw4SnUHyjq5qVOkKD7xhV8XLakKlgXYAKJ+Q9YFw+aqJV9oupTElKG2a1VvWGOdtAASGaV7ySVr6VSUkJNYckB9OogfHKUfEAwPy0+dozAzXlpCaplgdw582EAKzOfOB5Wg3Uo2OmkVtpfgcLQbopAN5C3OFzlEqX9qtI1OugMZfMeL5SppO6dCDZntfyJMZ3FZHMeqbMDltHPlHmXkUpF2Uo9Xv83iwRGBTyT9FGPRy7tzQMrWY/ipE1ISkrSHuwuRD7B5pIWlCOWpSQAxaMfMmCWkKGur7228o7LztZfxM7bQncOWhO/pznMx2W2/tMOVD7MEJuHGnvB83HUyzSmo/CEtsbbx89Vm08ixsPSA0ZtNC7kkHYFx7NE2uIyEs+EyP5PHzX1jL6EhmSAdfaEeIl8uYtSJiEklgzNpb9LRnMKZ80AomkA2uBF6chmL8M3EAp1ZgP8AEMsuaBSqjRiJx3O557rZYTGS0oC5ypQmUssg6wBIzbCrxBVX4iKT+EgaX3jPzuDpbOqYojXUlvcwyy7h2QjUKUX6n3Z4b5nACkkwQtBduOfRaxGJl0ukpIHSLxaMHnOFRLflVJ7glwxcfMR7yziWYkBKiVEG5N3G7N7x0ylppw9ks+Hvc3ew2nueZEualQlrIKlIJclgElyUtoWhPkM6dIxa0KlnxkCYpiymJCFhrVUs/lDzDcQJUkGhTnby84BzHiKaiqYjBzlgC5Auw7anfaJsOQWHKQQ8NLJG4WowmMTMKwnVBpUOjgEe4MEtGKy/ijDmdIU9K56aWfQhmSoau5LGHOAzeccXMw86SEpYrkzUqcLQGsoHRYfaNOHUBwp2CsufSlhsDCeNHWiR2LSp0uNEaOxIEKRIkSBdUiRIkCFIGxuKEtClq0SH/aFfG2OnSMFOm4dhMQAQ6arVAFh1Y+kfNMNxXOxiEy5y2b4lpapV9AGpT7PCJ5um1W9NpjKb7Lc5bmstKTMmK+0mEqL7Jfwj0DR5x/GMlAspz2jDTZ+HlqKalr/5qJHtpFE3OUD/AE0BR7B2jDExHlXo2+Hl53UtFjONVl+WhR7kEfWFycVip11KoB3t8nhUvMppdpYTpckDTsIHX/cquCgD+fOFmQnv+6ts8PLey0MnCSEGqaqs9y8dncTypdpQD7BIhDKysq+Nbn+aQQvBCUnwge31gElcBOHh7XEBzl7xXE08gkAjuo/QQpxOLxc2wmBPlYRxMwFTrufl6QdNp0FvKJGR3Kvt8PhjFUkyctUD9rPWT/tP6w2Vl0tKElIJfUqJV9dIk7DAM9jrBk7GSkygKwVdEio+raephMkkjqpDxDFVIfBLCVsAnVv8e8PsXKIVf4WDRlZalBRIQbkFlbAjS29oYYjNZpF6LC3hcEHR7xxzbKotNOto9UwxOFfxADzhdkRZRYO6r/zzeBp2PxEwUJb0SNPWPEpEwgPMVV7adGs+u3SGB20cp4mIYWkJ5jZoU+lrbwvnTUIArWhL/iUB+cCYLLkrKxOKiKSoHUgjUX2IjsvIZa0pLXNI0+FN3fqRb3iLumcuKV+IkYKa1MJ0yUuSGmSnH+9P6wvw8yUQ1aOxd/pF6uDECZQoeAh62byKe/6wPI4T+MEB6fD3/wAsYGtibiyiPWSgVhRWNF/Ej3EAIU6ncehH8aCp/CyZaUKYFSkg6bf4i7BZFKCwW8B+IdjaJl8bcWVYj10gFhoTvKsxSlBBU1rXEGpxyHKlKFg4vr2ECY3h5EgFN6SxSbPf+fOPeWYZLMo2pfyIsfqPaFGcA0qZPUG8d0di+IZFDcwHyBMC4PiKtQRLClEuHUGHmIS4rDJBIG0GcLYYTMUlD2pWfJkkfnEmTEnyqT9M1kRcfquz83xM0kf6SQ3+mkKV5knT0vDLIMpM8LKVlUxGyiQog7tGmyPJ5Uhaibu1jtFmbZEkkTsMaJgLkAkVD0iRaZBuccDt3WWdSxpLWY9D2/VCZegBVBSfDe+1NiLxZis4SJKblKkTBcasDs+pazdoFw6ly1FahVWVCpTuCPyu7aR7xIXSZkspRMSsBWhSamD32I18olFI7i0uRgc63fZWtmSZU9AqSlaVAEOOuh7GKZeUoBS5WoIUFICi5SR0VroSGJNiYvwAXy082itr0Bk+kFR6IMa4AkLzhe5pIBXBHYkSGJSkSJEgQpEiRIEKRIkSBC4Y+ccb5ckTlKVLQxS6SkU+5Gpd7+UfR4TcWSUqw0wqDkB09atA0JnZuYr3h0oZOLFg49187xOBkppNILpSXO5OsDzlpakBoX5lj5kuxl1NZwdPRoXKzhdVKggE6O419bxhGJznGl7po6TQXWU/QAdhHuwtaFK14gDwIlknS5DjyeFGJx2KCvEEN2SflUbn3jg07vko/imO4v2Wrmzwn9oX4nNUBJC1oTezqD+2sLZBRMT9qpT318NzoKd4bcP5XIl4pKuUkgBWl2IQbjbVwIb0AMuKTJqntaSxvuky0+NglZ6sLAdyYLRImKQ6bKOm7+p7Ro5XJmLWiYaCQ0uZcBKnJ8XaAMbl03DKomJLO6Sm6Vg2cHd4rFx27gF06maR22R1H0GPv3SmZg1MFKJUN3/msXpwyACUhrgEfT846rEOSxFPdz2ew9o9y6lKUpFhqQLlhvf10hRc4jKc2JoNleAtIR8SnBLgtYm3taLMUtJHhBApAL6xZluWKmgqlpUtvipD0i+o9vSDMJw1NnyxNl0qQFMpKVgrYG7DqzsHeAMLjhcdLFH8R4SyVjaZlQqGgAbV0gN5QwE5IL0ppGxuX3ff+CC5OASJyEgGZLJCQQkgpJ2XY0rBBsYExuC5c5ctThST4SRTUHsWP77xB7DW4hRbLG920eiLwwNIIHxC46jRu31i7LZgl8wTSkBhSwLpUBYi2mxipMuYlUspSR4ruXFR0JbY/wAtHnMJC5aimZcA1G1zcEpBFtC/TvC2sdyEpxa62k8+6d4XNkqQUGkFJCkE7EFyL/KFE9KyokkOghgL7k29S8L8RPBSKRZyAFeIpSR8JLXO/aGOHnsCUpBUBcAW8g0QeSAByosiEduA5V6ZapoC0l6VGpNrKIuW6GK5KOSsgh0TAwO1xYHzvBeX01S5jeCZufxXI/OG5yiZNCgvwpqNLs5Auk9mL77xNjC8HBtIknDDtPCX4yUqdKMhbVpAKVHdIvbuIRYrArKLE2YKbuHHk942MiScRJSbCdKJD6XFvmIz0wKTWGILh09b79n/AJrBLuaQeQjSzctHrx9+qQ4lKiST8ehcdLRov6a4H7eYtbMJbA9KiBr3aE86W5JGmn8/m8HZpxKMslSECVXzitZINJCE0pG3UqixpCXvx9VY18n9jpjl2F9IVk6CCxI6F/48KsXLmybnxp6jUem8IeGv6j4fEGlCylf4F+En/jdlehjdYTHomht9wYuOijd5fhcvOXLHl2Qsxm+I/uMOqWg+LUEW8QLsdwCzGCMJgVDCJ5zJJYEDY1WvoYtznKUoPMT4WckjoNm+9e3XzgDF58FSgkJJv4gSwDddS8JY14cRIL9E9p3tAi4vPyTrDSZiEhUs1JIekntt0hnInhQ6HcHUQhy/imUAEzUrlaAEh09B4hp6tDgoRNpXLWH2UkguPzEbMRLR5cj0WbPHZ8wr5ouOxTLnXpJFQ2/MRdFtrg4WFQc0tNFSJEiRJcUiRIkCFI5HYoxcmtCkF2Uki2txHCaFroFml6GISXAUlxrcW84zXF+ZooSlC0qdXipUCzDdjaER/p4KnM1TXI0cfK42vCLjCQjALly5UtRK01FSnIJuAB+I6ltnilJqmuaQAVs+HaMfiW2Qf+LmNZV9e0Z/FYAzPulupFtusAYjOZqlNUQfwoG57DeCpWXTlAqXWOxLk+Yezd4ouPde2a5jBRP8r1h5eIlCmVOUlIfwVOnv4SW9oul5hNACVy5S26MH0uQ7PA8/A0gmxUBu4vpCrFKWiklCWPYt7mItJelvOmGf/AnE6eFKNUq3mkfIKEDYXHCTMTNlkoUk2FyLgggsbiFX96oahHqIkzMVDVCFDX4W8O93sYYIneirSTacirP6haT/ANflkupMs66TCm51LKB2g/C8S4ESxzkYoqDgBE9KkMXZgVBi3b1hCMolz0hcq6VC12Y71dD2gOZwknVSwB5xFkcTeVCXTyPA6ef1paVWd5UD/qYhD/iQFFuhpJf2grLs8y8LSUz56WFpnLWAALUt+zXjJScnko+FNR3UrT2/ePaMpM1bFQTLBdRsyR277RF0ULuLXPwmoa3zu/Tn919IyLMsPzyrC4qUpS9ZQVSVa6JUA9y8RWFxWFUqYgklSkmYkhwokm4s4Afb5x8wXksjV5p/6j6CH2G4sxUlATKmTFgMAmaTNDdL3+cQ6bcdNxSXaHUttzgCO98rYYE4lM8zJCVKCpnjQGAKSrVXQ3tuAI95lijMm82mopeWmWoeEpHxKJdw5JZunnGSw39S8QgmWZMocwsSkqSXJ21Ai6VxlPln/wCGlRZnKzp00hboZQ0Nvn2SWseXF2zjGP5WlwWMllBSUTDJL9Kpak3KkkWI7eUTD1zJhkywZ4YsseES+gm1XHlvs+sA5bxmgoabg1oIP3C420dm0EC4nime5OHlysNKqFRIClE6Aq2Gw3iTIBVO/ZHTmcfK2vrwtRmPCpEsLXT4fioIDDqQoEKf02ijBZeEreoIUSzTE0gh2sQS35xl8RnWOutWIVYBYHhpI1YgC4aNlk2eYXNpBSwK7S1pWwNmLgbjvC3adhGBx98pc/XgA6hsH07fonKcqSiqWWVKmpLtYpU2qeh3eKsfh1uhctZsAAk3Buz/AM6Qpn4qfgwQAJkpJ0J+ENsYc5Zn0qcnZ+j3HaBuxw28fx+qpOZI3zjzD77LxmGW8tXNSSk6FtCNb9tYzM3BzJSitKlKSrcl6iXdzpv27RqM3nlcqlBPpq2kJpE1MgKRM/0ydy4Cm+h+ohGpDd21uB+1qxpnvDbOT6fJK5uBpVLYlXNAYi3S3zMZD+smLqx3JQzSZUuXbaxUR5+Ie0bzJJaedMxBbkyAVOSTdnAG1T6x8uzdSpuJnTVXMxZUfXb00i1oAGNLz3/hWxE+eQC8NGfqe3ss9Jw0bnhXi6fIIRNrmIax++kef3h2N+8KsHhbPpttDDCyAkhVrG/lDpZepghajfD49tFavifj7nSuRh6jU1S7hRSG+Aa62J/zCBOLmFlKU4Ie51G1/WEWdcKKOJJkgqSsBaSO+3yh3kmXowgK8R9oDZQuQlxs+qolKGhljKzIY+iCAO/6lXpxDJcLmBY2uxHQdBHlM1b1JWoKbqd726Hy6Q8xeFw1BmiwZ7E+ljAfDWUzMZOFlCUHqWLMDfVmft3ivHKX4AyiQt2F7sAcra5JnVUqTUapqUhK1qPvfc/WNHluOE1JIZwopUOhH7MfWM7K4ElJ0mznYBwQLjdgG9IZcOcP/wBqqYayvmEahtH16mNPTN1DX+fgrzmqdpnsPTOQnsSJEjRWYpEjjxHgXF2ORHiPAuqlaWhLxJglzZSkpQhYABCSzquHZ9DDyfLqDQBcrDn4duu2sZmobsd8itHTSXTu4XzdOATJrBkiU4L+BqTrdQfXzgcywZNz4ktoWfdu8fV5coJfcHrFK8tkqF5Upv8AiP0hTWYWq3xKuQvjWa4n7QJc3SFkEszvr2tAmGMuYhQWgdPPS9trjaPs6siwpN5Ek+aRAeI4OwZBAkJS/wCEqH0MLdATZCst8WZVFpXwqbhUl3cEWYM3o4gHEYAXIJvcv/Gj6fxL/TuaCV4SaAn8C9PfUfOM2rIZ8haDiJVSWJpBKkgAgkmwCTt3hgc5vdM/ExSmmhIMgxxwxUKgpCxoNQqzEDR2JDRoJyypgQwHz7mDUolzVmqTK0aoABQUADUmwa7mAUSjfcAtvt30hc5ytbQU2wf0Q01CahUspSOgd4AxeZh20SNABo8PpW/Ug+XaEGIwK1K8QubPsSBsRaFto4KvuLj8PPzXoTnApBJ1vZh621taBZ2YzlJNKWSLP5nS3eNLWADWiWABYpAsWdupOge3SLMPi5bEFIKQLEAOD2+evzhjSB2WS+WZ4yfZYjD5VNmrJKmShiSOuoA7xt5i3SkjRSQdN2vFhKSCAEjctYFRFyWivLZdSVJNqFH2Vf6vBK4vVnTQCEEnk8qmXOL/AOYb4HDgyZxUA1Bd+43igISLAXML+L85SiQrDCpU2dSFN91Fjc6OWZohGzc6lDXagRxWF2Q1HLU4SQQSPLp0hLhsjKFVyppSpJspIII9bQmwfDs1ZASiZvqpt22frDXBcIzSQgu+pTVax7H8oaWMjvzrLGskkGY7WwyziHErHIXMkTlpZYrNMxh2TaZ5awrOYKRNutEpSnpY0hV9GJ0grA/07UG0BSQQQbg9v1i/NOHpM2bRiAtagm6gGAHWxF+sVnmEuyf2XGSeVwa0X9U0wHELNWH6lJcOOh69oKxeOOImJlpQQ5YE9tetozeC/p5NRNrw05KUm4SUulQ6KD6i1+8PMVkuYTAUrmyEIAYCUFBwPxFqtusJkhacB2EtkrQbqj9V3i3OZcnDIwOHUlRf7VQNhSXpfdRNz0aMZlqagp70qIcdPiHnrD1XA00FgpH5QuxuTqwSkuRTNSQ5DMpP7GLDXtI2haOhkY2oweTZ+ZQc1YTVYhz7fz848y8SSdLdf2jq0gvWzHce+933jykhLaEaj+fnABS3AFp8rQudJRQDWlVFi1viHprGsynh0JSedSpR2ZwB66m8Y3gzGUzqQR4mLd03+YcR9USXFoi/IpeY8VL4pi0YByk+KyhCrMNGFtoCyjMlYVRlICFywSafhUOpB3PY9oe4iYEg1FhuekYTF5bPxR/9tLrBmMVOAlLuS5P8eER7o5R0xkqmzbJG4S/D819Sy/GJnIC0F0l/MEFiD3BtBMA5PgRIky5Q+4kAnqrc+pcwa8eoZe0buV5mTbuO3jsuxI48R4klrzVEqimqJVHaUbV1USqKaolUFItXVQNPkPcH06x7qiVRB8bXiipslLDYQhxPipIIPyj2ma0WzEA6+8BYmWRfbt0jNlgkjNjIWlFPHJjgokTAdCLG/wChiwKttCidjkoS6iNQLakktpFicYLttCBKO6f0irszWCilVgqzs49YsQEhCUs4AAvC+bOCgymbvFUvHAltf0hfV8xKYIjtpdxOR4U3MlDnUh0v50kPGO40R/blKJKEplTQzPYrSXLvfpYatG150LcQETnlzZdSe437dD5RF8oJVzSSGKQOdkBfMJgG5cv5JAb5/k0HZfh1TlpQgEhwTbwgjftaNRN4QkEuDMCdaXf5m8NMEESwEy0pCW1G/n1hLpM0tyXxOPZ/bBJ+fZZg5JLSlpjqU+9wz389PnC3iumXyghFNQJq3NNqfLf2j6EcMgmoi8A5rg5c1JQpCTuHGnl0MQ3uabcs7T6hrZGuIJpfP8DNDEsSdEpF1KPYCHGFyKcEqXNKUVWEvU+ZOzdPpD7AYBGFAoQH66n1Ubx4xmK5hIIcfz+ekRk1NDHKvya10jv7YoIDJstBWCvYe/rtDOfgMNWKpaX97W694KwcglIJcaaR7m4aX8P3joTcv3hW95bZP36KhNN1H+Y+yYyZEsDwpAHlHhOWyk1KShIURdTXvq8CmYqWEhWjx3GBZACTrrE+p5eMqptN8plLUmlgQfWBZ+HK1pNmvUG2P5xTgJAQ9yXvDBDbR0W4ZUT5CdqHm4uVJUmUkkk6JuWf6b+0e14ljfyiGSK6qU1MzsH947Pa76QPs8YXBt/2rEKteM3xvgFTZCVSw6pS6rdGIJ7s7+hh1zgFBNzFxU30ibH91ONxieHjsvj8h1hxqe4sP1eDsHksyaWly1E2uPze0fSThEO4loCidaA/0giUii7X3h28ngLWd4ya8rcrMZFwkmQtM2fM8QPhSnQE9TvG5wsprmBETQWYO/aGOFlkXV7Q2GJ0jsBYOu1rn+aU5++ApMwCJjVhwNjv5wRgsKiUgIlpCUjQD+XMeqolUbUWnZHwM+qwZNQ5+CceiueJVFNUSqHUk2rqolUU1RKoKRaoriVxRVEriVJO5X1xK4orjhVBSLRFceTPgSYswBiZioF203OKHWPBxyesZfETF94VYmbM7xxSAW0xM+Qv4wgto8AnkpJKFs+rl/3jB4mbN7wqxM6d/uhD4I3/ABNViOaRnwuX0TFzUki6FMQQxpP7+UexmwBAUBfRtPl2j5NOnzv90U/3M7quKb/D2k200r7Ne6vOLX2ULSpi7ecXLWGcNHxmRmeIRopXkbj2MXzM+xRL1EdWFj6Qh3h8gPlITm66MjK+rzE1CxaBZUqnd+msfO5XFWKFmSfQ/rF6eMJ28sehI+sId4fNd1+6sN10NVa+jBdo8qIJJjCTeNC/hlLAbch39I9o40G8tY8mhZ0k/wDipjUwf5LaqU4tFMuT4nTSNj5RmJXGcoapmt/x/ePQ4wlP99u6T+UJfo5Ty0pzdVEMBwWulzAnw7RybMA8QuRGS/8AMJX+7/qY4eK5O5V7H9IDBNVbT7IEsN3uHutRicWCkAm+3prHvCYqsJG5tGS/8nkd/wDqT9RHRxTJGhP/AFMK6GoB+E+xTOrARQcPda+YWMESpgteMOvjGVsF+iYo/wDNEj7qz6N+cNGnnJ+ApRmhr4wvoyJ4j2qal2LGPl83jhf3Zf8A2P6RQeMprKZIcsx/D1tvFgaPUH8qrO1MA/MvpqlirpFUzFuqz2j5RM4lxB1UfS0RHEM/8SotM8MP5neyru8QH5Wr6rNC12DgdXaDstkqCWnKBOxBu0fKsPns7qYaYfOZp3MWI/DommySVWk8Qlc2hQX1OSpCdGi4Tx1j51h80mdTDPD49ZjQa0NFALNcXONkrZibHa4z2HxaoYyZxiShaYVxK4HC47XBS5avriVxRXErgpFr/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r-TR"/>
          </a:p>
        </p:txBody>
      </p:sp>
      <p:pic>
        <p:nvPicPr>
          <p:cNvPr id="3078" name="Picture 6" descr="https://encrypted-tbn2.gstatic.com/images?q=tbn:ANd9GcS0gtrwIIaIavci-P5wWeVKAFpkp1_SmjNXfYtxS65buuMHNSL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64" y="1039416"/>
            <a:ext cx="3203848" cy="1656184"/>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http://www.imrenhelvatatlievi.com/images/dummy/urunler/tatli/rs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22990" y="2095528"/>
            <a:ext cx="3221010" cy="1944216"/>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2"/>
          <p:cNvSpPr txBox="1">
            <a:spLocks/>
          </p:cNvSpPr>
          <p:nvPr/>
        </p:nvSpPr>
        <p:spPr>
          <a:xfrm>
            <a:off x="2605448" y="2924944"/>
            <a:ext cx="3334702" cy="764664"/>
          </a:xfrm>
          <a:prstGeom prst="rect">
            <a:avLst/>
          </a:prstGeom>
        </p:spPr>
        <p:txBody>
          <a:bodyPr vert="horz" lIns="91440" tIns="45720" rIns="91440" bIns="45720" rtlCol="0">
            <a:normAutofit fontScale="850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tr-TR" dirty="0"/>
              <a:t>4</a:t>
            </a:r>
            <a:r>
              <a:rPr lang="tr-TR" dirty="0" smtClean="0"/>
              <a:t> X Mastic pudding</a:t>
            </a:r>
            <a:endParaRPr lang="tr-TR" dirty="0"/>
          </a:p>
        </p:txBody>
      </p:sp>
      <p:sp>
        <p:nvSpPr>
          <p:cNvPr id="9" name="Content Placeholder 2"/>
          <p:cNvSpPr txBox="1">
            <a:spLocks/>
          </p:cNvSpPr>
          <p:nvPr/>
        </p:nvSpPr>
        <p:spPr>
          <a:xfrm>
            <a:off x="3995936" y="5153868"/>
            <a:ext cx="4186808" cy="764664"/>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tr-TR" dirty="0" smtClean="0"/>
              <a:t>1 X Fish</a:t>
            </a:r>
            <a:endParaRPr lang="tr-TR" dirty="0"/>
          </a:p>
        </p:txBody>
      </p:sp>
      <p:pic>
        <p:nvPicPr>
          <p:cNvPr id="3082" name="Picture 10" descr="http://1.bp.blogspot.com/-ug-uXrqLhTU/TnIP2MawIUI/AAAAAAAAE4Q/SUINc6clmk4/s1600/IMG00459-20110830-195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992" y="4039744"/>
            <a:ext cx="4174583" cy="2785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834523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a:t>Health State Utilities</a:t>
            </a:r>
          </a:p>
        </p:txBody>
      </p:sp>
      <p:sp>
        <p:nvSpPr>
          <p:cNvPr id="41987" name="Rectangle 3"/>
          <p:cNvSpPr>
            <a:spLocks noGrp="1" noChangeArrowheads="1"/>
          </p:cNvSpPr>
          <p:nvPr>
            <p:ph type="body" idx="1"/>
          </p:nvPr>
        </p:nvSpPr>
        <p:spPr/>
        <p:txBody>
          <a:bodyPr/>
          <a:lstStyle/>
          <a:p>
            <a:r>
              <a:rPr lang="en-US"/>
              <a:t>Healthy</a:t>
            </a:r>
          </a:p>
          <a:p>
            <a:pPr lvl="1"/>
            <a:r>
              <a:rPr lang="en-US"/>
              <a:t>Utility = 0.8  (not 1.0 due to side effects)</a:t>
            </a:r>
          </a:p>
          <a:p>
            <a:r>
              <a:rPr lang="en-US"/>
              <a:t>Sick</a:t>
            </a:r>
          </a:p>
          <a:p>
            <a:pPr lvl="1"/>
            <a:r>
              <a:rPr lang="en-US"/>
              <a:t>Utility = 0.4</a:t>
            </a:r>
          </a:p>
          <a:p>
            <a:r>
              <a:rPr lang="en-US"/>
              <a:t>Dead</a:t>
            </a:r>
          </a:p>
          <a:p>
            <a:pPr lvl="1"/>
            <a:r>
              <a:rPr lang="en-US"/>
              <a:t>Utility = 0</a:t>
            </a:r>
          </a:p>
        </p:txBody>
      </p:sp>
    </p:spTree>
    <p:extLst>
      <p:ext uri="{BB962C8B-B14F-4D97-AF65-F5344CB8AC3E}">
        <p14:creationId xmlns:p14="http://schemas.microsoft.com/office/powerpoint/2010/main" val="26169150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sz="quarter"/>
          </p:nvPr>
        </p:nvSpPr>
        <p:spPr/>
        <p:txBody>
          <a:bodyPr/>
          <a:lstStyle/>
          <a:p>
            <a:r>
              <a:rPr lang="en-US" sz="4000"/>
              <a:t>10,000 Patient Cohort:</a:t>
            </a:r>
            <a:br>
              <a:rPr lang="en-US" sz="4000"/>
            </a:br>
            <a:r>
              <a:rPr lang="en-US" sz="4000"/>
              <a:t> New Treatment</a:t>
            </a:r>
          </a:p>
        </p:txBody>
      </p:sp>
      <p:graphicFrame>
        <p:nvGraphicFramePr>
          <p:cNvPr id="58412" name="Group 44"/>
          <p:cNvGraphicFramePr>
            <a:graphicFrameLocks noGrp="1"/>
          </p:cNvGraphicFramePr>
          <p:nvPr>
            <p:ph sz="quarter" idx="2"/>
          </p:nvPr>
        </p:nvGraphicFramePr>
        <p:xfrm>
          <a:off x="5181600" y="2133600"/>
          <a:ext cx="685800" cy="396240"/>
        </p:xfrm>
        <a:graphic>
          <a:graphicData uri="http://schemas.openxmlformats.org/drawingml/2006/table">
            <a:tbl>
              <a:tblPr/>
              <a:tblGrid>
                <a:gridCol w="685800"/>
              </a:tblGrid>
              <a:tr h="34131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0.96</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58411" name="Group 43"/>
          <p:cNvGraphicFramePr>
            <a:graphicFrameLocks noGrp="1"/>
          </p:cNvGraphicFramePr>
          <p:nvPr>
            <p:ph sz="quarter" idx="3"/>
          </p:nvPr>
        </p:nvGraphicFramePr>
        <p:xfrm>
          <a:off x="5181600" y="3813175"/>
          <a:ext cx="609600" cy="396240"/>
        </p:xfrm>
        <a:graphic>
          <a:graphicData uri="http://schemas.openxmlformats.org/drawingml/2006/table">
            <a:tbl>
              <a:tblPr/>
              <a:tblGrid>
                <a:gridCol w="609600"/>
              </a:tblGrid>
              <a:tr h="33972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0.9</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58410" name="Group 42"/>
          <p:cNvGraphicFramePr>
            <a:graphicFrameLocks noGrp="1"/>
          </p:cNvGraphicFramePr>
          <p:nvPr>
            <p:ph sz="quarter" idx="4"/>
          </p:nvPr>
        </p:nvGraphicFramePr>
        <p:xfrm>
          <a:off x="3429000" y="2895600"/>
          <a:ext cx="685800" cy="396240"/>
        </p:xfrm>
        <a:graphic>
          <a:graphicData uri="http://schemas.openxmlformats.org/drawingml/2006/table">
            <a:tbl>
              <a:tblPr/>
              <a:tblGrid>
                <a:gridCol w="685800"/>
              </a:tblGrid>
              <a:tr h="34766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0.04</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58389" name="Group 21"/>
          <p:cNvGraphicFramePr>
            <a:graphicFrameLocks noGrp="1"/>
          </p:cNvGraphicFramePr>
          <p:nvPr/>
        </p:nvGraphicFramePr>
        <p:xfrm>
          <a:off x="3429000" y="4572000"/>
          <a:ext cx="609600" cy="396240"/>
        </p:xfrm>
        <a:graphic>
          <a:graphicData uri="http://schemas.openxmlformats.org/drawingml/2006/table">
            <a:tbl>
              <a:tblPr/>
              <a:tblGrid>
                <a:gridCol w="609600"/>
              </a:tblGrid>
              <a:tr h="3556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0.1</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8395" name="Oval 27"/>
          <p:cNvSpPr>
            <a:spLocks noChangeArrowheads="1"/>
          </p:cNvSpPr>
          <p:nvPr/>
        </p:nvSpPr>
        <p:spPr bwMode="auto">
          <a:xfrm>
            <a:off x="1905000" y="1981200"/>
            <a:ext cx="2667000" cy="76200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sp>
        <p:nvSpPr>
          <p:cNvPr id="58396" name="Oval 28"/>
          <p:cNvSpPr>
            <a:spLocks noChangeArrowheads="1"/>
          </p:cNvSpPr>
          <p:nvPr/>
        </p:nvSpPr>
        <p:spPr bwMode="auto">
          <a:xfrm>
            <a:off x="1905000" y="3581400"/>
            <a:ext cx="2667000" cy="76200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sp>
        <p:nvSpPr>
          <p:cNvPr id="58397" name="Oval 29"/>
          <p:cNvSpPr>
            <a:spLocks noChangeArrowheads="1"/>
          </p:cNvSpPr>
          <p:nvPr/>
        </p:nvSpPr>
        <p:spPr bwMode="auto">
          <a:xfrm>
            <a:off x="1905000" y="5257800"/>
            <a:ext cx="2667000" cy="76200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pic>
        <p:nvPicPr>
          <p:cNvPr id="58398" name="Picture 30" descr="refresh"/>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a:xfrm>
            <a:off x="4572000" y="2133600"/>
            <a:ext cx="552450" cy="4508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8399" name="Picture 31" descr="refresh"/>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29150" y="3657600"/>
            <a:ext cx="5524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8400" name="Line 32"/>
          <p:cNvSpPr>
            <a:spLocks noChangeShapeType="1"/>
          </p:cNvSpPr>
          <p:nvPr/>
        </p:nvSpPr>
        <p:spPr bwMode="auto">
          <a:xfrm>
            <a:off x="3200400" y="2819400"/>
            <a:ext cx="0" cy="6858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58401" name="Line 33"/>
          <p:cNvSpPr>
            <a:spLocks noChangeShapeType="1"/>
          </p:cNvSpPr>
          <p:nvPr/>
        </p:nvSpPr>
        <p:spPr bwMode="auto">
          <a:xfrm>
            <a:off x="3200400" y="4495800"/>
            <a:ext cx="0" cy="6858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58402" name="Line 34"/>
          <p:cNvSpPr>
            <a:spLocks noChangeShapeType="1"/>
          </p:cNvSpPr>
          <p:nvPr/>
        </p:nvSpPr>
        <p:spPr bwMode="auto">
          <a:xfrm flipV="1">
            <a:off x="3200400" y="3352800"/>
            <a:ext cx="152400" cy="1524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58403" name="Line 35"/>
          <p:cNvSpPr>
            <a:spLocks noChangeShapeType="1"/>
          </p:cNvSpPr>
          <p:nvPr/>
        </p:nvSpPr>
        <p:spPr bwMode="auto">
          <a:xfrm flipH="1" flipV="1">
            <a:off x="3048000" y="3352800"/>
            <a:ext cx="152400" cy="1524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58404" name="Line 36"/>
          <p:cNvSpPr>
            <a:spLocks noChangeShapeType="1"/>
          </p:cNvSpPr>
          <p:nvPr/>
        </p:nvSpPr>
        <p:spPr bwMode="auto">
          <a:xfrm flipH="1" flipV="1">
            <a:off x="3048000" y="5029200"/>
            <a:ext cx="152400" cy="1524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58405" name="Line 37"/>
          <p:cNvSpPr>
            <a:spLocks noChangeShapeType="1"/>
          </p:cNvSpPr>
          <p:nvPr/>
        </p:nvSpPr>
        <p:spPr bwMode="auto">
          <a:xfrm flipV="1">
            <a:off x="3200400" y="5029200"/>
            <a:ext cx="152400" cy="1524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58406" name="Text Box 38"/>
          <p:cNvSpPr txBox="1">
            <a:spLocks noChangeArrowheads="1"/>
          </p:cNvSpPr>
          <p:nvPr/>
        </p:nvSpPr>
        <p:spPr bwMode="auto">
          <a:xfrm>
            <a:off x="304800" y="2057400"/>
            <a:ext cx="152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sz="2400"/>
              <a:t>Healthy</a:t>
            </a:r>
          </a:p>
        </p:txBody>
      </p:sp>
      <p:sp>
        <p:nvSpPr>
          <p:cNvPr id="58407" name="Text Box 39"/>
          <p:cNvSpPr txBox="1">
            <a:spLocks noChangeArrowheads="1"/>
          </p:cNvSpPr>
          <p:nvPr/>
        </p:nvSpPr>
        <p:spPr bwMode="auto">
          <a:xfrm>
            <a:off x="457200" y="3733800"/>
            <a:ext cx="129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sz="2400"/>
              <a:t>Sick</a:t>
            </a:r>
          </a:p>
        </p:txBody>
      </p:sp>
      <p:sp>
        <p:nvSpPr>
          <p:cNvPr id="58408" name="Text Box 40"/>
          <p:cNvSpPr txBox="1">
            <a:spLocks noChangeArrowheads="1"/>
          </p:cNvSpPr>
          <p:nvPr/>
        </p:nvSpPr>
        <p:spPr bwMode="auto">
          <a:xfrm>
            <a:off x="457200" y="5410200"/>
            <a:ext cx="990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sz="2400"/>
              <a:t>Dead</a:t>
            </a:r>
          </a:p>
        </p:txBody>
      </p:sp>
      <p:sp>
        <p:nvSpPr>
          <p:cNvPr id="58409" name="Text Box 41"/>
          <p:cNvSpPr txBox="1">
            <a:spLocks noChangeArrowheads="1"/>
          </p:cNvSpPr>
          <p:nvPr/>
        </p:nvSpPr>
        <p:spPr bwMode="auto">
          <a:xfrm>
            <a:off x="2438400" y="2133600"/>
            <a:ext cx="1828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sz="2400"/>
              <a:t>10,000 pts</a:t>
            </a:r>
          </a:p>
        </p:txBody>
      </p:sp>
    </p:spTree>
    <p:extLst>
      <p:ext uri="{BB962C8B-B14F-4D97-AF65-F5344CB8AC3E}">
        <p14:creationId xmlns:p14="http://schemas.microsoft.com/office/powerpoint/2010/main" val="146731987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sz="quarter"/>
          </p:nvPr>
        </p:nvSpPr>
        <p:spPr/>
        <p:txBody>
          <a:bodyPr/>
          <a:lstStyle/>
          <a:p>
            <a:r>
              <a:rPr lang="en-US"/>
              <a:t>After 1 month</a:t>
            </a:r>
          </a:p>
        </p:txBody>
      </p:sp>
      <p:graphicFrame>
        <p:nvGraphicFramePr>
          <p:cNvPr id="59442" name="Group 50"/>
          <p:cNvGraphicFramePr>
            <a:graphicFrameLocks noGrp="1"/>
          </p:cNvGraphicFramePr>
          <p:nvPr>
            <p:ph sz="quarter" idx="2"/>
          </p:nvPr>
        </p:nvGraphicFramePr>
        <p:xfrm>
          <a:off x="5181600" y="2209800"/>
          <a:ext cx="685800" cy="396240"/>
        </p:xfrm>
        <a:graphic>
          <a:graphicData uri="http://schemas.openxmlformats.org/drawingml/2006/table">
            <a:tbl>
              <a:tblPr/>
              <a:tblGrid>
                <a:gridCol w="685800"/>
              </a:tblGrid>
              <a:tr h="34131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0.96</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59441" name="Group 49"/>
          <p:cNvGraphicFramePr>
            <a:graphicFrameLocks noGrp="1"/>
          </p:cNvGraphicFramePr>
          <p:nvPr>
            <p:ph sz="quarter" idx="3"/>
          </p:nvPr>
        </p:nvGraphicFramePr>
        <p:xfrm>
          <a:off x="5181600" y="3813175"/>
          <a:ext cx="609600" cy="396240"/>
        </p:xfrm>
        <a:graphic>
          <a:graphicData uri="http://schemas.openxmlformats.org/drawingml/2006/table">
            <a:tbl>
              <a:tblPr/>
              <a:tblGrid>
                <a:gridCol w="609600"/>
              </a:tblGrid>
              <a:tr h="33972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0.9</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59440" name="Group 48"/>
          <p:cNvGraphicFramePr>
            <a:graphicFrameLocks noGrp="1"/>
          </p:cNvGraphicFramePr>
          <p:nvPr>
            <p:ph sz="quarter" idx="4"/>
          </p:nvPr>
        </p:nvGraphicFramePr>
        <p:xfrm>
          <a:off x="3429000" y="2971800"/>
          <a:ext cx="685800" cy="396240"/>
        </p:xfrm>
        <a:graphic>
          <a:graphicData uri="http://schemas.openxmlformats.org/drawingml/2006/table">
            <a:tbl>
              <a:tblPr/>
              <a:tblGrid>
                <a:gridCol w="685800"/>
              </a:tblGrid>
              <a:tr h="34766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0.04</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59413" name="Group 21"/>
          <p:cNvGraphicFramePr>
            <a:graphicFrameLocks noGrp="1"/>
          </p:cNvGraphicFramePr>
          <p:nvPr/>
        </p:nvGraphicFramePr>
        <p:xfrm>
          <a:off x="3429000" y="4572000"/>
          <a:ext cx="609600" cy="396240"/>
        </p:xfrm>
        <a:graphic>
          <a:graphicData uri="http://schemas.openxmlformats.org/drawingml/2006/table">
            <a:tbl>
              <a:tblPr/>
              <a:tblGrid>
                <a:gridCol w="609600"/>
              </a:tblGrid>
              <a:tr h="3556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0.1</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9419" name="Oval 27"/>
          <p:cNvSpPr>
            <a:spLocks noChangeArrowheads="1"/>
          </p:cNvSpPr>
          <p:nvPr/>
        </p:nvSpPr>
        <p:spPr bwMode="auto">
          <a:xfrm>
            <a:off x="1905000" y="1981200"/>
            <a:ext cx="2667000" cy="76200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sp>
        <p:nvSpPr>
          <p:cNvPr id="59420" name="Oval 28"/>
          <p:cNvSpPr>
            <a:spLocks noChangeArrowheads="1"/>
          </p:cNvSpPr>
          <p:nvPr/>
        </p:nvSpPr>
        <p:spPr bwMode="auto">
          <a:xfrm>
            <a:off x="1905000" y="3581400"/>
            <a:ext cx="2667000" cy="76200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sp>
        <p:nvSpPr>
          <p:cNvPr id="59421" name="Oval 29"/>
          <p:cNvSpPr>
            <a:spLocks noChangeArrowheads="1"/>
          </p:cNvSpPr>
          <p:nvPr/>
        </p:nvSpPr>
        <p:spPr bwMode="auto">
          <a:xfrm>
            <a:off x="1905000" y="5257800"/>
            <a:ext cx="2667000" cy="76200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pic>
        <p:nvPicPr>
          <p:cNvPr id="59422" name="Picture 30" descr="refresh"/>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a:xfrm>
            <a:off x="4572000" y="2133600"/>
            <a:ext cx="552450" cy="4508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59423" name="Picture 31" descr="refresh"/>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29150" y="3657600"/>
            <a:ext cx="5524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424" name="Line 32"/>
          <p:cNvSpPr>
            <a:spLocks noChangeShapeType="1"/>
          </p:cNvSpPr>
          <p:nvPr/>
        </p:nvSpPr>
        <p:spPr bwMode="auto">
          <a:xfrm>
            <a:off x="3200400" y="2819400"/>
            <a:ext cx="0" cy="6858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59425" name="Line 33"/>
          <p:cNvSpPr>
            <a:spLocks noChangeShapeType="1"/>
          </p:cNvSpPr>
          <p:nvPr/>
        </p:nvSpPr>
        <p:spPr bwMode="auto">
          <a:xfrm>
            <a:off x="3200400" y="4495800"/>
            <a:ext cx="0" cy="6858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59426" name="Line 34"/>
          <p:cNvSpPr>
            <a:spLocks noChangeShapeType="1"/>
          </p:cNvSpPr>
          <p:nvPr/>
        </p:nvSpPr>
        <p:spPr bwMode="auto">
          <a:xfrm flipV="1">
            <a:off x="3200400" y="3352800"/>
            <a:ext cx="152400" cy="1524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59427" name="Line 35"/>
          <p:cNvSpPr>
            <a:spLocks noChangeShapeType="1"/>
          </p:cNvSpPr>
          <p:nvPr/>
        </p:nvSpPr>
        <p:spPr bwMode="auto">
          <a:xfrm flipH="1" flipV="1">
            <a:off x="3048000" y="3352800"/>
            <a:ext cx="152400" cy="1524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59428" name="Line 36"/>
          <p:cNvSpPr>
            <a:spLocks noChangeShapeType="1"/>
          </p:cNvSpPr>
          <p:nvPr/>
        </p:nvSpPr>
        <p:spPr bwMode="auto">
          <a:xfrm flipH="1" flipV="1">
            <a:off x="3048000" y="5029200"/>
            <a:ext cx="152400" cy="1524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59429" name="Line 37"/>
          <p:cNvSpPr>
            <a:spLocks noChangeShapeType="1"/>
          </p:cNvSpPr>
          <p:nvPr/>
        </p:nvSpPr>
        <p:spPr bwMode="auto">
          <a:xfrm flipV="1">
            <a:off x="3200400" y="5029200"/>
            <a:ext cx="152400" cy="1524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59430" name="Text Box 38"/>
          <p:cNvSpPr txBox="1">
            <a:spLocks noChangeArrowheads="1"/>
          </p:cNvSpPr>
          <p:nvPr/>
        </p:nvSpPr>
        <p:spPr bwMode="auto">
          <a:xfrm>
            <a:off x="304800" y="2057400"/>
            <a:ext cx="152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sz="2400" dirty="0"/>
              <a:t>Healthy</a:t>
            </a:r>
          </a:p>
        </p:txBody>
      </p:sp>
      <p:sp>
        <p:nvSpPr>
          <p:cNvPr id="59431" name="Text Box 39"/>
          <p:cNvSpPr txBox="1">
            <a:spLocks noChangeArrowheads="1"/>
          </p:cNvSpPr>
          <p:nvPr/>
        </p:nvSpPr>
        <p:spPr bwMode="auto">
          <a:xfrm>
            <a:off x="457200" y="3733800"/>
            <a:ext cx="129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sz="2400"/>
              <a:t>Sick</a:t>
            </a:r>
          </a:p>
        </p:txBody>
      </p:sp>
      <p:sp>
        <p:nvSpPr>
          <p:cNvPr id="59432" name="Text Box 40"/>
          <p:cNvSpPr txBox="1">
            <a:spLocks noChangeArrowheads="1"/>
          </p:cNvSpPr>
          <p:nvPr/>
        </p:nvSpPr>
        <p:spPr bwMode="auto">
          <a:xfrm>
            <a:off x="457200" y="5410200"/>
            <a:ext cx="990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sz="2400"/>
              <a:t>Dead</a:t>
            </a:r>
          </a:p>
        </p:txBody>
      </p:sp>
      <p:sp>
        <p:nvSpPr>
          <p:cNvPr id="59433" name="Text Box 41"/>
          <p:cNvSpPr txBox="1">
            <a:spLocks noChangeArrowheads="1"/>
          </p:cNvSpPr>
          <p:nvPr/>
        </p:nvSpPr>
        <p:spPr bwMode="auto">
          <a:xfrm>
            <a:off x="2438400" y="2133600"/>
            <a:ext cx="1828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sz="2400"/>
              <a:t>9,600 pts</a:t>
            </a:r>
          </a:p>
        </p:txBody>
      </p:sp>
      <p:sp>
        <p:nvSpPr>
          <p:cNvPr id="59434" name="Text Box 42"/>
          <p:cNvSpPr txBox="1">
            <a:spLocks noChangeArrowheads="1"/>
          </p:cNvSpPr>
          <p:nvPr/>
        </p:nvSpPr>
        <p:spPr bwMode="auto">
          <a:xfrm>
            <a:off x="2514600" y="3733800"/>
            <a:ext cx="152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sz="2400"/>
              <a:t>400 pts</a:t>
            </a:r>
          </a:p>
        </p:txBody>
      </p:sp>
      <p:sp>
        <p:nvSpPr>
          <p:cNvPr id="59438" name="Rectangle 46"/>
          <p:cNvSpPr>
            <a:spLocks noChangeArrowheads="1"/>
          </p:cNvSpPr>
          <p:nvPr/>
        </p:nvSpPr>
        <p:spPr bwMode="auto">
          <a:xfrm>
            <a:off x="6096000" y="3286978"/>
            <a:ext cx="28194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b="1" dirty="0"/>
              <a:t>COST: 400 x $3,200</a:t>
            </a:r>
          </a:p>
          <a:p>
            <a:pPr eaLnBrk="1" hangingPunct="1"/>
            <a:r>
              <a:rPr lang="en-US" b="1" dirty="0"/>
              <a:t>  =$1.3M</a:t>
            </a:r>
          </a:p>
          <a:p>
            <a:pPr eaLnBrk="1" hangingPunct="1"/>
            <a:r>
              <a:rPr lang="en-US" b="1" dirty="0"/>
              <a:t>QALY: 1/12 x 400 x 0.4</a:t>
            </a:r>
          </a:p>
          <a:p>
            <a:pPr eaLnBrk="1" hangingPunct="1"/>
            <a:r>
              <a:rPr lang="en-US" b="1" dirty="0"/>
              <a:t>  =13 QALY</a:t>
            </a:r>
          </a:p>
        </p:txBody>
      </p:sp>
      <p:sp>
        <p:nvSpPr>
          <p:cNvPr id="59439" name="Rectangle 47"/>
          <p:cNvSpPr>
            <a:spLocks noChangeArrowheads="1"/>
          </p:cNvSpPr>
          <p:nvPr/>
        </p:nvSpPr>
        <p:spPr bwMode="auto">
          <a:xfrm>
            <a:off x="6012160" y="1919287"/>
            <a:ext cx="313184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r>
              <a:rPr lang="en-US" b="1" dirty="0"/>
              <a:t>COST: 9,600 x $1,500</a:t>
            </a:r>
          </a:p>
          <a:p>
            <a:pPr eaLnBrk="1" hangingPunct="1"/>
            <a:r>
              <a:rPr lang="en-US" b="1" dirty="0"/>
              <a:t>  =$14.4M</a:t>
            </a:r>
          </a:p>
          <a:p>
            <a:pPr eaLnBrk="1" hangingPunct="1"/>
            <a:r>
              <a:rPr lang="en-US" b="1" dirty="0"/>
              <a:t>QALY: 1/12 x 9,600 x 0.8</a:t>
            </a:r>
          </a:p>
          <a:p>
            <a:pPr eaLnBrk="1" hangingPunct="1"/>
            <a:r>
              <a:rPr lang="en-US" b="1" dirty="0"/>
              <a:t>  =640 QALY</a:t>
            </a:r>
          </a:p>
        </p:txBody>
      </p:sp>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36096" y="4577722"/>
            <a:ext cx="3707904" cy="2327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04800" y="2461441"/>
            <a:ext cx="1196161" cy="369332"/>
          </a:xfrm>
          <a:prstGeom prst="rect">
            <a:avLst/>
          </a:prstGeom>
          <a:noFill/>
        </p:spPr>
        <p:txBody>
          <a:bodyPr wrap="none" rtlCol="0">
            <a:spAutoFit/>
          </a:bodyPr>
          <a:lstStyle/>
          <a:p>
            <a:r>
              <a:rPr lang="tr-TR" dirty="0" smtClean="0"/>
              <a:t>Utility=0.8</a:t>
            </a:r>
            <a:endParaRPr lang="tr-TR" dirty="0"/>
          </a:p>
        </p:txBody>
      </p:sp>
      <p:sp>
        <p:nvSpPr>
          <p:cNvPr id="27" name="TextBox 26"/>
          <p:cNvSpPr txBox="1"/>
          <p:nvPr/>
        </p:nvSpPr>
        <p:spPr>
          <a:xfrm>
            <a:off x="176576" y="4191000"/>
            <a:ext cx="1192955" cy="369332"/>
          </a:xfrm>
          <a:prstGeom prst="rect">
            <a:avLst/>
          </a:prstGeom>
          <a:noFill/>
        </p:spPr>
        <p:txBody>
          <a:bodyPr wrap="none" rtlCol="0">
            <a:spAutoFit/>
          </a:bodyPr>
          <a:lstStyle/>
          <a:p>
            <a:r>
              <a:rPr lang="tr-TR" dirty="0" smtClean="0"/>
              <a:t>Utility=0.4</a:t>
            </a:r>
            <a:endParaRPr lang="tr-TR" dirty="0"/>
          </a:p>
        </p:txBody>
      </p:sp>
      <p:sp>
        <p:nvSpPr>
          <p:cNvPr id="28" name="TextBox 27"/>
          <p:cNvSpPr txBox="1"/>
          <p:nvPr/>
        </p:nvSpPr>
        <p:spPr>
          <a:xfrm>
            <a:off x="354419" y="2839134"/>
            <a:ext cx="1500732" cy="646331"/>
          </a:xfrm>
          <a:prstGeom prst="rect">
            <a:avLst/>
          </a:prstGeom>
          <a:noFill/>
        </p:spPr>
        <p:txBody>
          <a:bodyPr wrap="none" rtlCol="0">
            <a:spAutoFit/>
          </a:bodyPr>
          <a:lstStyle/>
          <a:p>
            <a:r>
              <a:rPr lang="tr-TR" dirty="0" smtClean="0"/>
              <a:t>Cost</a:t>
            </a:r>
          </a:p>
          <a:p>
            <a:r>
              <a:rPr lang="tr-TR" dirty="0" smtClean="0"/>
              <a:t>Healthy=1500</a:t>
            </a:r>
            <a:endParaRPr lang="tr-TR" dirty="0"/>
          </a:p>
        </p:txBody>
      </p:sp>
      <p:sp>
        <p:nvSpPr>
          <p:cNvPr id="29" name="TextBox 28"/>
          <p:cNvSpPr txBox="1"/>
          <p:nvPr/>
        </p:nvSpPr>
        <p:spPr>
          <a:xfrm>
            <a:off x="251868" y="4480277"/>
            <a:ext cx="1159292" cy="646331"/>
          </a:xfrm>
          <a:prstGeom prst="rect">
            <a:avLst/>
          </a:prstGeom>
          <a:noFill/>
        </p:spPr>
        <p:txBody>
          <a:bodyPr wrap="none" rtlCol="0">
            <a:spAutoFit/>
          </a:bodyPr>
          <a:lstStyle/>
          <a:p>
            <a:r>
              <a:rPr lang="tr-TR" dirty="0" smtClean="0"/>
              <a:t>Cost</a:t>
            </a:r>
          </a:p>
          <a:p>
            <a:r>
              <a:rPr lang="tr-TR" dirty="0" smtClean="0"/>
              <a:t>Sick=3200</a:t>
            </a:r>
            <a:endParaRPr lang="tr-TR" dirty="0"/>
          </a:p>
        </p:txBody>
      </p:sp>
    </p:spTree>
    <p:extLst>
      <p:ext uri="{BB962C8B-B14F-4D97-AF65-F5344CB8AC3E}">
        <p14:creationId xmlns:p14="http://schemas.microsoft.com/office/powerpoint/2010/main" val="400893814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sz="quarter"/>
          </p:nvPr>
        </p:nvSpPr>
        <p:spPr/>
        <p:txBody>
          <a:bodyPr/>
          <a:lstStyle/>
          <a:p>
            <a:r>
              <a:rPr lang="en-US"/>
              <a:t>After 2 months</a:t>
            </a:r>
          </a:p>
        </p:txBody>
      </p:sp>
      <p:graphicFrame>
        <p:nvGraphicFramePr>
          <p:cNvPr id="60464" name="Group 48"/>
          <p:cNvGraphicFramePr>
            <a:graphicFrameLocks noGrp="1"/>
          </p:cNvGraphicFramePr>
          <p:nvPr>
            <p:ph sz="quarter" idx="2"/>
          </p:nvPr>
        </p:nvGraphicFramePr>
        <p:xfrm>
          <a:off x="5181600" y="2133600"/>
          <a:ext cx="685800" cy="396240"/>
        </p:xfrm>
        <a:graphic>
          <a:graphicData uri="http://schemas.openxmlformats.org/drawingml/2006/table">
            <a:tbl>
              <a:tblPr/>
              <a:tblGrid>
                <a:gridCol w="685800"/>
              </a:tblGrid>
              <a:tr h="34131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0.96</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60463" name="Group 47"/>
          <p:cNvGraphicFramePr>
            <a:graphicFrameLocks noGrp="1"/>
          </p:cNvGraphicFramePr>
          <p:nvPr>
            <p:ph sz="quarter" idx="3"/>
          </p:nvPr>
        </p:nvGraphicFramePr>
        <p:xfrm>
          <a:off x="5181600" y="3813175"/>
          <a:ext cx="609600" cy="396240"/>
        </p:xfrm>
        <a:graphic>
          <a:graphicData uri="http://schemas.openxmlformats.org/drawingml/2006/table">
            <a:tbl>
              <a:tblPr/>
              <a:tblGrid>
                <a:gridCol w="609600"/>
              </a:tblGrid>
              <a:tr h="33972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0.9</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60465" name="Group 49"/>
          <p:cNvGraphicFramePr>
            <a:graphicFrameLocks noGrp="1"/>
          </p:cNvGraphicFramePr>
          <p:nvPr>
            <p:ph sz="quarter" idx="4"/>
          </p:nvPr>
        </p:nvGraphicFramePr>
        <p:xfrm>
          <a:off x="3429000" y="2971800"/>
          <a:ext cx="685800" cy="458788"/>
        </p:xfrm>
        <a:graphic>
          <a:graphicData uri="http://schemas.openxmlformats.org/drawingml/2006/table">
            <a:tbl>
              <a:tblPr/>
              <a:tblGrid>
                <a:gridCol w="685800"/>
              </a:tblGrid>
              <a:tr h="45878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0.04</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60437" name="Group 21"/>
          <p:cNvGraphicFramePr>
            <a:graphicFrameLocks noGrp="1"/>
          </p:cNvGraphicFramePr>
          <p:nvPr/>
        </p:nvGraphicFramePr>
        <p:xfrm>
          <a:off x="3429000" y="4572000"/>
          <a:ext cx="609600" cy="396240"/>
        </p:xfrm>
        <a:graphic>
          <a:graphicData uri="http://schemas.openxmlformats.org/drawingml/2006/table">
            <a:tbl>
              <a:tblPr/>
              <a:tblGrid>
                <a:gridCol w="609600"/>
              </a:tblGrid>
              <a:tr h="3556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0.1</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0443" name="Oval 27"/>
          <p:cNvSpPr>
            <a:spLocks noChangeArrowheads="1"/>
          </p:cNvSpPr>
          <p:nvPr/>
        </p:nvSpPr>
        <p:spPr bwMode="auto">
          <a:xfrm>
            <a:off x="1905000" y="1981200"/>
            <a:ext cx="2667000" cy="76200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sp>
        <p:nvSpPr>
          <p:cNvPr id="60444" name="Oval 28"/>
          <p:cNvSpPr>
            <a:spLocks noChangeArrowheads="1"/>
          </p:cNvSpPr>
          <p:nvPr/>
        </p:nvSpPr>
        <p:spPr bwMode="auto">
          <a:xfrm>
            <a:off x="1905000" y="3581400"/>
            <a:ext cx="2667000" cy="76200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sp>
        <p:nvSpPr>
          <p:cNvPr id="60445" name="Oval 29"/>
          <p:cNvSpPr>
            <a:spLocks noChangeArrowheads="1"/>
          </p:cNvSpPr>
          <p:nvPr/>
        </p:nvSpPr>
        <p:spPr bwMode="auto">
          <a:xfrm>
            <a:off x="1905000" y="5257800"/>
            <a:ext cx="2667000" cy="76200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pic>
        <p:nvPicPr>
          <p:cNvPr id="60446" name="Picture 30" descr="refresh"/>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a:xfrm>
            <a:off x="4648200" y="2133600"/>
            <a:ext cx="552450" cy="4508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0447" name="Picture 31" descr="refresh"/>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29150" y="3657600"/>
            <a:ext cx="5524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448" name="Line 32"/>
          <p:cNvSpPr>
            <a:spLocks noChangeShapeType="1"/>
          </p:cNvSpPr>
          <p:nvPr/>
        </p:nvSpPr>
        <p:spPr bwMode="auto">
          <a:xfrm>
            <a:off x="3200400" y="2819400"/>
            <a:ext cx="0" cy="6858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60449" name="Line 33"/>
          <p:cNvSpPr>
            <a:spLocks noChangeShapeType="1"/>
          </p:cNvSpPr>
          <p:nvPr/>
        </p:nvSpPr>
        <p:spPr bwMode="auto">
          <a:xfrm>
            <a:off x="3200400" y="4495800"/>
            <a:ext cx="0" cy="6858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60450" name="Line 34"/>
          <p:cNvSpPr>
            <a:spLocks noChangeShapeType="1"/>
          </p:cNvSpPr>
          <p:nvPr/>
        </p:nvSpPr>
        <p:spPr bwMode="auto">
          <a:xfrm flipV="1">
            <a:off x="3200400" y="3352800"/>
            <a:ext cx="152400" cy="1524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60451" name="Line 35"/>
          <p:cNvSpPr>
            <a:spLocks noChangeShapeType="1"/>
          </p:cNvSpPr>
          <p:nvPr/>
        </p:nvSpPr>
        <p:spPr bwMode="auto">
          <a:xfrm flipH="1" flipV="1">
            <a:off x="3048000" y="3352800"/>
            <a:ext cx="152400" cy="1524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60452" name="Line 36"/>
          <p:cNvSpPr>
            <a:spLocks noChangeShapeType="1"/>
          </p:cNvSpPr>
          <p:nvPr/>
        </p:nvSpPr>
        <p:spPr bwMode="auto">
          <a:xfrm flipH="1" flipV="1">
            <a:off x="3048000" y="5029200"/>
            <a:ext cx="152400" cy="1524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60453" name="Line 37"/>
          <p:cNvSpPr>
            <a:spLocks noChangeShapeType="1"/>
          </p:cNvSpPr>
          <p:nvPr/>
        </p:nvSpPr>
        <p:spPr bwMode="auto">
          <a:xfrm flipV="1">
            <a:off x="3200400" y="5029200"/>
            <a:ext cx="152400" cy="1524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60454" name="Text Box 38"/>
          <p:cNvSpPr txBox="1">
            <a:spLocks noChangeArrowheads="1"/>
          </p:cNvSpPr>
          <p:nvPr/>
        </p:nvSpPr>
        <p:spPr bwMode="auto">
          <a:xfrm>
            <a:off x="304800" y="2057400"/>
            <a:ext cx="152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sz="2400"/>
              <a:t>Healthy</a:t>
            </a:r>
          </a:p>
        </p:txBody>
      </p:sp>
      <p:sp>
        <p:nvSpPr>
          <p:cNvPr id="60455" name="Text Box 39"/>
          <p:cNvSpPr txBox="1">
            <a:spLocks noChangeArrowheads="1"/>
          </p:cNvSpPr>
          <p:nvPr/>
        </p:nvSpPr>
        <p:spPr bwMode="auto">
          <a:xfrm>
            <a:off x="457200" y="3733800"/>
            <a:ext cx="129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sz="2400"/>
              <a:t>Sick</a:t>
            </a:r>
          </a:p>
        </p:txBody>
      </p:sp>
      <p:sp>
        <p:nvSpPr>
          <p:cNvPr id="60456" name="Text Box 40"/>
          <p:cNvSpPr txBox="1">
            <a:spLocks noChangeArrowheads="1"/>
          </p:cNvSpPr>
          <p:nvPr/>
        </p:nvSpPr>
        <p:spPr bwMode="auto">
          <a:xfrm>
            <a:off x="457200" y="5410200"/>
            <a:ext cx="990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sz="2400"/>
              <a:t>Dead</a:t>
            </a:r>
          </a:p>
        </p:txBody>
      </p:sp>
      <p:sp>
        <p:nvSpPr>
          <p:cNvPr id="60457" name="Text Box 41"/>
          <p:cNvSpPr txBox="1">
            <a:spLocks noChangeArrowheads="1"/>
          </p:cNvSpPr>
          <p:nvPr/>
        </p:nvSpPr>
        <p:spPr bwMode="auto">
          <a:xfrm>
            <a:off x="2438400" y="2133600"/>
            <a:ext cx="1828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sz="2400"/>
              <a:t>9,216 pts</a:t>
            </a:r>
          </a:p>
        </p:txBody>
      </p:sp>
      <p:sp>
        <p:nvSpPr>
          <p:cNvPr id="60458" name="Text Box 42"/>
          <p:cNvSpPr txBox="1">
            <a:spLocks noChangeArrowheads="1"/>
          </p:cNvSpPr>
          <p:nvPr/>
        </p:nvSpPr>
        <p:spPr bwMode="auto">
          <a:xfrm>
            <a:off x="2514600" y="3733800"/>
            <a:ext cx="152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sz="2400"/>
              <a:t>744 pts</a:t>
            </a:r>
          </a:p>
        </p:txBody>
      </p:sp>
      <p:sp>
        <p:nvSpPr>
          <p:cNvPr id="60459" name="Text Box 43"/>
          <p:cNvSpPr txBox="1">
            <a:spLocks noChangeArrowheads="1"/>
          </p:cNvSpPr>
          <p:nvPr/>
        </p:nvSpPr>
        <p:spPr bwMode="auto">
          <a:xfrm>
            <a:off x="2514600" y="5410200"/>
            <a:ext cx="1371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sz="2400"/>
              <a:t>40 pts</a:t>
            </a:r>
          </a:p>
        </p:txBody>
      </p:sp>
      <p:sp>
        <p:nvSpPr>
          <p:cNvPr id="60460" name="Rectangle 44"/>
          <p:cNvSpPr>
            <a:spLocks noChangeArrowheads="1"/>
          </p:cNvSpPr>
          <p:nvPr/>
        </p:nvSpPr>
        <p:spPr bwMode="auto">
          <a:xfrm>
            <a:off x="6248400" y="3505200"/>
            <a:ext cx="28956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b="1"/>
              <a:t>COST: 744 x $3,200</a:t>
            </a:r>
          </a:p>
          <a:p>
            <a:pPr eaLnBrk="1" hangingPunct="1"/>
            <a:r>
              <a:rPr lang="en-US" b="1"/>
              <a:t>  =$2.4M</a:t>
            </a:r>
          </a:p>
          <a:p>
            <a:pPr eaLnBrk="1" hangingPunct="1"/>
            <a:r>
              <a:rPr lang="en-US" b="1"/>
              <a:t>QALY: 1/12 x 744 x 0.4</a:t>
            </a:r>
          </a:p>
          <a:p>
            <a:pPr eaLnBrk="1" hangingPunct="1"/>
            <a:r>
              <a:rPr lang="en-US" b="1"/>
              <a:t>  =25 QALY</a:t>
            </a:r>
          </a:p>
        </p:txBody>
      </p:sp>
      <p:sp>
        <p:nvSpPr>
          <p:cNvPr id="60461" name="Rectangle 45"/>
          <p:cNvSpPr>
            <a:spLocks noChangeArrowheads="1"/>
          </p:cNvSpPr>
          <p:nvPr/>
        </p:nvSpPr>
        <p:spPr bwMode="auto">
          <a:xfrm>
            <a:off x="6172200" y="2133600"/>
            <a:ext cx="29718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b="1"/>
              <a:t>COST: 9,216 x $1,500</a:t>
            </a:r>
          </a:p>
          <a:p>
            <a:pPr eaLnBrk="1" hangingPunct="1"/>
            <a:r>
              <a:rPr lang="en-US" b="1"/>
              <a:t>  =$13.8M</a:t>
            </a:r>
          </a:p>
          <a:p>
            <a:pPr eaLnBrk="1" hangingPunct="1"/>
            <a:r>
              <a:rPr lang="en-US" b="1"/>
              <a:t>QALY: 1/12 x 9,216 x 0.8</a:t>
            </a:r>
          </a:p>
          <a:p>
            <a:pPr eaLnBrk="1" hangingPunct="1"/>
            <a:r>
              <a:rPr lang="en-US" b="1"/>
              <a:t>  =614 QALY</a:t>
            </a:r>
          </a:p>
        </p:txBody>
      </p:sp>
      <p:pic>
        <p:nvPicPr>
          <p:cNvPr id="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36096" y="4695825"/>
            <a:ext cx="3707904" cy="220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7" name="TextBox 26"/>
          <p:cNvSpPr txBox="1"/>
          <p:nvPr/>
        </p:nvSpPr>
        <p:spPr>
          <a:xfrm>
            <a:off x="304800" y="2461441"/>
            <a:ext cx="1196161" cy="369332"/>
          </a:xfrm>
          <a:prstGeom prst="rect">
            <a:avLst/>
          </a:prstGeom>
          <a:noFill/>
        </p:spPr>
        <p:txBody>
          <a:bodyPr wrap="none" rtlCol="0">
            <a:spAutoFit/>
          </a:bodyPr>
          <a:lstStyle/>
          <a:p>
            <a:r>
              <a:rPr lang="tr-TR" dirty="0" smtClean="0"/>
              <a:t>Utility=0.8</a:t>
            </a:r>
            <a:endParaRPr lang="tr-TR" dirty="0"/>
          </a:p>
        </p:txBody>
      </p:sp>
      <p:sp>
        <p:nvSpPr>
          <p:cNvPr id="28" name="TextBox 27"/>
          <p:cNvSpPr txBox="1"/>
          <p:nvPr/>
        </p:nvSpPr>
        <p:spPr>
          <a:xfrm>
            <a:off x="354419" y="2839134"/>
            <a:ext cx="1500732" cy="646331"/>
          </a:xfrm>
          <a:prstGeom prst="rect">
            <a:avLst/>
          </a:prstGeom>
          <a:noFill/>
        </p:spPr>
        <p:txBody>
          <a:bodyPr wrap="none" rtlCol="0">
            <a:spAutoFit/>
          </a:bodyPr>
          <a:lstStyle/>
          <a:p>
            <a:r>
              <a:rPr lang="tr-TR" dirty="0" smtClean="0"/>
              <a:t>Cost</a:t>
            </a:r>
          </a:p>
          <a:p>
            <a:r>
              <a:rPr lang="tr-TR" dirty="0" smtClean="0"/>
              <a:t>Healthy=1500</a:t>
            </a:r>
            <a:endParaRPr lang="tr-TR" dirty="0"/>
          </a:p>
        </p:txBody>
      </p:sp>
      <p:sp>
        <p:nvSpPr>
          <p:cNvPr id="29" name="TextBox 28"/>
          <p:cNvSpPr txBox="1"/>
          <p:nvPr/>
        </p:nvSpPr>
        <p:spPr>
          <a:xfrm>
            <a:off x="176576" y="4191000"/>
            <a:ext cx="1192955" cy="369332"/>
          </a:xfrm>
          <a:prstGeom prst="rect">
            <a:avLst/>
          </a:prstGeom>
          <a:noFill/>
        </p:spPr>
        <p:txBody>
          <a:bodyPr wrap="none" rtlCol="0">
            <a:spAutoFit/>
          </a:bodyPr>
          <a:lstStyle/>
          <a:p>
            <a:r>
              <a:rPr lang="tr-TR" dirty="0" smtClean="0"/>
              <a:t>Utility=0.4</a:t>
            </a:r>
            <a:endParaRPr lang="tr-TR" dirty="0"/>
          </a:p>
        </p:txBody>
      </p:sp>
      <p:sp>
        <p:nvSpPr>
          <p:cNvPr id="30" name="TextBox 29"/>
          <p:cNvSpPr txBox="1"/>
          <p:nvPr/>
        </p:nvSpPr>
        <p:spPr>
          <a:xfrm>
            <a:off x="251868" y="4480277"/>
            <a:ext cx="1159292" cy="646331"/>
          </a:xfrm>
          <a:prstGeom prst="rect">
            <a:avLst/>
          </a:prstGeom>
          <a:noFill/>
        </p:spPr>
        <p:txBody>
          <a:bodyPr wrap="none" rtlCol="0">
            <a:spAutoFit/>
          </a:bodyPr>
          <a:lstStyle/>
          <a:p>
            <a:r>
              <a:rPr lang="tr-TR" dirty="0" smtClean="0"/>
              <a:t>Cost</a:t>
            </a:r>
          </a:p>
          <a:p>
            <a:r>
              <a:rPr lang="tr-TR" dirty="0" smtClean="0"/>
              <a:t>Sick=3200</a:t>
            </a:r>
            <a:endParaRPr lang="tr-TR" dirty="0"/>
          </a:p>
        </p:txBody>
      </p:sp>
    </p:spTree>
    <p:extLst>
      <p:ext uri="{BB962C8B-B14F-4D97-AF65-F5344CB8AC3E}">
        <p14:creationId xmlns:p14="http://schemas.microsoft.com/office/powerpoint/2010/main" val="89136802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sz="quarter"/>
          </p:nvPr>
        </p:nvSpPr>
        <p:spPr/>
        <p:txBody>
          <a:bodyPr/>
          <a:lstStyle/>
          <a:p>
            <a:r>
              <a:rPr lang="en-US"/>
              <a:t>After 3 months</a:t>
            </a:r>
          </a:p>
        </p:txBody>
      </p:sp>
      <p:graphicFrame>
        <p:nvGraphicFramePr>
          <p:cNvPr id="61495" name="Group 55"/>
          <p:cNvGraphicFramePr>
            <a:graphicFrameLocks noGrp="1"/>
          </p:cNvGraphicFramePr>
          <p:nvPr>
            <p:ph sz="quarter" idx="2"/>
          </p:nvPr>
        </p:nvGraphicFramePr>
        <p:xfrm>
          <a:off x="5181600" y="2133600"/>
          <a:ext cx="685800" cy="396240"/>
        </p:xfrm>
        <a:graphic>
          <a:graphicData uri="http://schemas.openxmlformats.org/drawingml/2006/table">
            <a:tbl>
              <a:tblPr/>
              <a:tblGrid>
                <a:gridCol w="685800"/>
              </a:tblGrid>
              <a:tr h="34131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0.96</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61494" name="Group 54"/>
          <p:cNvGraphicFramePr>
            <a:graphicFrameLocks noGrp="1"/>
          </p:cNvGraphicFramePr>
          <p:nvPr>
            <p:ph sz="quarter" idx="3"/>
          </p:nvPr>
        </p:nvGraphicFramePr>
        <p:xfrm>
          <a:off x="5181600" y="3813175"/>
          <a:ext cx="609600" cy="396240"/>
        </p:xfrm>
        <a:graphic>
          <a:graphicData uri="http://schemas.openxmlformats.org/drawingml/2006/table">
            <a:tbl>
              <a:tblPr/>
              <a:tblGrid>
                <a:gridCol w="609600"/>
              </a:tblGrid>
              <a:tr h="33972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0.9</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61493" name="Group 53"/>
          <p:cNvGraphicFramePr>
            <a:graphicFrameLocks noGrp="1"/>
          </p:cNvGraphicFramePr>
          <p:nvPr>
            <p:ph sz="quarter" idx="4"/>
          </p:nvPr>
        </p:nvGraphicFramePr>
        <p:xfrm>
          <a:off x="3429000" y="2971800"/>
          <a:ext cx="685800" cy="396240"/>
        </p:xfrm>
        <a:graphic>
          <a:graphicData uri="http://schemas.openxmlformats.org/drawingml/2006/table">
            <a:tbl>
              <a:tblPr/>
              <a:tblGrid>
                <a:gridCol w="685800"/>
              </a:tblGrid>
              <a:tr h="34766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0.04</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61461" name="Group 21"/>
          <p:cNvGraphicFramePr>
            <a:graphicFrameLocks noGrp="1"/>
          </p:cNvGraphicFramePr>
          <p:nvPr/>
        </p:nvGraphicFramePr>
        <p:xfrm>
          <a:off x="3429000" y="4572000"/>
          <a:ext cx="609600" cy="396240"/>
        </p:xfrm>
        <a:graphic>
          <a:graphicData uri="http://schemas.openxmlformats.org/drawingml/2006/table">
            <a:tbl>
              <a:tblPr/>
              <a:tblGrid>
                <a:gridCol w="609600"/>
              </a:tblGrid>
              <a:tr h="3556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0" lang="en-US" sz="2000" b="0" i="0" u="none" strike="noStrike" cap="none" normalizeH="0" baseline="0" smtClean="0">
                          <a:ln>
                            <a:noFill/>
                          </a:ln>
                          <a:solidFill>
                            <a:schemeClr val="tx1"/>
                          </a:solidFill>
                          <a:effectLst/>
                          <a:latin typeface="Arial" charset="0"/>
                        </a:rPr>
                        <a:t>0.1</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1467" name="Oval 27"/>
          <p:cNvSpPr>
            <a:spLocks noChangeArrowheads="1"/>
          </p:cNvSpPr>
          <p:nvPr/>
        </p:nvSpPr>
        <p:spPr bwMode="auto">
          <a:xfrm>
            <a:off x="1905000" y="1981200"/>
            <a:ext cx="2667000" cy="76200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sp>
        <p:nvSpPr>
          <p:cNvPr id="61468" name="Oval 28"/>
          <p:cNvSpPr>
            <a:spLocks noChangeArrowheads="1"/>
          </p:cNvSpPr>
          <p:nvPr/>
        </p:nvSpPr>
        <p:spPr bwMode="auto">
          <a:xfrm>
            <a:off x="1905000" y="3581400"/>
            <a:ext cx="2667000" cy="76200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sp>
        <p:nvSpPr>
          <p:cNvPr id="61469" name="Oval 29"/>
          <p:cNvSpPr>
            <a:spLocks noChangeArrowheads="1"/>
          </p:cNvSpPr>
          <p:nvPr/>
        </p:nvSpPr>
        <p:spPr bwMode="auto">
          <a:xfrm>
            <a:off x="1905000" y="5257800"/>
            <a:ext cx="2667000" cy="762000"/>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tr-TR"/>
          </a:p>
        </p:txBody>
      </p:sp>
      <p:pic>
        <p:nvPicPr>
          <p:cNvPr id="61470" name="Picture 30" descr="refresh"/>
          <p:cNvPicPr>
            <a:picLocks noGrp="1" noChangeAspect="1" noChangeArrowheads="1"/>
          </p:cNvPicPr>
          <p:nvPr>
            <p:ph sz="quarter" idx="1"/>
          </p:nvPr>
        </p:nvPicPr>
        <p:blipFill>
          <a:blip r:embed="rId2" cstate="print">
            <a:extLst>
              <a:ext uri="{28A0092B-C50C-407E-A947-70E740481C1C}">
                <a14:useLocalDpi xmlns:a14="http://schemas.microsoft.com/office/drawing/2010/main" val="0"/>
              </a:ext>
            </a:extLst>
          </a:blip>
          <a:srcRect/>
          <a:stretch>
            <a:fillRect/>
          </a:stretch>
        </p:blipFill>
        <p:spPr>
          <a:xfrm>
            <a:off x="4648200" y="2133600"/>
            <a:ext cx="552450" cy="4508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1471" name="Picture 31" descr="refresh"/>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29150" y="3657600"/>
            <a:ext cx="5524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2" name="Line 32"/>
          <p:cNvSpPr>
            <a:spLocks noChangeShapeType="1"/>
          </p:cNvSpPr>
          <p:nvPr/>
        </p:nvSpPr>
        <p:spPr bwMode="auto">
          <a:xfrm>
            <a:off x="3200400" y="2819400"/>
            <a:ext cx="0" cy="6858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61473" name="Line 33"/>
          <p:cNvSpPr>
            <a:spLocks noChangeShapeType="1"/>
          </p:cNvSpPr>
          <p:nvPr/>
        </p:nvSpPr>
        <p:spPr bwMode="auto">
          <a:xfrm>
            <a:off x="3200400" y="4495800"/>
            <a:ext cx="0" cy="6858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61474" name="Line 34"/>
          <p:cNvSpPr>
            <a:spLocks noChangeShapeType="1"/>
          </p:cNvSpPr>
          <p:nvPr/>
        </p:nvSpPr>
        <p:spPr bwMode="auto">
          <a:xfrm flipV="1">
            <a:off x="3200400" y="3352800"/>
            <a:ext cx="152400" cy="1524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61475" name="Line 35"/>
          <p:cNvSpPr>
            <a:spLocks noChangeShapeType="1"/>
          </p:cNvSpPr>
          <p:nvPr/>
        </p:nvSpPr>
        <p:spPr bwMode="auto">
          <a:xfrm flipH="1" flipV="1">
            <a:off x="3048000" y="3352800"/>
            <a:ext cx="152400" cy="1524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61476" name="Line 36"/>
          <p:cNvSpPr>
            <a:spLocks noChangeShapeType="1"/>
          </p:cNvSpPr>
          <p:nvPr/>
        </p:nvSpPr>
        <p:spPr bwMode="auto">
          <a:xfrm flipH="1" flipV="1">
            <a:off x="3048000" y="5029200"/>
            <a:ext cx="152400" cy="1524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61477" name="Line 37"/>
          <p:cNvSpPr>
            <a:spLocks noChangeShapeType="1"/>
          </p:cNvSpPr>
          <p:nvPr/>
        </p:nvSpPr>
        <p:spPr bwMode="auto">
          <a:xfrm flipV="1">
            <a:off x="3200400" y="5029200"/>
            <a:ext cx="152400" cy="152400"/>
          </a:xfrm>
          <a:prstGeom prst="line">
            <a:avLst/>
          </a:prstGeom>
          <a:noFill/>
          <a:ln w="571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tr-TR"/>
          </a:p>
        </p:txBody>
      </p:sp>
      <p:sp>
        <p:nvSpPr>
          <p:cNvPr id="61478" name="Text Box 38"/>
          <p:cNvSpPr txBox="1">
            <a:spLocks noChangeArrowheads="1"/>
          </p:cNvSpPr>
          <p:nvPr/>
        </p:nvSpPr>
        <p:spPr bwMode="auto">
          <a:xfrm>
            <a:off x="304800" y="2057400"/>
            <a:ext cx="152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sz="2400"/>
              <a:t>Healthy</a:t>
            </a:r>
          </a:p>
        </p:txBody>
      </p:sp>
      <p:sp>
        <p:nvSpPr>
          <p:cNvPr id="61479" name="Text Box 39"/>
          <p:cNvSpPr txBox="1">
            <a:spLocks noChangeArrowheads="1"/>
          </p:cNvSpPr>
          <p:nvPr/>
        </p:nvSpPr>
        <p:spPr bwMode="auto">
          <a:xfrm>
            <a:off x="457200" y="3733800"/>
            <a:ext cx="129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sz="2400"/>
              <a:t>Sick</a:t>
            </a:r>
          </a:p>
        </p:txBody>
      </p:sp>
      <p:sp>
        <p:nvSpPr>
          <p:cNvPr id="61480" name="Text Box 40"/>
          <p:cNvSpPr txBox="1">
            <a:spLocks noChangeArrowheads="1"/>
          </p:cNvSpPr>
          <p:nvPr/>
        </p:nvSpPr>
        <p:spPr bwMode="auto">
          <a:xfrm>
            <a:off x="457200" y="5410200"/>
            <a:ext cx="990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sz="2400"/>
              <a:t>Dead</a:t>
            </a:r>
          </a:p>
        </p:txBody>
      </p:sp>
      <p:sp>
        <p:nvSpPr>
          <p:cNvPr id="61481" name="Text Box 41"/>
          <p:cNvSpPr txBox="1">
            <a:spLocks noChangeArrowheads="1"/>
          </p:cNvSpPr>
          <p:nvPr/>
        </p:nvSpPr>
        <p:spPr bwMode="auto">
          <a:xfrm>
            <a:off x="2438400" y="2133600"/>
            <a:ext cx="1828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sz="2400"/>
              <a:t>8,847 pts</a:t>
            </a:r>
          </a:p>
        </p:txBody>
      </p:sp>
      <p:sp>
        <p:nvSpPr>
          <p:cNvPr id="61482" name="Text Box 42"/>
          <p:cNvSpPr txBox="1">
            <a:spLocks noChangeArrowheads="1"/>
          </p:cNvSpPr>
          <p:nvPr/>
        </p:nvSpPr>
        <p:spPr bwMode="auto">
          <a:xfrm>
            <a:off x="2438400" y="3733800"/>
            <a:ext cx="1676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sz="2400"/>
              <a:t>1,039 pts</a:t>
            </a:r>
          </a:p>
        </p:txBody>
      </p:sp>
      <p:sp>
        <p:nvSpPr>
          <p:cNvPr id="61483" name="Text Box 43"/>
          <p:cNvSpPr txBox="1">
            <a:spLocks noChangeArrowheads="1"/>
          </p:cNvSpPr>
          <p:nvPr/>
        </p:nvSpPr>
        <p:spPr bwMode="auto">
          <a:xfrm>
            <a:off x="2514600" y="5410200"/>
            <a:ext cx="152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sz="2400"/>
              <a:t>114 pts</a:t>
            </a:r>
          </a:p>
        </p:txBody>
      </p:sp>
      <p:sp>
        <p:nvSpPr>
          <p:cNvPr id="61484" name="Text Box 44"/>
          <p:cNvSpPr txBox="1">
            <a:spLocks noChangeArrowheads="1"/>
          </p:cNvSpPr>
          <p:nvPr/>
        </p:nvSpPr>
        <p:spPr bwMode="auto">
          <a:xfrm>
            <a:off x="4724400" y="6019800"/>
            <a:ext cx="40386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spcBef>
                <a:spcPct val="50000"/>
              </a:spcBef>
            </a:pPr>
            <a:r>
              <a:rPr lang="en-US" sz="2000" b="1"/>
              <a:t>And so on until all patients are in the “absorbing state” (death)</a:t>
            </a:r>
          </a:p>
        </p:txBody>
      </p:sp>
      <p:sp>
        <p:nvSpPr>
          <p:cNvPr id="61485" name="Rectangle 45"/>
          <p:cNvSpPr>
            <a:spLocks noChangeArrowheads="1"/>
          </p:cNvSpPr>
          <p:nvPr/>
        </p:nvSpPr>
        <p:spPr bwMode="auto">
          <a:xfrm>
            <a:off x="6096000" y="3505200"/>
            <a:ext cx="3048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b="1"/>
              <a:t>COST: 1,039 x $3,200</a:t>
            </a:r>
          </a:p>
          <a:p>
            <a:pPr eaLnBrk="1" hangingPunct="1"/>
            <a:r>
              <a:rPr lang="en-US" b="1"/>
              <a:t>  =$3.3M</a:t>
            </a:r>
          </a:p>
          <a:p>
            <a:pPr eaLnBrk="1" hangingPunct="1"/>
            <a:r>
              <a:rPr lang="en-US" b="1"/>
              <a:t>QALY: 1/12 x 1,039 x 0.4</a:t>
            </a:r>
          </a:p>
          <a:p>
            <a:pPr eaLnBrk="1" hangingPunct="1"/>
            <a:r>
              <a:rPr lang="en-US" b="1"/>
              <a:t>  =35 QALY</a:t>
            </a:r>
          </a:p>
        </p:txBody>
      </p:sp>
      <p:sp>
        <p:nvSpPr>
          <p:cNvPr id="61486" name="Rectangle 46"/>
          <p:cNvSpPr>
            <a:spLocks noChangeArrowheads="1"/>
          </p:cNvSpPr>
          <p:nvPr/>
        </p:nvSpPr>
        <p:spPr bwMode="auto">
          <a:xfrm>
            <a:off x="6096000" y="2133600"/>
            <a:ext cx="3048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1" hangingPunct="1"/>
            <a:r>
              <a:rPr lang="en-US" b="1"/>
              <a:t>COST: 8,847 x $1,500</a:t>
            </a:r>
          </a:p>
          <a:p>
            <a:pPr eaLnBrk="1" hangingPunct="1"/>
            <a:r>
              <a:rPr lang="en-US" b="1"/>
              <a:t>  =$13.2M</a:t>
            </a:r>
          </a:p>
          <a:p>
            <a:pPr eaLnBrk="1" hangingPunct="1"/>
            <a:r>
              <a:rPr lang="en-US" b="1"/>
              <a:t>QALY: 1/12 x 8,847 x 0.8</a:t>
            </a:r>
          </a:p>
          <a:p>
            <a:pPr eaLnBrk="1" hangingPunct="1"/>
            <a:r>
              <a:rPr lang="en-US" b="1"/>
              <a:t>  =590 QALY</a:t>
            </a:r>
          </a:p>
        </p:txBody>
      </p:sp>
      <p:sp>
        <p:nvSpPr>
          <p:cNvPr id="27" name="TextBox 26"/>
          <p:cNvSpPr txBox="1"/>
          <p:nvPr/>
        </p:nvSpPr>
        <p:spPr>
          <a:xfrm>
            <a:off x="304800" y="2461441"/>
            <a:ext cx="1196161" cy="369332"/>
          </a:xfrm>
          <a:prstGeom prst="rect">
            <a:avLst/>
          </a:prstGeom>
          <a:noFill/>
        </p:spPr>
        <p:txBody>
          <a:bodyPr wrap="none" rtlCol="0">
            <a:spAutoFit/>
          </a:bodyPr>
          <a:lstStyle/>
          <a:p>
            <a:r>
              <a:rPr lang="tr-TR" dirty="0" smtClean="0"/>
              <a:t>Utility=0.8</a:t>
            </a:r>
            <a:endParaRPr lang="tr-TR" dirty="0"/>
          </a:p>
        </p:txBody>
      </p:sp>
      <p:sp>
        <p:nvSpPr>
          <p:cNvPr id="28" name="TextBox 27"/>
          <p:cNvSpPr txBox="1"/>
          <p:nvPr/>
        </p:nvSpPr>
        <p:spPr>
          <a:xfrm>
            <a:off x="354419" y="2839134"/>
            <a:ext cx="1500732" cy="646331"/>
          </a:xfrm>
          <a:prstGeom prst="rect">
            <a:avLst/>
          </a:prstGeom>
          <a:noFill/>
        </p:spPr>
        <p:txBody>
          <a:bodyPr wrap="none" rtlCol="0">
            <a:spAutoFit/>
          </a:bodyPr>
          <a:lstStyle/>
          <a:p>
            <a:r>
              <a:rPr lang="tr-TR" dirty="0" smtClean="0"/>
              <a:t>Cost</a:t>
            </a:r>
          </a:p>
          <a:p>
            <a:r>
              <a:rPr lang="tr-TR" dirty="0" smtClean="0"/>
              <a:t>Healthy=1500</a:t>
            </a:r>
            <a:endParaRPr lang="tr-TR" dirty="0"/>
          </a:p>
        </p:txBody>
      </p:sp>
      <p:sp>
        <p:nvSpPr>
          <p:cNvPr id="29" name="TextBox 28"/>
          <p:cNvSpPr txBox="1"/>
          <p:nvPr/>
        </p:nvSpPr>
        <p:spPr>
          <a:xfrm>
            <a:off x="176576" y="4191000"/>
            <a:ext cx="1192955" cy="369332"/>
          </a:xfrm>
          <a:prstGeom prst="rect">
            <a:avLst/>
          </a:prstGeom>
          <a:noFill/>
        </p:spPr>
        <p:txBody>
          <a:bodyPr wrap="none" rtlCol="0">
            <a:spAutoFit/>
          </a:bodyPr>
          <a:lstStyle/>
          <a:p>
            <a:r>
              <a:rPr lang="tr-TR" dirty="0" smtClean="0"/>
              <a:t>Utility=0.4</a:t>
            </a:r>
            <a:endParaRPr lang="tr-TR" dirty="0"/>
          </a:p>
        </p:txBody>
      </p:sp>
      <p:sp>
        <p:nvSpPr>
          <p:cNvPr id="30" name="TextBox 29"/>
          <p:cNvSpPr txBox="1"/>
          <p:nvPr/>
        </p:nvSpPr>
        <p:spPr>
          <a:xfrm>
            <a:off x="251868" y="4480277"/>
            <a:ext cx="1159292" cy="646331"/>
          </a:xfrm>
          <a:prstGeom prst="rect">
            <a:avLst/>
          </a:prstGeom>
          <a:noFill/>
        </p:spPr>
        <p:txBody>
          <a:bodyPr wrap="none" rtlCol="0">
            <a:spAutoFit/>
          </a:bodyPr>
          <a:lstStyle/>
          <a:p>
            <a:r>
              <a:rPr lang="tr-TR" dirty="0" smtClean="0"/>
              <a:t>Cost</a:t>
            </a:r>
          </a:p>
          <a:p>
            <a:r>
              <a:rPr lang="tr-TR" dirty="0" smtClean="0"/>
              <a:t>Sick=3200</a:t>
            </a:r>
            <a:endParaRPr lang="tr-TR" dirty="0"/>
          </a:p>
        </p:txBody>
      </p:sp>
    </p:spTree>
    <p:extLst>
      <p:ext uri="{BB962C8B-B14F-4D97-AF65-F5344CB8AC3E}">
        <p14:creationId xmlns:p14="http://schemas.microsoft.com/office/powerpoint/2010/main" val="287288192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a:t>Markov Model Results</a:t>
            </a:r>
          </a:p>
        </p:txBody>
      </p:sp>
      <p:sp>
        <p:nvSpPr>
          <p:cNvPr id="64515" name="Rectangle 3"/>
          <p:cNvSpPr>
            <a:spLocks noGrp="1" noChangeArrowheads="1"/>
          </p:cNvSpPr>
          <p:nvPr>
            <p:ph type="body" idx="1"/>
          </p:nvPr>
        </p:nvSpPr>
        <p:spPr>
          <a:xfrm>
            <a:off x="457200" y="1981200"/>
            <a:ext cx="8229600" cy="4343400"/>
          </a:xfrm>
        </p:spPr>
        <p:txBody>
          <a:bodyPr/>
          <a:lstStyle/>
          <a:p>
            <a:r>
              <a:rPr lang="en-US"/>
              <a:t>Model continues until all patients in absorbing state or time horizon complete</a:t>
            </a:r>
          </a:p>
          <a:p>
            <a:r>
              <a:rPr lang="en-US"/>
              <a:t>Patients accrue QALYs and costs each cycle</a:t>
            </a:r>
          </a:p>
          <a:p>
            <a:r>
              <a:rPr lang="en-US"/>
              <a:t>Separate models run for new treatment and standard of care</a:t>
            </a:r>
          </a:p>
          <a:p>
            <a:r>
              <a:rPr lang="en-US"/>
              <a:t>Once complete, ICER is calculated</a:t>
            </a:r>
          </a:p>
          <a:p>
            <a:pPr lvl="1"/>
            <a:r>
              <a:rPr lang="en-US"/>
              <a:t>(difference in cost) / (difference in QALYs)</a:t>
            </a:r>
          </a:p>
        </p:txBody>
      </p:sp>
    </p:spTree>
    <p:extLst>
      <p:ext uri="{BB962C8B-B14F-4D97-AF65-F5344CB8AC3E}">
        <p14:creationId xmlns:p14="http://schemas.microsoft.com/office/powerpoint/2010/main" val="34401535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43" name="Group 14"/>
          <p:cNvGrpSpPr>
            <a:grpSpLocks/>
          </p:cNvGrpSpPr>
          <p:nvPr/>
        </p:nvGrpSpPr>
        <p:grpSpPr bwMode="auto">
          <a:xfrm>
            <a:off x="800101" y="1206500"/>
            <a:ext cx="7772400" cy="5045075"/>
            <a:chOff x="541" y="1142"/>
            <a:chExt cx="4896" cy="3178"/>
          </a:xfrm>
        </p:grpSpPr>
        <p:sp>
          <p:nvSpPr>
            <p:cNvPr id="10245" name="Text Box 2"/>
            <p:cNvSpPr txBox="1">
              <a:spLocks noChangeArrowheads="1"/>
            </p:cNvSpPr>
            <p:nvPr/>
          </p:nvSpPr>
          <p:spPr bwMode="auto">
            <a:xfrm>
              <a:off x="541" y="2719"/>
              <a:ext cx="1191"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defTabSz="762000" eaLnBrk="0" hangingPunct="0">
                <a:defRPr>
                  <a:solidFill>
                    <a:schemeClr val="tx1"/>
                  </a:solidFill>
                  <a:latin typeface="Arial" charset="0"/>
                  <a:cs typeface="Arial" charset="0"/>
                </a:defRPr>
              </a:lvl1pPr>
              <a:lvl2pPr marL="742950" indent="-285750" defTabSz="762000" eaLnBrk="0" hangingPunct="0">
                <a:defRPr>
                  <a:solidFill>
                    <a:schemeClr val="tx1"/>
                  </a:solidFill>
                  <a:latin typeface="Arial" charset="0"/>
                  <a:cs typeface="Arial" charset="0"/>
                </a:defRPr>
              </a:lvl2pPr>
              <a:lvl3pPr marL="1143000" indent="-228600" defTabSz="762000" eaLnBrk="0" hangingPunct="0">
                <a:defRPr>
                  <a:solidFill>
                    <a:schemeClr val="tx1"/>
                  </a:solidFill>
                  <a:latin typeface="Arial" charset="0"/>
                  <a:cs typeface="Arial" charset="0"/>
                </a:defRPr>
              </a:lvl3pPr>
              <a:lvl4pPr marL="1600200" indent="-228600" defTabSz="762000" eaLnBrk="0" hangingPunct="0">
                <a:defRPr>
                  <a:solidFill>
                    <a:schemeClr val="tx1"/>
                  </a:solidFill>
                  <a:latin typeface="Arial" charset="0"/>
                  <a:cs typeface="Arial" charset="0"/>
                </a:defRPr>
              </a:lvl4pPr>
              <a:lvl5pPr marL="2057400" indent="-228600" defTabSz="762000" eaLnBrk="0" hangingPunct="0">
                <a:defRPr>
                  <a:solidFill>
                    <a:schemeClr val="tx1"/>
                  </a:solidFill>
                  <a:latin typeface="Arial" charset="0"/>
                  <a:cs typeface="Arial" charset="0"/>
                </a:defRPr>
              </a:lvl5pPr>
              <a:lvl6pPr marL="2514600" indent="-228600" defTabSz="762000" eaLnBrk="0" fontAlgn="base" hangingPunct="0">
                <a:spcBef>
                  <a:spcPct val="0"/>
                </a:spcBef>
                <a:spcAft>
                  <a:spcPct val="0"/>
                </a:spcAft>
                <a:defRPr>
                  <a:solidFill>
                    <a:schemeClr val="tx1"/>
                  </a:solidFill>
                  <a:latin typeface="Arial" charset="0"/>
                  <a:cs typeface="Arial" charset="0"/>
                </a:defRPr>
              </a:lvl6pPr>
              <a:lvl7pPr marL="2971800" indent="-228600" defTabSz="762000" eaLnBrk="0" fontAlgn="base" hangingPunct="0">
                <a:spcBef>
                  <a:spcPct val="0"/>
                </a:spcBef>
                <a:spcAft>
                  <a:spcPct val="0"/>
                </a:spcAft>
                <a:defRPr>
                  <a:solidFill>
                    <a:schemeClr val="tx1"/>
                  </a:solidFill>
                  <a:latin typeface="Arial" charset="0"/>
                  <a:cs typeface="Arial" charset="0"/>
                </a:defRPr>
              </a:lvl7pPr>
              <a:lvl8pPr marL="3429000" indent="-228600" defTabSz="762000" eaLnBrk="0" fontAlgn="base" hangingPunct="0">
                <a:spcBef>
                  <a:spcPct val="0"/>
                </a:spcBef>
                <a:spcAft>
                  <a:spcPct val="0"/>
                </a:spcAft>
                <a:defRPr>
                  <a:solidFill>
                    <a:schemeClr val="tx1"/>
                  </a:solidFill>
                  <a:latin typeface="Arial" charset="0"/>
                  <a:cs typeface="Arial" charset="0"/>
                </a:defRPr>
              </a:lvl8pPr>
              <a:lvl9pPr marL="3886200" indent="-228600" defTabSz="762000" eaLnBrk="0" fontAlgn="base" hangingPunct="0">
                <a:spcBef>
                  <a:spcPct val="0"/>
                </a:spcBef>
                <a:spcAft>
                  <a:spcPct val="0"/>
                </a:spcAft>
                <a:defRPr>
                  <a:solidFill>
                    <a:schemeClr val="tx1"/>
                  </a:solidFill>
                  <a:latin typeface="Arial" charset="0"/>
                  <a:cs typeface="Arial" charset="0"/>
                </a:defRPr>
              </a:lvl9pPr>
            </a:lstStyle>
            <a:p>
              <a:r>
                <a:rPr lang="en-GB" b="1"/>
                <a:t>New treatment less effective</a:t>
              </a:r>
            </a:p>
          </p:txBody>
        </p:sp>
        <p:sp>
          <p:nvSpPr>
            <p:cNvPr id="10246" name="Line 3"/>
            <p:cNvSpPr>
              <a:spLocks noChangeShapeType="1"/>
            </p:cNvSpPr>
            <p:nvPr/>
          </p:nvSpPr>
          <p:spPr bwMode="auto">
            <a:xfrm>
              <a:off x="2718" y="1519"/>
              <a:ext cx="0" cy="2669"/>
            </a:xfrm>
            <a:prstGeom prst="line">
              <a:avLst/>
            </a:prstGeom>
            <a:noFill/>
            <a:ln w="28575">
              <a:solidFill>
                <a:schemeClr val="tx1"/>
              </a:solidFill>
              <a:round/>
              <a:headEnd type="arrow" w="med" len="med"/>
              <a:tailEnd type="arrow" w="med" len="med"/>
            </a:ln>
            <a:extLst>
              <a:ext uri="{909E8E84-426E-40DD-AFC4-6F175D3DCCD1}">
                <a14:hiddenFill xmlns:a14="http://schemas.microsoft.com/office/drawing/2010/main">
                  <a:noFill/>
                </a14:hiddenFill>
              </a:ext>
            </a:extLst>
          </p:spPr>
          <p:txBody>
            <a:bodyPr wrap="none" anchor="ctr"/>
            <a:lstStyle/>
            <a:p>
              <a:endParaRPr lang="tr-TR"/>
            </a:p>
          </p:txBody>
        </p:sp>
        <p:sp>
          <p:nvSpPr>
            <p:cNvPr id="10247" name="Line 4"/>
            <p:cNvSpPr>
              <a:spLocks noChangeShapeType="1"/>
            </p:cNvSpPr>
            <p:nvPr/>
          </p:nvSpPr>
          <p:spPr bwMode="auto">
            <a:xfrm>
              <a:off x="795" y="2736"/>
              <a:ext cx="3931" cy="0"/>
            </a:xfrm>
            <a:prstGeom prst="line">
              <a:avLst/>
            </a:prstGeom>
            <a:noFill/>
            <a:ln w="28575">
              <a:solidFill>
                <a:schemeClr val="tx1"/>
              </a:solidFill>
              <a:round/>
              <a:headEnd type="arrow" w="med" len="med"/>
              <a:tailEnd type="arrow" w="med" len="med"/>
            </a:ln>
            <a:extLst>
              <a:ext uri="{909E8E84-426E-40DD-AFC4-6F175D3DCCD1}">
                <a14:hiddenFill xmlns:a14="http://schemas.microsoft.com/office/drawing/2010/main">
                  <a:noFill/>
                </a14:hiddenFill>
              </a:ext>
            </a:extLst>
          </p:spPr>
          <p:txBody>
            <a:bodyPr wrap="none" anchor="ctr"/>
            <a:lstStyle/>
            <a:p>
              <a:endParaRPr lang="tr-TR"/>
            </a:p>
          </p:txBody>
        </p:sp>
        <p:sp>
          <p:nvSpPr>
            <p:cNvPr id="10248" name="Text Box 5"/>
            <p:cNvSpPr txBox="1">
              <a:spLocks noChangeArrowheads="1"/>
            </p:cNvSpPr>
            <p:nvPr/>
          </p:nvSpPr>
          <p:spPr bwMode="auto">
            <a:xfrm>
              <a:off x="4224" y="2755"/>
              <a:ext cx="1213"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defTabSz="762000" eaLnBrk="0" hangingPunct="0">
                <a:defRPr>
                  <a:solidFill>
                    <a:schemeClr val="tx1"/>
                  </a:solidFill>
                  <a:latin typeface="Arial" charset="0"/>
                  <a:cs typeface="Arial" charset="0"/>
                </a:defRPr>
              </a:lvl1pPr>
              <a:lvl2pPr marL="742950" indent="-285750" defTabSz="762000" eaLnBrk="0" hangingPunct="0">
                <a:defRPr>
                  <a:solidFill>
                    <a:schemeClr val="tx1"/>
                  </a:solidFill>
                  <a:latin typeface="Arial" charset="0"/>
                  <a:cs typeface="Arial" charset="0"/>
                </a:defRPr>
              </a:lvl2pPr>
              <a:lvl3pPr marL="1143000" indent="-228600" defTabSz="762000" eaLnBrk="0" hangingPunct="0">
                <a:defRPr>
                  <a:solidFill>
                    <a:schemeClr val="tx1"/>
                  </a:solidFill>
                  <a:latin typeface="Arial" charset="0"/>
                  <a:cs typeface="Arial" charset="0"/>
                </a:defRPr>
              </a:lvl3pPr>
              <a:lvl4pPr marL="1600200" indent="-228600" defTabSz="762000" eaLnBrk="0" hangingPunct="0">
                <a:defRPr>
                  <a:solidFill>
                    <a:schemeClr val="tx1"/>
                  </a:solidFill>
                  <a:latin typeface="Arial" charset="0"/>
                  <a:cs typeface="Arial" charset="0"/>
                </a:defRPr>
              </a:lvl4pPr>
              <a:lvl5pPr marL="2057400" indent="-228600" defTabSz="762000" eaLnBrk="0" hangingPunct="0">
                <a:defRPr>
                  <a:solidFill>
                    <a:schemeClr val="tx1"/>
                  </a:solidFill>
                  <a:latin typeface="Arial" charset="0"/>
                  <a:cs typeface="Arial" charset="0"/>
                </a:defRPr>
              </a:lvl5pPr>
              <a:lvl6pPr marL="2514600" indent="-228600" defTabSz="762000" eaLnBrk="0" fontAlgn="base" hangingPunct="0">
                <a:spcBef>
                  <a:spcPct val="0"/>
                </a:spcBef>
                <a:spcAft>
                  <a:spcPct val="0"/>
                </a:spcAft>
                <a:defRPr>
                  <a:solidFill>
                    <a:schemeClr val="tx1"/>
                  </a:solidFill>
                  <a:latin typeface="Arial" charset="0"/>
                  <a:cs typeface="Arial" charset="0"/>
                </a:defRPr>
              </a:lvl6pPr>
              <a:lvl7pPr marL="2971800" indent="-228600" defTabSz="762000" eaLnBrk="0" fontAlgn="base" hangingPunct="0">
                <a:spcBef>
                  <a:spcPct val="0"/>
                </a:spcBef>
                <a:spcAft>
                  <a:spcPct val="0"/>
                </a:spcAft>
                <a:defRPr>
                  <a:solidFill>
                    <a:schemeClr val="tx1"/>
                  </a:solidFill>
                  <a:latin typeface="Arial" charset="0"/>
                  <a:cs typeface="Arial" charset="0"/>
                </a:defRPr>
              </a:lvl7pPr>
              <a:lvl8pPr marL="3429000" indent="-228600" defTabSz="762000" eaLnBrk="0" fontAlgn="base" hangingPunct="0">
                <a:spcBef>
                  <a:spcPct val="0"/>
                </a:spcBef>
                <a:spcAft>
                  <a:spcPct val="0"/>
                </a:spcAft>
                <a:defRPr>
                  <a:solidFill>
                    <a:schemeClr val="tx1"/>
                  </a:solidFill>
                  <a:latin typeface="Arial" charset="0"/>
                  <a:cs typeface="Arial" charset="0"/>
                </a:defRPr>
              </a:lvl8pPr>
              <a:lvl9pPr marL="3886200" indent="-228600" defTabSz="762000" eaLnBrk="0" fontAlgn="base" hangingPunct="0">
                <a:spcBef>
                  <a:spcPct val="0"/>
                </a:spcBef>
                <a:spcAft>
                  <a:spcPct val="0"/>
                </a:spcAft>
                <a:defRPr>
                  <a:solidFill>
                    <a:schemeClr val="tx1"/>
                  </a:solidFill>
                  <a:latin typeface="Arial" charset="0"/>
                  <a:cs typeface="Arial" charset="0"/>
                </a:defRPr>
              </a:lvl9pPr>
            </a:lstStyle>
            <a:p>
              <a:r>
                <a:rPr lang="en-GB" b="1"/>
                <a:t>New treatment more effective</a:t>
              </a:r>
            </a:p>
          </p:txBody>
        </p:sp>
        <p:sp>
          <p:nvSpPr>
            <p:cNvPr id="10249" name="Text Box 6"/>
            <p:cNvSpPr txBox="1">
              <a:spLocks noChangeArrowheads="1"/>
            </p:cNvSpPr>
            <p:nvPr/>
          </p:nvSpPr>
          <p:spPr bwMode="auto">
            <a:xfrm>
              <a:off x="2304" y="1142"/>
              <a:ext cx="1296"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defTabSz="762000" eaLnBrk="0" hangingPunct="0">
                <a:defRPr>
                  <a:solidFill>
                    <a:schemeClr val="tx1"/>
                  </a:solidFill>
                  <a:latin typeface="Arial" charset="0"/>
                  <a:cs typeface="Arial" charset="0"/>
                </a:defRPr>
              </a:lvl1pPr>
              <a:lvl2pPr marL="742950" indent="-285750" defTabSz="762000" eaLnBrk="0" hangingPunct="0">
                <a:defRPr>
                  <a:solidFill>
                    <a:schemeClr val="tx1"/>
                  </a:solidFill>
                  <a:latin typeface="Arial" charset="0"/>
                  <a:cs typeface="Arial" charset="0"/>
                </a:defRPr>
              </a:lvl2pPr>
              <a:lvl3pPr marL="1143000" indent="-228600" defTabSz="762000" eaLnBrk="0" hangingPunct="0">
                <a:defRPr>
                  <a:solidFill>
                    <a:schemeClr val="tx1"/>
                  </a:solidFill>
                  <a:latin typeface="Arial" charset="0"/>
                  <a:cs typeface="Arial" charset="0"/>
                </a:defRPr>
              </a:lvl3pPr>
              <a:lvl4pPr marL="1600200" indent="-228600" defTabSz="762000" eaLnBrk="0" hangingPunct="0">
                <a:defRPr>
                  <a:solidFill>
                    <a:schemeClr val="tx1"/>
                  </a:solidFill>
                  <a:latin typeface="Arial" charset="0"/>
                  <a:cs typeface="Arial" charset="0"/>
                </a:defRPr>
              </a:lvl4pPr>
              <a:lvl5pPr marL="2057400" indent="-228600" defTabSz="762000" eaLnBrk="0" hangingPunct="0">
                <a:defRPr>
                  <a:solidFill>
                    <a:schemeClr val="tx1"/>
                  </a:solidFill>
                  <a:latin typeface="Arial" charset="0"/>
                  <a:cs typeface="Arial" charset="0"/>
                </a:defRPr>
              </a:lvl5pPr>
              <a:lvl6pPr marL="2514600" indent="-228600" defTabSz="762000" eaLnBrk="0" fontAlgn="base" hangingPunct="0">
                <a:spcBef>
                  <a:spcPct val="0"/>
                </a:spcBef>
                <a:spcAft>
                  <a:spcPct val="0"/>
                </a:spcAft>
                <a:defRPr>
                  <a:solidFill>
                    <a:schemeClr val="tx1"/>
                  </a:solidFill>
                  <a:latin typeface="Arial" charset="0"/>
                  <a:cs typeface="Arial" charset="0"/>
                </a:defRPr>
              </a:lvl6pPr>
              <a:lvl7pPr marL="2971800" indent="-228600" defTabSz="762000" eaLnBrk="0" fontAlgn="base" hangingPunct="0">
                <a:spcBef>
                  <a:spcPct val="0"/>
                </a:spcBef>
                <a:spcAft>
                  <a:spcPct val="0"/>
                </a:spcAft>
                <a:defRPr>
                  <a:solidFill>
                    <a:schemeClr val="tx1"/>
                  </a:solidFill>
                  <a:latin typeface="Arial" charset="0"/>
                  <a:cs typeface="Arial" charset="0"/>
                </a:defRPr>
              </a:lvl7pPr>
              <a:lvl8pPr marL="3429000" indent="-228600" defTabSz="762000" eaLnBrk="0" fontAlgn="base" hangingPunct="0">
                <a:spcBef>
                  <a:spcPct val="0"/>
                </a:spcBef>
                <a:spcAft>
                  <a:spcPct val="0"/>
                </a:spcAft>
                <a:defRPr>
                  <a:solidFill>
                    <a:schemeClr val="tx1"/>
                  </a:solidFill>
                  <a:latin typeface="Arial" charset="0"/>
                  <a:cs typeface="Arial" charset="0"/>
                </a:defRPr>
              </a:lvl8pPr>
              <a:lvl9pPr marL="3886200" indent="-228600" defTabSz="762000" eaLnBrk="0" fontAlgn="base" hangingPunct="0">
                <a:spcBef>
                  <a:spcPct val="0"/>
                </a:spcBef>
                <a:spcAft>
                  <a:spcPct val="0"/>
                </a:spcAft>
                <a:defRPr>
                  <a:solidFill>
                    <a:schemeClr val="tx1"/>
                  </a:solidFill>
                  <a:latin typeface="Arial" charset="0"/>
                  <a:cs typeface="Arial" charset="0"/>
                </a:defRPr>
              </a:lvl9pPr>
            </a:lstStyle>
            <a:p>
              <a:r>
                <a:rPr lang="en-GB" b="1"/>
                <a:t>New treatment more costly</a:t>
              </a:r>
            </a:p>
          </p:txBody>
        </p:sp>
        <p:sp>
          <p:nvSpPr>
            <p:cNvPr id="10250" name="Text Box 7"/>
            <p:cNvSpPr txBox="1">
              <a:spLocks noChangeArrowheads="1"/>
            </p:cNvSpPr>
            <p:nvPr/>
          </p:nvSpPr>
          <p:spPr bwMode="auto">
            <a:xfrm>
              <a:off x="2784" y="3743"/>
              <a:ext cx="1088" cy="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defTabSz="762000" eaLnBrk="0" hangingPunct="0">
                <a:defRPr>
                  <a:solidFill>
                    <a:schemeClr val="tx1"/>
                  </a:solidFill>
                  <a:latin typeface="Arial" charset="0"/>
                  <a:cs typeface="Arial" charset="0"/>
                </a:defRPr>
              </a:lvl1pPr>
              <a:lvl2pPr marL="742950" indent="-285750" defTabSz="762000" eaLnBrk="0" hangingPunct="0">
                <a:defRPr>
                  <a:solidFill>
                    <a:schemeClr val="tx1"/>
                  </a:solidFill>
                  <a:latin typeface="Arial" charset="0"/>
                  <a:cs typeface="Arial" charset="0"/>
                </a:defRPr>
              </a:lvl2pPr>
              <a:lvl3pPr marL="1143000" indent="-228600" defTabSz="762000" eaLnBrk="0" hangingPunct="0">
                <a:defRPr>
                  <a:solidFill>
                    <a:schemeClr val="tx1"/>
                  </a:solidFill>
                  <a:latin typeface="Arial" charset="0"/>
                  <a:cs typeface="Arial" charset="0"/>
                </a:defRPr>
              </a:lvl3pPr>
              <a:lvl4pPr marL="1600200" indent="-228600" defTabSz="762000" eaLnBrk="0" hangingPunct="0">
                <a:defRPr>
                  <a:solidFill>
                    <a:schemeClr val="tx1"/>
                  </a:solidFill>
                  <a:latin typeface="Arial" charset="0"/>
                  <a:cs typeface="Arial" charset="0"/>
                </a:defRPr>
              </a:lvl4pPr>
              <a:lvl5pPr marL="2057400" indent="-228600" defTabSz="762000" eaLnBrk="0" hangingPunct="0">
                <a:defRPr>
                  <a:solidFill>
                    <a:schemeClr val="tx1"/>
                  </a:solidFill>
                  <a:latin typeface="Arial" charset="0"/>
                  <a:cs typeface="Arial" charset="0"/>
                </a:defRPr>
              </a:lvl5pPr>
              <a:lvl6pPr marL="2514600" indent="-228600" defTabSz="762000" eaLnBrk="0" fontAlgn="base" hangingPunct="0">
                <a:spcBef>
                  <a:spcPct val="0"/>
                </a:spcBef>
                <a:spcAft>
                  <a:spcPct val="0"/>
                </a:spcAft>
                <a:defRPr>
                  <a:solidFill>
                    <a:schemeClr val="tx1"/>
                  </a:solidFill>
                  <a:latin typeface="Arial" charset="0"/>
                  <a:cs typeface="Arial" charset="0"/>
                </a:defRPr>
              </a:lvl6pPr>
              <a:lvl7pPr marL="2971800" indent="-228600" defTabSz="762000" eaLnBrk="0" fontAlgn="base" hangingPunct="0">
                <a:spcBef>
                  <a:spcPct val="0"/>
                </a:spcBef>
                <a:spcAft>
                  <a:spcPct val="0"/>
                </a:spcAft>
                <a:defRPr>
                  <a:solidFill>
                    <a:schemeClr val="tx1"/>
                  </a:solidFill>
                  <a:latin typeface="Arial" charset="0"/>
                  <a:cs typeface="Arial" charset="0"/>
                </a:defRPr>
              </a:lvl7pPr>
              <a:lvl8pPr marL="3429000" indent="-228600" defTabSz="762000" eaLnBrk="0" fontAlgn="base" hangingPunct="0">
                <a:spcBef>
                  <a:spcPct val="0"/>
                </a:spcBef>
                <a:spcAft>
                  <a:spcPct val="0"/>
                </a:spcAft>
                <a:defRPr>
                  <a:solidFill>
                    <a:schemeClr val="tx1"/>
                  </a:solidFill>
                  <a:latin typeface="Arial" charset="0"/>
                  <a:cs typeface="Arial" charset="0"/>
                </a:defRPr>
              </a:lvl8pPr>
              <a:lvl9pPr marL="3886200" indent="-228600" defTabSz="762000" eaLnBrk="0" fontAlgn="base" hangingPunct="0">
                <a:spcBef>
                  <a:spcPct val="0"/>
                </a:spcBef>
                <a:spcAft>
                  <a:spcPct val="0"/>
                </a:spcAft>
                <a:defRPr>
                  <a:solidFill>
                    <a:schemeClr val="tx1"/>
                  </a:solidFill>
                  <a:latin typeface="Arial" charset="0"/>
                  <a:cs typeface="Arial" charset="0"/>
                </a:defRPr>
              </a:lvl9pPr>
            </a:lstStyle>
            <a:p>
              <a:r>
                <a:rPr lang="en-GB" b="1"/>
                <a:t>New treatment less costly</a:t>
              </a:r>
            </a:p>
          </p:txBody>
        </p:sp>
        <p:sp>
          <p:nvSpPr>
            <p:cNvPr id="10251" name="Text Box 8"/>
            <p:cNvSpPr txBox="1">
              <a:spLocks noChangeArrowheads="1"/>
            </p:cNvSpPr>
            <p:nvPr/>
          </p:nvSpPr>
          <p:spPr bwMode="auto">
            <a:xfrm>
              <a:off x="2834" y="3263"/>
              <a:ext cx="2073" cy="262"/>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spAutoFit/>
            </a:bodyPr>
            <a:lstStyle>
              <a:lvl1pPr defTabSz="762000" eaLnBrk="0" hangingPunct="0">
                <a:defRPr>
                  <a:solidFill>
                    <a:schemeClr val="tx1"/>
                  </a:solidFill>
                  <a:latin typeface="Arial" charset="0"/>
                  <a:cs typeface="Arial" charset="0"/>
                </a:defRPr>
              </a:lvl1pPr>
              <a:lvl2pPr marL="742950" indent="-285750" defTabSz="762000" eaLnBrk="0" hangingPunct="0">
                <a:defRPr>
                  <a:solidFill>
                    <a:schemeClr val="tx1"/>
                  </a:solidFill>
                  <a:latin typeface="Arial" charset="0"/>
                  <a:cs typeface="Arial" charset="0"/>
                </a:defRPr>
              </a:lvl2pPr>
              <a:lvl3pPr marL="1143000" indent="-228600" defTabSz="762000" eaLnBrk="0" hangingPunct="0">
                <a:defRPr>
                  <a:solidFill>
                    <a:schemeClr val="tx1"/>
                  </a:solidFill>
                  <a:latin typeface="Arial" charset="0"/>
                  <a:cs typeface="Arial" charset="0"/>
                </a:defRPr>
              </a:lvl3pPr>
              <a:lvl4pPr marL="1600200" indent="-228600" defTabSz="762000" eaLnBrk="0" hangingPunct="0">
                <a:defRPr>
                  <a:solidFill>
                    <a:schemeClr val="tx1"/>
                  </a:solidFill>
                  <a:latin typeface="Arial" charset="0"/>
                  <a:cs typeface="Arial" charset="0"/>
                </a:defRPr>
              </a:lvl4pPr>
              <a:lvl5pPr marL="2057400" indent="-228600" defTabSz="762000" eaLnBrk="0" hangingPunct="0">
                <a:defRPr>
                  <a:solidFill>
                    <a:schemeClr val="tx1"/>
                  </a:solidFill>
                  <a:latin typeface="Arial" charset="0"/>
                  <a:cs typeface="Arial" charset="0"/>
                </a:defRPr>
              </a:lvl5pPr>
              <a:lvl6pPr marL="2514600" indent="-228600" defTabSz="762000" eaLnBrk="0" fontAlgn="base" hangingPunct="0">
                <a:spcBef>
                  <a:spcPct val="0"/>
                </a:spcBef>
                <a:spcAft>
                  <a:spcPct val="0"/>
                </a:spcAft>
                <a:defRPr>
                  <a:solidFill>
                    <a:schemeClr val="tx1"/>
                  </a:solidFill>
                  <a:latin typeface="Arial" charset="0"/>
                  <a:cs typeface="Arial" charset="0"/>
                </a:defRPr>
              </a:lvl6pPr>
              <a:lvl7pPr marL="2971800" indent="-228600" defTabSz="762000" eaLnBrk="0" fontAlgn="base" hangingPunct="0">
                <a:spcBef>
                  <a:spcPct val="0"/>
                </a:spcBef>
                <a:spcAft>
                  <a:spcPct val="0"/>
                </a:spcAft>
                <a:defRPr>
                  <a:solidFill>
                    <a:schemeClr val="tx1"/>
                  </a:solidFill>
                  <a:latin typeface="Arial" charset="0"/>
                  <a:cs typeface="Arial" charset="0"/>
                </a:defRPr>
              </a:lvl7pPr>
              <a:lvl8pPr marL="3429000" indent="-228600" defTabSz="762000" eaLnBrk="0" fontAlgn="base" hangingPunct="0">
                <a:spcBef>
                  <a:spcPct val="0"/>
                </a:spcBef>
                <a:spcAft>
                  <a:spcPct val="0"/>
                </a:spcAft>
                <a:defRPr>
                  <a:solidFill>
                    <a:schemeClr val="tx1"/>
                  </a:solidFill>
                  <a:latin typeface="Arial" charset="0"/>
                  <a:cs typeface="Arial" charset="0"/>
                </a:defRPr>
              </a:lvl8pPr>
              <a:lvl9pPr marL="3886200" indent="-228600" defTabSz="762000" eaLnBrk="0" fontAlgn="base" hangingPunct="0">
                <a:spcBef>
                  <a:spcPct val="0"/>
                </a:spcBef>
                <a:spcAft>
                  <a:spcPct val="0"/>
                </a:spcAft>
                <a:defRPr>
                  <a:solidFill>
                    <a:schemeClr val="tx1"/>
                  </a:solidFill>
                  <a:latin typeface="Arial" charset="0"/>
                  <a:cs typeface="Arial" charset="0"/>
                </a:defRPr>
              </a:lvl9pPr>
            </a:lstStyle>
            <a:p>
              <a:pPr algn="ctr"/>
              <a:r>
                <a:rPr lang="en-GB" sz="2000" b="1"/>
                <a:t>New treatment dominates</a:t>
              </a:r>
            </a:p>
          </p:txBody>
        </p:sp>
        <p:sp>
          <p:nvSpPr>
            <p:cNvPr id="10252" name="Text Box 9"/>
            <p:cNvSpPr txBox="1">
              <a:spLocks noChangeArrowheads="1"/>
            </p:cNvSpPr>
            <p:nvPr/>
          </p:nvSpPr>
          <p:spPr bwMode="auto">
            <a:xfrm>
              <a:off x="562" y="1735"/>
              <a:ext cx="2017" cy="252"/>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spAutoFit/>
            </a:bodyPr>
            <a:lstStyle>
              <a:lvl1pPr defTabSz="762000" eaLnBrk="0" hangingPunct="0">
                <a:defRPr>
                  <a:solidFill>
                    <a:schemeClr val="tx1"/>
                  </a:solidFill>
                  <a:latin typeface="Arial" charset="0"/>
                  <a:cs typeface="Arial" charset="0"/>
                </a:defRPr>
              </a:lvl1pPr>
              <a:lvl2pPr marL="742950" indent="-285750" defTabSz="762000" eaLnBrk="0" hangingPunct="0">
                <a:defRPr>
                  <a:solidFill>
                    <a:schemeClr val="tx1"/>
                  </a:solidFill>
                  <a:latin typeface="Arial" charset="0"/>
                  <a:cs typeface="Arial" charset="0"/>
                </a:defRPr>
              </a:lvl2pPr>
              <a:lvl3pPr marL="1143000" indent="-228600" defTabSz="762000" eaLnBrk="0" hangingPunct="0">
                <a:defRPr>
                  <a:solidFill>
                    <a:schemeClr val="tx1"/>
                  </a:solidFill>
                  <a:latin typeface="Arial" charset="0"/>
                  <a:cs typeface="Arial" charset="0"/>
                </a:defRPr>
              </a:lvl3pPr>
              <a:lvl4pPr marL="1600200" indent="-228600" defTabSz="762000" eaLnBrk="0" hangingPunct="0">
                <a:defRPr>
                  <a:solidFill>
                    <a:schemeClr val="tx1"/>
                  </a:solidFill>
                  <a:latin typeface="Arial" charset="0"/>
                  <a:cs typeface="Arial" charset="0"/>
                </a:defRPr>
              </a:lvl4pPr>
              <a:lvl5pPr marL="2057400" indent="-228600" defTabSz="762000" eaLnBrk="0" hangingPunct="0">
                <a:defRPr>
                  <a:solidFill>
                    <a:schemeClr val="tx1"/>
                  </a:solidFill>
                  <a:latin typeface="Arial" charset="0"/>
                  <a:cs typeface="Arial" charset="0"/>
                </a:defRPr>
              </a:lvl5pPr>
              <a:lvl6pPr marL="2514600" indent="-228600" defTabSz="762000" eaLnBrk="0" fontAlgn="base" hangingPunct="0">
                <a:spcBef>
                  <a:spcPct val="0"/>
                </a:spcBef>
                <a:spcAft>
                  <a:spcPct val="0"/>
                </a:spcAft>
                <a:defRPr>
                  <a:solidFill>
                    <a:schemeClr val="tx1"/>
                  </a:solidFill>
                  <a:latin typeface="Arial" charset="0"/>
                  <a:cs typeface="Arial" charset="0"/>
                </a:defRPr>
              </a:lvl6pPr>
              <a:lvl7pPr marL="2971800" indent="-228600" defTabSz="762000" eaLnBrk="0" fontAlgn="base" hangingPunct="0">
                <a:spcBef>
                  <a:spcPct val="0"/>
                </a:spcBef>
                <a:spcAft>
                  <a:spcPct val="0"/>
                </a:spcAft>
                <a:defRPr>
                  <a:solidFill>
                    <a:schemeClr val="tx1"/>
                  </a:solidFill>
                  <a:latin typeface="Arial" charset="0"/>
                  <a:cs typeface="Arial" charset="0"/>
                </a:defRPr>
              </a:lvl7pPr>
              <a:lvl8pPr marL="3429000" indent="-228600" defTabSz="762000" eaLnBrk="0" fontAlgn="base" hangingPunct="0">
                <a:spcBef>
                  <a:spcPct val="0"/>
                </a:spcBef>
                <a:spcAft>
                  <a:spcPct val="0"/>
                </a:spcAft>
                <a:defRPr>
                  <a:solidFill>
                    <a:schemeClr val="tx1"/>
                  </a:solidFill>
                  <a:latin typeface="Arial" charset="0"/>
                  <a:cs typeface="Arial" charset="0"/>
                </a:defRPr>
              </a:lvl8pPr>
              <a:lvl9pPr marL="3886200" indent="-228600" defTabSz="762000" eaLnBrk="0" fontAlgn="base" hangingPunct="0">
                <a:spcBef>
                  <a:spcPct val="0"/>
                </a:spcBef>
                <a:spcAft>
                  <a:spcPct val="0"/>
                </a:spcAft>
                <a:defRPr>
                  <a:solidFill>
                    <a:schemeClr val="tx1"/>
                  </a:solidFill>
                  <a:latin typeface="Arial" charset="0"/>
                  <a:cs typeface="Arial" charset="0"/>
                </a:defRPr>
              </a:lvl9pPr>
            </a:lstStyle>
            <a:p>
              <a:pPr algn="ctr"/>
              <a:r>
                <a:rPr lang="en-GB" sz="2000" b="1"/>
                <a:t>Old treatment dominates</a:t>
              </a:r>
            </a:p>
          </p:txBody>
        </p:sp>
        <p:sp>
          <p:nvSpPr>
            <p:cNvPr id="10253" name="Text Box 10"/>
            <p:cNvSpPr txBox="1">
              <a:spLocks noChangeArrowheads="1"/>
            </p:cNvSpPr>
            <p:nvPr/>
          </p:nvSpPr>
          <p:spPr bwMode="auto">
            <a:xfrm>
              <a:off x="2835" y="1634"/>
              <a:ext cx="1966" cy="646"/>
            </a:xfrm>
            <a:prstGeom prst="rect">
              <a:avLst/>
            </a:prstGeom>
            <a:ln>
              <a:headEnd/>
              <a:tailEnd/>
            </a:ln>
          </p:spPr>
          <p:style>
            <a:lnRef idx="2">
              <a:schemeClr val="dk1"/>
            </a:lnRef>
            <a:fillRef idx="1">
              <a:schemeClr val="lt1"/>
            </a:fillRef>
            <a:effectRef idx="0">
              <a:schemeClr val="dk1"/>
            </a:effectRef>
            <a:fontRef idx="minor">
              <a:schemeClr val="dk1"/>
            </a:fontRef>
          </p:style>
          <p:txBody>
            <a:bodyPr anchor="ctr">
              <a:spAutoFit/>
            </a:bodyPr>
            <a:lstStyle>
              <a:lvl1pPr defTabSz="762000" eaLnBrk="0" hangingPunct="0">
                <a:defRPr>
                  <a:solidFill>
                    <a:schemeClr val="tx1"/>
                  </a:solidFill>
                  <a:latin typeface="Arial" charset="0"/>
                  <a:cs typeface="Arial" charset="0"/>
                </a:defRPr>
              </a:lvl1pPr>
              <a:lvl2pPr marL="742950" indent="-285750" defTabSz="762000" eaLnBrk="0" hangingPunct="0">
                <a:defRPr>
                  <a:solidFill>
                    <a:schemeClr val="tx1"/>
                  </a:solidFill>
                  <a:latin typeface="Arial" charset="0"/>
                  <a:cs typeface="Arial" charset="0"/>
                </a:defRPr>
              </a:lvl2pPr>
              <a:lvl3pPr marL="1143000" indent="-228600" defTabSz="762000" eaLnBrk="0" hangingPunct="0">
                <a:defRPr>
                  <a:solidFill>
                    <a:schemeClr val="tx1"/>
                  </a:solidFill>
                  <a:latin typeface="Arial" charset="0"/>
                  <a:cs typeface="Arial" charset="0"/>
                </a:defRPr>
              </a:lvl3pPr>
              <a:lvl4pPr marL="1600200" indent="-228600" defTabSz="762000" eaLnBrk="0" hangingPunct="0">
                <a:defRPr>
                  <a:solidFill>
                    <a:schemeClr val="tx1"/>
                  </a:solidFill>
                  <a:latin typeface="Arial" charset="0"/>
                  <a:cs typeface="Arial" charset="0"/>
                </a:defRPr>
              </a:lvl4pPr>
              <a:lvl5pPr marL="2057400" indent="-228600" defTabSz="762000" eaLnBrk="0" hangingPunct="0">
                <a:defRPr>
                  <a:solidFill>
                    <a:schemeClr val="tx1"/>
                  </a:solidFill>
                  <a:latin typeface="Arial" charset="0"/>
                  <a:cs typeface="Arial" charset="0"/>
                </a:defRPr>
              </a:lvl5pPr>
              <a:lvl6pPr marL="2514600" indent="-228600" defTabSz="762000" eaLnBrk="0" fontAlgn="base" hangingPunct="0">
                <a:spcBef>
                  <a:spcPct val="0"/>
                </a:spcBef>
                <a:spcAft>
                  <a:spcPct val="0"/>
                </a:spcAft>
                <a:defRPr>
                  <a:solidFill>
                    <a:schemeClr val="tx1"/>
                  </a:solidFill>
                  <a:latin typeface="Arial" charset="0"/>
                  <a:cs typeface="Arial" charset="0"/>
                </a:defRPr>
              </a:lvl6pPr>
              <a:lvl7pPr marL="2971800" indent="-228600" defTabSz="762000" eaLnBrk="0" fontAlgn="base" hangingPunct="0">
                <a:spcBef>
                  <a:spcPct val="0"/>
                </a:spcBef>
                <a:spcAft>
                  <a:spcPct val="0"/>
                </a:spcAft>
                <a:defRPr>
                  <a:solidFill>
                    <a:schemeClr val="tx1"/>
                  </a:solidFill>
                  <a:latin typeface="Arial" charset="0"/>
                  <a:cs typeface="Arial" charset="0"/>
                </a:defRPr>
              </a:lvl7pPr>
              <a:lvl8pPr marL="3429000" indent="-228600" defTabSz="762000" eaLnBrk="0" fontAlgn="base" hangingPunct="0">
                <a:spcBef>
                  <a:spcPct val="0"/>
                </a:spcBef>
                <a:spcAft>
                  <a:spcPct val="0"/>
                </a:spcAft>
                <a:defRPr>
                  <a:solidFill>
                    <a:schemeClr val="tx1"/>
                  </a:solidFill>
                  <a:latin typeface="Arial" charset="0"/>
                  <a:cs typeface="Arial" charset="0"/>
                </a:defRPr>
              </a:lvl8pPr>
              <a:lvl9pPr marL="3886200" indent="-228600" defTabSz="762000" eaLnBrk="0" fontAlgn="base" hangingPunct="0">
                <a:spcBef>
                  <a:spcPct val="0"/>
                </a:spcBef>
                <a:spcAft>
                  <a:spcPct val="0"/>
                </a:spcAft>
                <a:defRPr>
                  <a:solidFill>
                    <a:schemeClr val="tx1"/>
                  </a:solidFill>
                  <a:latin typeface="Arial" charset="0"/>
                  <a:cs typeface="Arial" charset="0"/>
                </a:defRPr>
              </a:lvl9pPr>
            </a:lstStyle>
            <a:p>
              <a:r>
                <a:rPr lang="en-GB" sz="2000" b="1"/>
                <a:t>New treatment more costly and more effective</a:t>
              </a:r>
            </a:p>
          </p:txBody>
        </p:sp>
        <p:sp>
          <p:nvSpPr>
            <p:cNvPr id="10254" name="Text Box 11"/>
            <p:cNvSpPr txBox="1">
              <a:spLocks noChangeArrowheads="1"/>
            </p:cNvSpPr>
            <p:nvPr/>
          </p:nvSpPr>
          <p:spPr bwMode="auto">
            <a:xfrm>
              <a:off x="585" y="3245"/>
              <a:ext cx="1967" cy="454"/>
            </a:xfrm>
            <a:prstGeom prst="rect">
              <a:avLst/>
            </a:prstGeom>
            <a:ln>
              <a:headEnd/>
              <a:tailEnd/>
            </a:ln>
          </p:spPr>
          <p:style>
            <a:lnRef idx="2">
              <a:schemeClr val="dk1"/>
            </a:lnRef>
            <a:fillRef idx="1">
              <a:schemeClr val="lt1"/>
            </a:fillRef>
            <a:effectRef idx="0">
              <a:schemeClr val="dk1"/>
            </a:effectRef>
            <a:fontRef idx="minor">
              <a:schemeClr val="dk1"/>
            </a:fontRef>
          </p:style>
          <p:txBody>
            <a:bodyPr anchor="ctr">
              <a:spAutoFit/>
            </a:bodyPr>
            <a:lstStyle>
              <a:lvl1pPr defTabSz="762000" eaLnBrk="0" hangingPunct="0">
                <a:defRPr>
                  <a:solidFill>
                    <a:schemeClr val="tx1"/>
                  </a:solidFill>
                  <a:latin typeface="Arial" charset="0"/>
                  <a:cs typeface="Arial" charset="0"/>
                </a:defRPr>
              </a:lvl1pPr>
              <a:lvl2pPr marL="742950" indent="-285750" defTabSz="762000" eaLnBrk="0" hangingPunct="0">
                <a:defRPr>
                  <a:solidFill>
                    <a:schemeClr val="tx1"/>
                  </a:solidFill>
                  <a:latin typeface="Arial" charset="0"/>
                  <a:cs typeface="Arial" charset="0"/>
                </a:defRPr>
              </a:lvl2pPr>
              <a:lvl3pPr marL="1143000" indent="-228600" defTabSz="762000" eaLnBrk="0" hangingPunct="0">
                <a:defRPr>
                  <a:solidFill>
                    <a:schemeClr val="tx1"/>
                  </a:solidFill>
                  <a:latin typeface="Arial" charset="0"/>
                  <a:cs typeface="Arial" charset="0"/>
                </a:defRPr>
              </a:lvl3pPr>
              <a:lvl4pPr marL="1600200" indent="-228600" defTabSz="762000" eaLnBrk="0" hangingPunct="0">
                <a:defRPr>
                  <a:solidFill>
                    <a:schemeClr val="tx1"/>
                  </a:solidFill>
                  <a:latin typeface="Arial" charset="0"/>
                  <a:cs typeface="Arial" charset="0"/>
                </a:defRPr>
              </a:lvl4pPr>
              <a:lvl5pPr marL="2057400" indent="-228600" defTabSz="762000" eaLnBrk="0" hangingPunct="0">
                <a:defRPr>
                  <a:solidFill>
                    <a:schemeClr val="tx1"/>
                  </a:solidFill>
                  <a:latin typeface="Arial" charset="0"/>
                  <a:cs typeface="Arial" charset="0"/>
                </a:defRPr>
              </a:lvl5pPr>
              <a:lvl6pPr marL="2514600" indent="-228600" defTabSz="762000" eaLnBrk="0" fontAlgn="base" hangingPunct="0">
                <a:spcBef>
                  <a:spcPct val="0"/>
                </a:spcBef>
                <a:spcAft>
                  <a:spcPct val="0"/>
                </a:spcAft>
                <a:defRPr>
                  <a:solidFill>
                    <a:schemeClr val="tx1"/>
                  </a:solidFill>
                  <a:latin typeface="Arial" charset="0"/>
                  <a:cs typeface="Arial" charset="0"/>
                </a:defRPr>
              </a:lvl6pPr>
              <a:lvl7pPr marL="2971800" indent="-228600" defTabSz="762000" eaLnBrk="0" fontAlgn="base" hangingPunct="0">
                <a:spcBef>
                  <a:spcPct val="0"/>
                </a:spcBef>
                <a:spcAft>
                  <a:spcPct val="0"/>
                </a:spcAft>
                <a:defRPr>
                  <a:solidFill>
                    <a:schemeClr val="tx1"/>
                  </a:solidFill>
                  <a:latin typeface="Arial" charset="0"/>
                  <a:cs typeface="Arial" charset="0"/>
                </a:defRPr>
              </a:lvl7pPr>
              <a:lvl8pPr marL="3429000" indent="-228600" defTabSz="762000" eaLnBrk="0" fontAlgn="base" hangingPunct="0">
                <a:spcBef>
                  <a:spcPct val="0"/>
                </a:spcBef>
                <a:spcAft>
                  <a:spcPct val="0"/>
                </a:spcAft>
                <a:defRPr>
                  <a:solidFill>
                    <a:schemeClr val="tx1"/>
                  </a:solidFill>
                  <a:latin typeface="Arial" charset="0"/>
                  <a:cs typeface="Arial" charset="0"/>
                </a:defRPr>
              </a:lvl8pPr>
              <a:lvl9pPr marL="3886200" indent="-228600" defTabSz="762000" eaLnBrk="0" fontAlgn="base" hangingPunct="0">
                <a:spcBef>
                  <a:spcPct val="0"/>
                </a:spcBef>
                <a:spcAft>
                  <a:spcPct val="0"/>
                </a:spcAft>
                <a:defRPr>
                  <a:solidFill>
                    <a:schemeClr val="tx1"/>
                  </a:solidFill>
                  <a:latin typeface="Arial" charset="0"/>
                  <a:cs typeface="Arial" charset="0"/>
                </a:defRPr>
              </a:lvl9pPr>
            </a:lstStyle>
            <a:p>
              <a:r>
                <a:rPr lang="en-GB" sz="2000" b="1"/>
                <a:t>New treatment less costly and less effective</a:t>
              </a:r>
            </a:p>
          </p:txBody>
        </p:sp>
      </p:grpSp>
      <p:sp>
        <p:nvSpPr>
          <p:cNvPr id="10244" name="Rectangle 12"/>
          <p:cNvSpPr>
            <a:spLocks noGrp="1" noChangeArrowheads="1"/>
          </p:cNvSpPr>
          <p:nvPr>
            <p:ph type="title"/>
          </p:nvPr>
        </p:nvSpPr>
        <p:spPr>
          <a:xfrm>
            <a:off x="384176" y="0"/>
            <a:ext cx="8229600" cy="1143000"/>
          </a:xfrm>
        </p:spPr>
        <p:txBody>
          <a:bodyPr>
            <a:normAutofit/>
          </a:bodyPr>
          <a:lstStyle/>
          <a:p>
            <a:pPr eaLnBrk="1" hangingPunct="1"/>
            <a:r>
              <a:rPr lang="tr-TR" dirty="0"/>
              <a:t>C</a:t>
            </a:r>
            <a:r>
              <a:rPr lang="en-GB" dirty="0" err="1" smtClean="0"/>
              <a:t>ost</a:t>
            </a:r>
            <a:r>
              <a:rPr lang="en-GB" dirty="0" smtClean="0"/>
              <a:t>-effectiveness </a:t>
            </a:r>
            <a:r>
              <a:rPr lang="en-GB" dirty="0" smtClean="0"/>
              <a:t>plane</a:t>
            </a:r>
          </a:p>
        </p:txBody>
      </p:sp>
    </p:spTree>
    <p:extLst>
      <p:ext uri="{BB962C8B-B14F-4D97-AF65-F5344CB8AC3E}">
        <p14:creationId xmlns:p14="http://schemas.microsoft.com/office/powerpoint/2010/main" val="3863767834"/>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p:txBody>
          <a:bodyPr>
            <a:normAutofit fontScale="90000"/>
          </a:bodyPr>
          <a:lstStyle/>
          <a:p>
            <a:pPr eaLnBrk="1" hangingPunct="1"/>
            <a:r>
              <a:rPr lang="en-GB" smtClean="0"/>
              <a:t>Grades of recommendation for adoption of new technologies</a:t>
            </a:r>
          </a:p>
        </p:txBody>
      </p:sp>
      <p:sp>
        <p:nvSpPr>
          <p:cNvPr id="19460" name="Rectangle 3"/>
          <p:cNvSpPr>
            <a:spLocks noGrp="1" noChangeArrowheads="1"/>
          </p:cNvSpPr>
          <p:nvPr>
            <p:ph type="body" idx="1"/>
          </p:nvPr>
        </p:nvSpPr>
        <p:spPr/>
        <p:txBody>
          <a:bodyPr/>
          <a:lstStyle/>
          <a:p>
            <a:pPr eaLnBrk="1" hangingPunct="1">
              <a:lnSpc>
                <a:spcPct val="90000"/>
              </a:lnSpc>
            </a:pPr>
            <a:r>
              <a:rPr lang="en-GB" sz="1900" smtClean="0"/>
              <a:t>A: Compelling evidence for adoption</a:t>
            </a:r>
          </a:p>
          <a:p>
            <a:pPr lvl="1" eaLnBrk="1" hangingPunct="1">
              <a:lnSpc>
                <a:spcPct val="90000"/>
              </a:lnSpc>
            </a:pPr>
            <a:r>
              <a:rPr lang="en-GB" sz="1700" smtClean="0"/>
              <a:t>New technology is as effective, or more effective, and less costly</a:t>
            </a:r>
          </a:p>
          <a:p>
            <a:pPr eaLnBrk="1" hangingPunct="1">
              <a:lnSpc>
                <a:spcPct val="90000"/>
              </a:lnSpc>
            </a:pPr>
            <a:r>
              <a:rPr lang="en-GB" sz="1900" smtClean="0"/>
              <a:t>B: Strong evidence for adoption</a:t>
            </a:r>
          </a:p>
          <a:p>
            <a:pPr lvl="1" eaLnBrk="1" hangingPunct="1">
              <a:lnSpc>
                <a:spcPct val="90000"/>
              </a:lnSpc>
            </a:pPr>
            <a:r>
              <a:rPr lang="en-GB" sz="1700" smtClean="0"/>
              <a:t>New technology more effective, ICER ≤ $20,000/QALY</a:t>
            </a:r>
          </a:p>
          <a:p>
            <a:pPr eaLnBrk="1" hangingPunct="1">
              <a:lnSpc>
                <a:spcPct val="90000"/>
              </a:lnSpc>
            </a:pPr>
            <a:r>
              <a:rPr lang="en-GB" sz="1900" smtClean="0"/>
              <a:t>C: Moderate evidence for adoption</a:t>
            </a:r>
          </a:p>
          <a:p>
            <a:pPr lvl="1" eaLnBrk="1" hangingPunct="1">
              <a:lnSpc>
                <a:spcPct val="90000"/>
              </a:lnSpc>
            </a:pPr>
            <a:r>
              <a:rPr lang="en-GB" sz="1700" smtClean="0"/>
              <a:t>New technology more effective, ICER ≤ $100,000/QALY</a:t>
            </a:r>
          </a:p>
          <a:p>
            <a:pPr eaLnBrk="1" hangingPunct="1">
              <a:lnSpc>
                <a:spcPct val="90000"/>
              </a:lnSpc>
            </a:pPr>
            <a:r>
              <a:rPr lang="en-GB" sz="1900" smtClean="0"/>
              <a:t>D: Weak evidence for adoption</a:t>
            </a:r>
          </a:p>
          <a:p>
            <a:pPr lvl="1" eaLnBrk="1" hangingPunct="1">
              <a:lnSpc>
                <a:spcPct val="90000"/>
              </a:lnSpc>
            </a:pPr>
            <a:r>
              <a:rPr lang="en-GB" sz="1700" smtClean="0"/>
              <a:t>New technology more effective, ICER &gt; $100,000/QALY</a:t>
            </a:r>
          </a:p>
          <a:p>
            <a:pPr eaLnBrk="1" hangingPunct="1">
              <a:lnSpc>
                <a:spcPct val="90000"/>
              </a:lnSpc>
            </a:pPr>
            <a:r>
              <a:rPr lang="en-GB" sz="1900" smtClean="0"/>
              <a:t>E: Compelling evidence for rejection</a:t>
            </a:r>
          </a:p>
          <a:p>
            <a:pPr lvl="1" eaLnBrk="1" hangingPunct="1">
              <a:lnSpc>
                <a:spcPct val="90000"/>
              </a:lnSpc>
            </a:pPr>
            <a:r>
              <a:rPr lang="en-GB" sz="1700" smtClean="0"/>
              <a:t>New technology is less effective, or as effective, and more costly</a:t>
            </a:r>
          </a:p>
          <a:p>
            <a:pPr lvl="1" eaLnBrk="1" hangingPunct="1">
              <a:lnSpc>
                <a:spcPct val="90000"/>
              </a:lnSpc>
            </a:pPr>
            <a:endParaRPr lang="en-GB" sz="1700" smtClean="0"/>
          </a:p>
        </p:txBody>
      </p:sp>
    </p:spTree>
    <p:extLst>
      <p:ext uri="{BB962C8B-B14F-4D97-AF65-F5344CB8AC3E}">
        <p14:creationId xmlns:p14="http://schemas.microsoft.com/office/powerpoint/2010/main" val="116398599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483" name="Group 19"/>
          <p:cNvGrpSpPr>
            <a:grpSpLocks/>
          </p:cNvGrpSpPr>
          <p:nvPr/>
        </p:nvGrpSpPr>
        <p:grpSpPr bwMode="auto">
          <a:xfrm>
            <a:off x="304800" y="1628775"/>
            <a:ext cx="8534400" cy="5076825"/>
            <a:chOff x="144" y="1122"/>
            <a:chExt cx="5376" cy="3198"/>
          </a:xfrm>
        </p:grpSpPr>
        <p:sp>
          <p:nvSpPr>
            <p:cNvPr id="20485" name="Text Box 3"/>
            <p:cNvSpPr txBox="1">
              <a:spLocks noChangeArrowheads="1"/>
            </p:cNvSpPr>
            <p:nvPr/>
          </p:nvSpPr>
          <p:spPr bwMode="auto">
            <a:xfrm>
              <a:off x="432" y="2808"/>
              <a:ext cx="1284" cy="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defTabSz="762000" eaLnBrk="0" hangingPunct="0">
                <a:defRPr>
                  <a:solidFill>
                    <a:schemeClr val="tx1"/>
                  </a:solidFill>
                  <a:latin typeface="Arial" charset="0"/>
                  <a:cs typeface="Arial" charset="0"/>
                </a:defRPr>
              </a:lvl1pPr>
              <a:lvl2pPr marL="742950" indent="-285750" defTabSz="762000" eaLnBrk="0" hangingPunct="0">
                <a:defRPr>
                  <a:solidFill>
                    <a:schemeClr val="tx1"/>
                  </a:solidFill>
                  <a:latin typeface="Arial" charset="0"/>
                  <a:cs typeface="Arial" charset="0"/>
                </a:defRPr>
              </a:lvl2pPr>
              <a:lvl3pPr marL="1143000" indent="-228600" defTabSz="762000" eaLnBrk="0" hangingPunct="0">
                <a:defRPr>
                  <a:solidFill>
                    <a:schemeClr val="tx1"/>
                  </a:solidFill>
                  <a:latin typeface="Arial" charset="0"/>
                  <a:cs typeface="Arial" charset="0"/>
                </a:defRPr>
              </a:lvl3pPr>
              <a:lvl4pPr marL="1600200" indent="-228600" defTabSz="762000" eaLnBrk="0" hangingPunct="0">
                <a:defRPr>
                  <a:solidFill>
                    <a:schemeClr val="tx1"/>
                  </a:solidFill>
                  <a:latin typeface="Arial" charset="0"/>
                  <a:cs typeface="Arial" charset="0"/>
                </a:defRPr>
              </a:lvl4pPr>
              <a:lvl5pPr marL="2057400" indent="-228600" defTabSz="762000" eaLnBrk="0" hangingPunct="0">
                <a:defRPr>
                  <a:solidFill>
                    <a:schemeClr val="tx1"/>
                  </a:solidFill>
                  <a:latin typeface="Arial" charset="0"/>
                  <a:cs typeface="Arial" charset="0"/>
                </a:defRPr>
              </a:lvl5pPr>
              <a:lvl6pPr marL="2514600" indent="-228600" defTabSz="762000" eaLnBrk="0" fontAlgn="base" hangingPunct="0">
                <a:spcBef>
                  <a:spcPct val="0"/>
                </a:spcBef>
                <a:spcAft>
                  <a:spcPct val="0"/>
                </a:spcAft>
                <a:defRPr>
                  <a:solidFill>
                    <a:schemeClr val="tx1"/>
                  </a:solidFill>
                  <a:latin typeface="Arial" charset="0"/>
                  <a:cs typeface="Arial" charset="0"/>
                </a:defRPr>
              </a:lvl6pPr>
              <a:lvl7pPr marL="2971800" indent="-228600" defTabSz="762000" eaLnBrk="0" fontAlgn="base" hangingPunct="0">
                <a:spcBef>
                  <a:spcPct val="0"/>
                </a:spcBef>
                <a:spcAft>
                  <a:spcPct val="0"/>
                </a:spcAft>
                <a:defRPr>
                  <a:solidFill>
                    <a:schemeClr val="tx1"/>
                  </a:solidFill>
                  <a:latin typeface="Arial" charset="0"/>
                  <a:cs typeface="Arial" charset="0"/>
                </a:defRPr>
              </a:lvl7pPr>
              <a:lvl8pPr marL="3429000" indent="-228600" defTabSz="762000" eaLnBrk="0" fontAlgn="base" hangingPunct="0">
                <a:spcBef>
                  <a:spcPct val="0"/>
                </a:spcBef>
                <a:spcAft>
                  <a:spcPct val="0"/>
                </a:spcAft>
                <a:defRPr>
                  <a:solidFill>
                    <a:schemeClr val="tx1"/>
                  </a:solidFill>
                  <a:latin typeface="Arial" charset="0"/>
                  <a:cs typeface="Arial" charset="0"/>
                </a:defRPr>
              </a:lvl8pPr>
              <a:lvl9pPr marL="3886200" indent="-228600" defTabSz="762000" eaLnBrk="0" fontAlgn="base" hangingPunct="0">
                <a:spcBef>
                  <a:spcPct val="0"/>
                </a:spcBef>
                <a:spcAft>
                  <a:spcPct val="0"/>
                </a:spcAft>
                <a:defRPr>
                  <a:solidFill>
                    <a:schemeClr val="tx1"/>
                  </a:solidFill>
                  <a:latin typeface="Arial" charset="0"/>
                  <a:cs typeface="Arial" charset="0"/>
                </a:defRPr>
              </a:lvl9pPr>
            </a:lstStyle>
            <a:p>
              <a:r>
                <a:rPr lang="en-GB" sz="2000" b="1"/>
                <a:t>New treatment less effective</a:t>
              </a:r>
            </a:p>
          </p:txBody>
        </p:sp>
        <p:sp>
          <p:nvSpPr>
            <p:cNvPr id="20486" name="Line 4"/>
            <p:cNvSpPr>
              <a:spLocks noChangeShapeType="1"/>
            </p:cNvSpPr>
            <p:nvPr/>
          </p:nvSpPr>
          <p:spPr bwMode="auto">
            <a:xfrm flipH="1">
              <a:off x="2592" y="1200"/>
              <a:ext cx="0" cy="3120"/>
            </a:xfrm>
            <a:prstGeom prst="line">
              <a:avLst/>
            </a:prstGeom>
            <a:noFill/>
            <a:ln w="28575">
              <a:solidFill>
                <a:schemeClr val="tx1"/>
              </a:solidFill>
              <a:round/>
              <a:headEnd type="arrow" w="med" len="med"/>
              <a:tailEnd type="arrow" w="med" len="med"/>
            </a:ln>
            <a:extLst>
              <a:ext uri="{909E8E84-426E-40DD-AFC4-6F175D3DCCD1}">
                <a14:hiddenFill xmlns:a14="http://schemas.microsoft.com/office/drawing/2010/main">
                  <a:noFill/>
                </a14:hiddenFill>
              </a:ext>
            </a:extLst>
          </p:spPr>
          <p:txBody>
            <a:bodyPr wrap="none" anchor="ctr"/>
            <a:lstStyle/>
            <a:p>
              <a:endParaRPr lang="tr-TR"/>
            </a:p>
          </p:txBody>
        </p:sp>
        <p:sp>
          <p:nvSpPr>
            <p:cNvPr id="20487" name="Line 5"/>
            <p:cNvSpPr>
              <a:spLocks noChangeShapeType="1"/>
            </p:cNvSpPr>
            <p:nvPr/>
          </p:nvSpPr>
          <p:spPr bwMode="auto">
            <a:xfrm>
              <a:off x="144" y="2736"/>
              <a:ext cx="5280" cy="0"/>
            </a:xfrm>
            <a:prstGeom prst="line">
              <a:avLst/>
            </a:prstGeom>
            <a:noFill/>
            <a:ln w="28575">
              <a:solidFill>
                <a:schemeClr val="tx1"/>
              </a:solidFill>
              <a:round/>
              <a:headEnd type="arrow" w="med" len="med"/>
              <a:tailEnd type="arrow" w="med" len="med"/>
            </a:ln>
            <a:extLst>
              <a:ext uri="{909E8E84-426E-40DD-AFC4-6F175D3DCCD1}">
                <a14:hiddenFill xmlns:a14="http://schemas.microsoft.com/office/drawing/2010/main">
                  <a:noFill/>
                </a14:hiddenFill>
              </a:ext>
            </a:extLst>
          </p:spPr>
          <p:txBody>
            <a:bodyPr wrap="none" anchor="ctr"/>
            <a:lstStyle/>
            <a:p>
              <a:endParaRPr lang="tr-TR"/>
            </a:p>
          </p:txBody>
        </p:sp>
        <p:sp>
          <p:nvSpPr>
            <p:cNvPr id="20488" name="Text Box 6"/>
            <p:cNvSpPr txBox="1">
              <a:spLocks noChangeArrowheads="1"/>
            </p:cNvSpPr>
            <p:nvPr/>
          </p:nvSpPr>
          <p:spPr bwMode="auto">
            <a:xfrm>
              <a:off x="4203" y="2719"/>
              <a:ext cx="1317" cy="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defTabSz="762000" eaLnBrk="0" hangingPunct="0">
                <a:defRPr>
                  <a:solidFill>
                    <a:schemeClr val="tx1"/>
                  </a:solidFill>
                  <a:latin typeface="Arial" charset="0"/>
                  <a:cs typeface="Arial" charset="0"/>
                </a:defRPr>
              </a:lvl1pPr>
              <a:lvl2pPr marL="742950" indent="-285750" defTabSz="762000" eaLnBrk="0" hangingPunct="0">
                <a:defRPr>
                  <a:solidFill>
                    <a:schemeClr val="tx1"/>
                  </a:solidFill>
                  <a:latin typeface="Arial" charset="0"/>
                  <a:cs typeface="Arial" charset="0"/>
                </a:defRPr>
              </a:lvl2pPr>
              <a:lvl3pPr marL="1143000" indent="-228600" defTabSz="762000" eaLnBrk="0" hangingPunct="0">
                <a:defRPr>
                  <a:solidFill>
                    <a:schemeClr val="tx1"/>
                  </a:solidFill>
                  <a:latin typeface="Arial" charset="0"/>
                  <a:cs typeface="Arial" charset="0"/>
                </a:defRPr>
              </a:lvl3pPr>
              <a:lvl4pPr marL="1600200" indent="-228600" defTabSz="762000" eaLnBrk="0" hangingPunct="0">
                <a:defRPr>
                  <a:solidFill>
                    <a:schemeClr val="tx1"/>
                  </a:solidFill>
                  <a:latin typeface="Arial" charset="0"/>
                  <a:cs typeface="Arial" charset="0"/>
                </a:defRPr>
              </a:lvl4pPr>
              <a:lvl5pPr marL="2057400" indent="-228600" defTabSz="762000" eaLnBrk="0" hangingPunct="0">
                <a:defRPr>
                  <a:solidFill>
                    <a:schemeClr val="tx1"/>
                  </a:solidFill>
                  <a:latin typeface="Arial" charset="0"/>
                  <a:cs typeface="Arial" charset="0"/>
                </a:defRPr>
              </a:lvl5pPr>
              <a:lvl6pPr marL="2514600" indent="-228600" defTabSz="762000" eaLnBrk="0" fontAlgn="base" hangingPunct="0">
                <a:spcBef>
                  <a:spcPct val="0"/>
                </a:spcBef>
                <a:spcAft>
                  <a:spcPct val="0"/>
                </a:spcAft>
                <a:defRPr>
                  <a:solidFill>
                    <a:schemeClr val="tx1"/>
                  </a:solidFill>
                  <a:latin typeface="Arial" charset="0"/>
                  <a:cs typeface="Arial" charset="0"/>
                </a:defRPr>
              </a:lvl6pPr>
              <a:lvl7pPr marL="2971800" indent="-228600" defTabSz="762000" eaLnBrk="0" fontAlgn="base" hangingPunct="0">
                <a:spcBef>
                  <a:spcPct val="0"/>
                </a:spcBef>
                <a:spcAft>
                  <a:spcPct val="0"/>
                </a:spcAft>
                <a:defRPr>
                  <a:solidFill>
                    <a:schemeClr val="tx1"/>
                  </a:solidFill>
                  <a:latin typeface="Arial" charset="0"/>
                  <a:cs typeface="Arial" charset="0"/>
                </a:defRPr>
              </a:lvl7pPr>
              <a:lvl8pPr marL="3429000" indent="-228600" defTabSz="762000" eaLnBrk="0" fontAlgn="base" hangingPunct="0">
                <a:spcBef>
                  <a:spcPct val="0"/>
                </a:spcBef>
                <a:spcAft>
                  <a:spcPct val="0"/>
                </a:spcAft>
                <a:defRPr>
                  <a:solidFill>
                    <a:schemeClr val="tx1"/>
                  </a:solidFill>
                  <a:latin typeface="Arial" charset="0"/>
                  <a:cs typeface="Arial" charset="0"/>
                </a:defRPr>
              </a:lvl8pPr>
              <a:lvl9pPr marL="3886200" indent="-228600" defTabSz="762000" eaLnBrk="0" fontAlgn="base" hangingPunct="0">
                <a:spcBef>
                  <a:spcPct val="0"/>
                </a:spcBef>
                <a:spcAft>
                  <a:spcPct val="0"/>
                </a:spcAft>
                <a:defRPr>
                  <a:solidFill>
                    <a:schemeClr val="tx1"/>
                  </a:solidFill>
                  <a:latin typeface="Arial" charset="0"/>
                  <a:cs typeface="Arial" charset="0"/>
                </a:defRPr>
              </a:lvl9pPr>
            </a:lstStyle>
            <a:p>
              <a:r>
                <a:rPr lang="en-GB" sz="2000" b="1"/>
                <a:t>New treatment more effective</a:t>
              </a:r>
            </a:p>
          </p:txBody>
        </p:sp>
        <p:sp>
          <p:nvSpPr>
            <p:cNvPr id="20489" name="Text Box 7"/>
            <p:cNvSpPr txBox="1">
              <a:spLocks noChangeArrowheads="1"/>
            </p:cNvSpPr>
            <p:nvPr/>
          </p:nvSpPr>
          <p:spPr bwMode="auto">
            <a:xfrm>
              <a:off x="1569" y="1122"/>
              <a:ext cx="1182" cy="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defTabSz="762000" eaLnBrk="0" hangingPunct="0">
                <a:defRPr>
                  <a:solidFill>
                    <a:schemeClr val="tx1"/>
                  </a:solidFill>
                  <a:latin typeface="Arial" charset="0"/>
                  <a:cs typeface="Arial" charset="0"/>
                </a:defRPr>
              </a:lvl1pPr>
              <a:lvl2pPr marL="742950" indent="-285750" defTabSz="762000" eaLnBrk="0" hangingPunct="0">
                <a:defRPr>
                  <a:solidFill>
                    <a:schemeClr val="tx1"/>
                  </a:solidFill>
                  <a:latin typeface="Arial" charset="0"/>
                  <a:cs typeface="Arial" charset="0"/>
                </a:defRPr>
              </a:lvl2pPr>
              <a:lvl3pPr marL="1143000" indent="-228600" defTabSz="762000" eaLnBrk="0" hangingPunct="0">
                <a:defRPr>
                  <a:solidFill>
                    <a:schemeClr val="tx1"/>
                  </a:solidFill>
                  <a:latin typeface="Arial" charset="0"/>
                  <a:cs typeface="Arial" charset="0"/>
                </a:defRPr>
              </a:lvl3pPr>
              <a:lvl4pPr marL="1600200" indent="-228600" defTabSz="762000" eaLnBrk="0" hangingPunct="0">
                <a:defRPr>
                  <a:solidFill>
                    <a:schemeClr val="tx1"/>
                  </a:solidFill>
                  <a:latin typeface="Arial" charset="0"/>
                  <a:cs typeface="Arial" charset="0"/>
                </a:defRPr>
              </a:lvl4pPr>
              <a:lvl5pPr marL="2057400" indent="-228600" defTabSz="762000" eaLnBrk="0" hangingPunct="0">
                <a:defRPr>
                  <a:solidFill>
                    <a:schemeClr val="tx1"/>
                  </a:solidFill>
                  <a:latin typeface="Arial" charset="0"/>
                  <a:cs typeface="Arial" charset="0"/>
                </a:defRPr>
              </a:lvl5pPr>
              <a:lvl6pPr marL="2514600" indent="-228600" defTabSz="762000" eaLnBrk="0" fontAlgn="base" hangingPunct="0">
                <a:spcBef>
                  <a:spcPct val="0"/>
                </a:spcBef>
                <a:spcAft>
                  <a:spcPct val="0"/>
                </a:spcAft>
                <a:defRPr>
                  <a:solidFill>
                    <a:schemeClr val="tx1"/>
                  </a:solidFill>
                  <a:latin typeface="Arial" charset="0"/>
                  <a:cs typeface="Arial" charset="0"/>
                </a:defRPr>
              </a:lvl6pPr>
              <a:lvl7pPr marL="2971800" indent="-228600" defTabSz="762000" eaLnBrk="0" fontAlgn="base" hangingPunct="0">
                <a:spcBef>
                  <a:spcPct val="0"/>
                </a:spcBef>
                <a:spcAft>
                  <a:spcPct val="0"/>
                </a:spcAft>
                <a:defRPr>
                  <a:solidFill>
                    <a:schemeClr val="tx1"/>
                  </a:solidFill>
                  <a:latin typeface="Arial" charset="0"/>
                  <a:cs typeface="Arial" charset="0"/>
                </a:defRPr>
              </a:lvl7pPr>
              <a:lvl8pPr marL="3429000" indent="-228600" defTabSz="762000" eaLnBrk="0" fontAlgn="base" hangingPunct="0">
                <a:spcBef>
                  <a:spcPct val="0"/>
                </a:spcBef>
                <a:spcAft>
                  <a:spcPct val="0"/>
                </a:spcAft>
                <a:defRPr>
                  <a:solidFill>
                    <a:schemeClr val="tx1"/>
                  </a:solidFill>
                  <a:latin typeface="Arial" charset="0"/>
                  <a:cs typeface="Arial" charset="0"/>
                </a:defRPr>
              </a:lvl8pPr>
              <a:lvl9pPr marL="3886200" indent="-228600" defTabSz="762000" eaLnBrk="0" fontAlgn="base" hangingPunct="0">
                <a:spcBef>
                  <a:spcPct val="0"/>
                </a:spcBef>
                <a:spcAft>
                  <a:spcPct val="0"/>
                </a:spcAft>
                <a:defRPr>
                  <a:solidFill>
                    <a:schemeClr val="tx1"/>
                  </a:solidFill>
                  <a:latin typeface="Arial" charset="0"/>
                  <a:cs typeface="Arial" charset="0"/>
                </a:defRPr>
              </a:lvl9pPr>
            </a:lstStyle>
            <a:p>
              <a:r>
                <a:rPr lang="en-GB" sz="2000" b="1"/>
                <a:t>New treatment more costly</a:t>
              </a:r>
            </a:p>
          </p:txBody>
        </p:sp>
        <p:sp>
          <p:nvSpPr>
            <p:cNvPr id="20490" name="Text Box 8"/>
            <p:cNvSpPr txBox="1">
              <a:spLocks noChangeArrowheads="1"/>
            </p:cNvSpPr>
            <p:nvPr/>
          </p:nvSpPr>
          <p:spPr bwMode="auto">
            <a:xfrm>
              <a:off x="2659" y="3672"/>
              <a:ext cx="1181" cy="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defTabSz="762000" eaLnBrk="0" hangingPunct="0">
                <a:defRPr>
                  <a:solidFill>
                    <a:schemeClr val="tx1"/>
                  </a:solidFill>
                  <a:latin typeface="Arial" charset="0"/>
                  <a:cs typeface="Arial" charset="0"/>
                </a:defRPr>
              </a:lvl1pPr>
              <a:lvl2pPr marL="742950" indent="-285750" defTabSz="762000" eaLnBrk="0" hangingPunct="0">
                <a:defRPr>
                  <a:solidFill>
                    <a:schemeClr val="tx1"/>
                  </a:solidFill>
                  <a:latin typeface="Arial" charset="0"/>
                  <a:cs typeface="Arial" charset="0"/>
                </a:defRPr>
              </a:lvl2pPr>
              <a:lvl3pPr marL="1143000" indent="-228600" defTabSz="762000" eaLnBrk="0" hangingPunct="0">
                <a:defRPr>
                  <a:solidFill>
                    <a:schemeClr val="tx1"/>
                  </a:solidFill>
                  <a:latin typeface="Arial" charset="0"/>
                  <a:cs typeface="Arial" charset="0"/>
                </a:defRPr>
              </a:lvl3pPr>
              <a:lvl4pPr marL="1600200" indent="-228600" defTabSz="762000" eaLnBrk="0" hangingPunct="0">
                <a:defRPr>
                  <a:solidFill>
                    <a:schemeClr val="tx1"/>
                  </a:solidFill>
                  <a:latin typeface="Arial" charset="0"/>
                  <a:cs typeface="Arial" charset="0"/>
                </a:defRPr>
              </a:lvl4pPr>
              <a:lvl5pPr marL="2057400" indent="-228600" defTabSz="762000" eaLnBrk="0" hangingPunct="0">
                <a:defRPr>
                  <a:solidFill>
                    <a:schemeClr val="tx1"/>
                  </a:solidFill>
                  <a:latin typeface="Arial" charset="0"/>
                  <a:cs typeface="Arial" charset="0"/>
                </a:defRPr>
              </a:lvl5pPr>
              <a:lvl6pPr marL="2514600" indent="-228600" defTabSz="762000" eaLnBrk="0" fontAlgn="base" hangingPunct="0">
                <a:spcBef>
                  <a:spcPct val="0"/>
                </a:spcBef>
                <a:spcAft>
                  <a:spcPct val="0"/>
                </a:spcAft>
                <a:defRPr>
                  <a:solidFill>
                    <a:schemeClr val="tx1"/>
                  </a:solidFill>
                  <a:latin typeface="Arial" charset="0"/>
                  <a:cs typeface="Arial" charset="0"/>
                </a:defRPr>
              </a:lvl6pPr>
              <a:lvl7pPr marL="2971800" indent="-228600" defTabSz="762000" eaLnBrk="0" fontAlgn="base" hangingPunct="0">
                <a:spcBef>
                  <a:spcPct val="0"/>
                </a:spcBef>
                <a:spcAft>
                  <a:spcPct val="0"/>
                </a:spcAft>
                <a:defRPr>
                  <a:solidFill>
                    <a:schemeClr val="tx1"/>
                  </a:solidFill>
                  <a:latin typeface="Arial" charset="0"/>
                  <a:cs typeface="Arial" charset="0"/>
                </a:defRPr>
              </a:lvl7pPr>
              <a:lvl8pPr marL="3429000" indent="-228600" defTabSz="762000" eaLnBrk="0" fontAlgn="base" hangingPunct="0">
                <a:spcBef>
                  <a:spcPct val="0"/>
                </a:spcBef>
                <a:spcAft>
                  <a:spcPct val="0"/>
                </a:spcAft>
                <a:defRPr>
                  <a:solidFill>
                    <a:schemeClr val="tx1"/>
                  </a:solidFill>
                  <a:latin typeface="Arial" charset="0"/>
                  <a:cs typeface="Arial" charset="0"/>
                </a:defRPr>
              </a:lvl8pPr>
              <a:lvl9pPr marL="3886200" indent="-228600" defTabSz="762000" eaLnBrk="0" fontAlgn="base" hangingPunct="0">
                <a:spcBef>
                  <a:spcPct val="0"/>
                </a:spcBef>
                <a:spcAft>
                  <a:spcPct val="0"/>
                </a:spcAft>
                <a:defRPr>
                  <a:solidFill>
                    <a:schemeClr val="tx1"/>
                  </a:solidFill>
                  <a:latin typeface="Arial" charset="0"/>
                  <a:cs typeface="Arial" charset="0"/>
                </a:defRPr>
              </a:lvl9pPr>
            </a:lstStyle>
            <a:p>
              <a:r>
                <a:rPr lang="en-GB" sz="2000" b="1"/>
                <a:t>New treatment less costly</a:t>
              </a:r>
            </a:p>
          </p:txBody>
        </p:sp>
        <p:sp>
          <p:nvSpPr>
            <p:cNvPr id="20491" name="Line 9"/>
            <p:cNvSpPr>
              <a:spLocks noChangeShapeType="1"/>
            </p:cNvSpPr>
            <p:nvPr/>
          </p:nvSpPr>
          <p:spPr bwMode="auto">
            <a:xfrm flipH="1">
              <a:off x="1680" y="1152"/>
              <a:ext cx="1824" cy="3168"/>
            </a:xfrm>
            <a:prstGeom prst="line">
              <a:avLst/>
            </a:prstGeom>
            <a:noFill/>
            <a:ln w="28575">
              <a:solidFill>
                <a:srgbClr val="FF0000"/>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tr-TR"/>
            </a:p>
          </p:txBody>
        </p:sp>
        <p:sp>
          <p:nvSpPr>
            <p:cNvPr id="20492" name="Text Box 10"/>
            <p:cNvSpPr txBox="1">
              <a:spLocks noChangeArrowheads="1"/>
            </p:cNvSpPr>
            <p:nvPr/>
          </p:nvSpPr>
          <p:spPr bwMode="auto">
            <a:xfrm>
              <a:off x="3062" y="2948"/>
              <a:ext cx="442"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GB" sz="3600" b="1">
                  <a:latin typeface="Tahoma" pitchFamily="34" charset="0"/>
                </a:rPr>
                <a:t>A</a:t>
              </a:r>
            </a:p>
          </p:txBody>
        </p:sp>
        <p:sp>
          <p:nvSpPr>
            <p:cNvPr id="20493" name="Line 11"/>
            <p:cNvSpPr>
              <a:spLocks noChangeShapeType="1"/>
            </p:cNvSpPr>
            <p:nvPr/>
          </p:nvSpPr>
          <p:spPr bwMode="auto">
            <a:xfrm flipH="1">
              <a:off x="432" y="1344"/>
              <a:ext cx="4896" cy="2496"/>
            </a:xfrm>
            <a:prstGeom prst="line">
              <a:avLst/>
            </a:prstGeom>
            <a:noFill/>
            <a:ln w="28575">
              <a:solidFill>
                <a:srgbClr val="00CC00"/>
              </a:solidFill>
              <a:prstDash val="sysDot"/>
              <a:round/>
              <a:headEnd/>
              <a:tailEnd/>
            </a:ln>
            <a:extLst>
              <a:ext uri="{909E8E84-426E-40DD-AFC4-6F175D3DCCD1}">
                <a14:hiddenFill xmlns:a14="http://schemas.microsoft.com/office/drawing/2010/main">
                  <a:noFill/>
                </a14:hiddenFill>
              </a:ext>
            </a:extLst>
          </p:spPr>
          <p:txBody>
            <a:bodyPr wrap="none" anchor="ctr"/>
            <a:lstStyle/>
            <a:p>
              <a:endParaRPr lang="tr-TR"/>
            </a:p>
          </p:txBody>
        </p:sp>
        <p:sp>
          <p:nvSpPr>
            <p:cNvPr id="20494" name="Text Box 12"/>
            <p:cNvSpPr txBox="1">
              <a:spLocks noChangeArrowheads="1"/>
            </p:cNvSpPr>
            <p:nvPr/>
          </p:nvSpPr>
          <p:spPr bwMode="auto">
            <a:xfrm>
              <a:off x="3696" y="2256"/>
              <a:ext cx="442"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GB" sz="3600" b="1">
                  <a:latin typeface="Tahoma" pitchFamily="34" charset="0"/>
                </a:rPr>
                <a:t>B</a:t>
              </a:r>
            </a:p>
          </p:txBody>
        </p:sp>
        <p:sp>
          <p:nvSpPr>
            <p:cNvPr id="20495" name="Text Box 13"/>
            <p:cNvSpPr txBox="1">
              <a:spLocks noChangeArrowheads="1"/>
            </p:cNvSpPr>
            <p:nvPr/>
          </p:nvSpPr>
          <p:spPr bwMode="auto">
            <a:xfrm>
              <a:off x="3264" y="1680"/>
              <a:ext cx="442"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GB" sz="3600" b="1">
                  <a:latin typeface="Tahoma" pitchFamily="34" charset="0"/>
                </a:rPr>
                <a:t>C</a:t>
              </a:r>
            </a:p>
          </p:txBody>
        </p:sp>
        <p:sp>
          <p:nvSpPr>
            <p:cNvPr id="20496" name="Text Box 14"/>
            <p:cNvSpPr txBox="1">
              <a:spLocks noChangeArrowheads="1"/>
            </p:cNvSpPr>
            <p:nvPr/>
          </p:nvSpPr>
          <p:spPr bwMode="auto">
            <a:xfrm>
              <a:off x="2688" y="1296"/>
              <a:ext cx="442"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GB" sz="3600" b="1">
                  <a:latin typeface="Tahoma" pitchFamily="34" charset="0"/>
                </a:rPr>
                <a:t>D</a:t>
              </a:r>
            </a:p>
          </p:txBody>
        </p:sp>
        <p:sp>
          <p:nvSpPr>
            <p:cNvPr id="20497" name="Text Box 15"/>
            <p:cNvSpPr txBox="1">
              <a:spLocks noChangeArrowheads="1"/>
            </p:cNvSpPr>
            <p:nvPr/>
          </p:nvSpPr>
          <p:spPr bwMode="auto">
            <a:xfrm>
              <a:off x="1680" y="2160"/>
              <a:ext cx="442"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GB" sz="3600" b="1">
                  <a:latin typeface="Tahoma" pitchFamily="34" charset="0"/>
                </a:rPr>
                <a:t>E</a:t>
              </a:r>
            </a:p>
          </p:txBody>
        </p:sp>
      </p:grpSp>
      <p:sp>
        <p:nvSpPr>
          <p:cNvPr id="20484" name="Rectangle 21"/>
          <p:cNvSpPr>
            <a:spLocks noGrp="1" noChangeArrowheads="1"/>
          </p:cNvSpPr>
          <p:nvPr>
            <p:ph type="title"/>
          </p:nvPr>
        </p:nvSpPr>
        <p:spPr/>
        <p:txBody>
          <a:bodyPr>
            <a:normAutofit fontScale="90000"/>
          </a:bodyPr>
          <a:lstStyle/>
          <a:p>
            <a:pPr eaLnBrk="1" hangingPunct="1"/>
            <a:r>
              <a:rPr lang="en-GB" smtClean="0"/>
              <a:t>Grades of recommendation for adoption of new technologies II</a:t>
            </a:r>
          </a:p>
        </p:txBody>
      </p:sp>
    </p:spTree>
    <p:extLst>
      <p:ext uri="{BB962C8B-B14F-4D97-AF65-F5344CB8AC3E}">
        <p14:creationId xmlns:p14="http://schemas.microsoft.com/office/powerpoint/2010/main" val="13005376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192" y="0"/>
            <a:ext cx="8229600" cy="1143000"/>
          </a:xfrm>
        </p:spPr>
        <p:txBody>
          <a:bodyPr/>
          <a:lstStyle/>
          <a:p>
            <a:r>
              <a:rPr lang="tr-TR" dirty="0" smtClean="0"/>
              <a:t>Cost-effectiveness Plane</a:t>
            </a:r>
            <a:endParaRPr lang="tr-TR" dirty="0"/>
          </a:p>
        </p:txBody>
      </p:sp>
      <p:sp>
        <p:nvSpPr>
          <p:cNvPr id="3" name="Content Placeholder 2"/>
          <p:cNvSpPr>
            <a:spLocks noGrp="1"/>
          </p:cNvSpPr>
          <p:nvPr>
            <p:ph idx="1"/>
          </p:nvPr>
        </p:nvSpPr>
        <p:spPr/>
        <p:txBody>
          <a:bodyPr/>
          <a:lstStyle/>
          <a:p>
            <a:endParaRPr lang="tr-TR"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010072"/>
            <a:ext cx="8784976" cy="5305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22253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51330" name="Picture 2" descr="Implant4">
            <a:hlinkClick r:id="rId3" action="ppaction://hlinkfile"/>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388" y="1679575"/>
            <a:ext cx="1171575" cy="75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51331" name="Picture 3" descr="crosslg">
            <a:hlinkClick r:id="rId5" action="ppaction://hlinkfile"/>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01000" y="2071688"/>
            <a:ext cx="819150" cy="105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51332" name="Picture 4" descr="cataracts-img1">
            <a:hlinkClick r:id="rId7" action="ppaction://hlinkfile"/>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5288" y="2792413"/>
            <a:ext cx="676275" cy="101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51333" name="Picture 5" descr="000D6695-D454-1121-92CC80BFB6FA0000">
            <a:hlinkClick r:id="rId9" action="ppaction://hlinkfile"/>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988300" y="3440113"/>
            <a:ext cx="904875" cy="97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51334" name="Text Box 6"/>
          <p:cNvSpPr txBox="1">
            <a:spLocks noChangeArrowheads="1"/>
          </p:cNvSpPr>
          <p:nvPr/>
        </p:nvSpPr>
        <p:spPr bwMode="auto">
          <a:xfrm>
            <a:off x="3563938" y="1906588"/>
            <a:ext cx="4176712" cy="3807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lvl1pPr>
              <a:spcBef>
                <a:spcPct val="0"/>
              </a:spcBef>
              <a:tabLst>
                <a:tab pos="0" algn="l"/>
              </a:tabLst>
              <a:defRPr>
                <a:solidFill>
                  <a:schemeClr val="tx1"/>
                </a:solidFill>
                <a:latin typeface="Arial" charset="0"/>
              </a:defRPr>
            </a:lvl1pPr>
            <a:lvl2pPr marL="1614488">
              <a:spcBef>
                <a:spcPct val="0"/>
              </a:spcBef>
              <a:tabLst>
                <a:tab pos="0" algn="l"/>
              </a:tabLst>
              <a:defRPr>
                <a:solidFill>
                  <a:schemeClr val="tx1"/>
                </a:solidFill>
                <a:latin typeface="Arial" charset="0"/>
              </a:defRPr>
            </a:lvl2pPr>
            <a:lvl3pPr marL="1793875">
              <a:spcBef>
                <a:spcPct val="0"/>
              </a:spcBef>
              <a:tabLst>
                <a:tab pos="0" algn="l"/>
              </a:tabLst>
              <a:defRPr>
                <a:solidFill>
                  <a:schemeClr val="tx1"/>
                </a:solidFill>
                <a:latin typeface="Arial" charset="0"/>
              </a:defRPr>
            </a:lvl3pPr>
            <a:lvl4pPr marL="1973263">
              <a:spcBef>
                <a:spcPct val="0"/>
              </a:spcBef>
              <a:tabLst>
                <a:tab pos="0" algn="l"/>
              </a:tabLst>
              <a:defRPr>
                <a:solidFill>
                  <a:schemeClr val="tx1"/>
                </a:solidFill>
                <a:latin typeface="Arial" charset="0"/>
              </a:defRPr>
            </a:lvl4pPr>
            <a:lvl5pPr marL="2152650">
              <a:spcBef>
                <a:spcPct val="0"/>
              </a:spcBef>
              <a:tabLst>
                <a:tab pos="0" algn="l"/>
              </a:tabLst>
              <a:defRPr>
                <a:solidFill>
                  <a:schemeClr val="tx1"/>
                </a:solidFill>
                <a:latin typeface="Arial" charset="0"/>
              </a:defRPr>
            </a:lvl5pPr>
            <a:lvl6pPr marL="2609850" fontAlgn="base">
              <a:spcBef>
                <a:spcPct val="0"/>
              </a:spcBef>
              <a:spcAft>
                <a:spcPct val="0"/>
              </a:spcAft>
              <a:tabLst>
                <a:tab pos="0" algn="l"/>
              </a:tabLst>
              <a:defRPr>
                <a:solidFill>
                  <a:schemeClr val="tx1"/>
                </a:solidFill>
                <a:latin typeface="Arial" charset="0"/>
              </a:defRPr>
            </a:lvl6pPr>
            <a:lvl7pPr marL="3067050" fontAlgn="base">
              <a:spcBef>
                <a:spcPct val="0"/>
              </a:spcBef>
              <a:spcAft>
                <a:spcPct val="0"/>
              </a:spcAft>
              <a:tabLst>
                <a:tab pos="0" algn="l"/>
              </a:tabLst>
              <a:defRPr>
                <a:solidFill>
                  <a:schemeClr val="tx1"/>
                </a:solidFill>
                <a:latin typeface="Arial" charset="0"/>
              </a:defRPr>
            </a:lvl7pPr>
            <a:lvl8pPr marL="3524250" fontAlgn="base">
              <a:spcBef>
                <a:spcPct val="0"/>
              </a:spcBef>
              <a:spcAft>
                <a:spcPct val="0"/>
              </a:spcAft>
              <a:tabLst>
                <a:tab pos="0" algn="l"/>
              </a:tabLst>
              <a:defRPr>
                <a:solidFill>
                  <a:schemeClr val="tx1"/>
                </a:solidFill>
                <a:latin typeface="Arial" charset="0"/>
              </a:defRPr>
            </a:lvl8pPr>
            <a:lvl9pPr marL="3981450" fontAlgn="base">
              <a:spcBef>
                <a:spcPct val="0"/>
              </a:spcBef>
              <a:spcAft>
                <a:spcPct val="0"/>
              </a:spcAft>
              <a:tabLst>
                <a:tab pos="0" algn="l"/>
              </a:tabLst>
              <a:defRPr>
                <a:solidFill>
                  <a:schemeClr val="tx1"/>
                </a:solidFill>
                <a:latin typeface="Arial" charset="0"/>
              </a:defRPr>
            </a:lvl9pPr>
          </a:lstStyle>
          <a:p>
            <a:pPr>
              <a:spcBef>
                <a:spcPct val="50000"/>
              </a:spcBef>
              <a:buFontTx/>
              <a:buNone/>
            </a:pPr>
            <a:endParaRPr lang="en-GB" sz="2400" dirty="0">
              <a:cs typeface="Arial" charset="0"/>
            </a:endParaRPr>
          </a:p>
          <a:p>
            <a:pPr algn="r">
              <a:spcBef>
                <a:spcPct val="50000"/>
              </a:spcBef>
              <a:buFontTx/>
              <a:buNone/>
            </a:pPr>
            <a:r>
              <a:rPr lang="en-GB" sz="2400" dirty="0" smtClean="0">
                <a:cs typeface="Arial" charset="0"/>
              </a:rPr>
              <a:t>1</a:t>
            </a:r>
            <a:r>
              <a:rPr lang="tr-TR" sz="2400" dirty="0" smtClean="0">
                <a:cs typeface="Arial" charset="0"/>
              </a:rPr>
              <a:t>/2</a:t>
            </a:r>
            <a:r>
              <a:rPr lang="en-GB" sz="2400" dirty="0" smtClean="0">
                <a:cs typeface="Arial" charset="0"/>
              </a:rPr>
              <a:t> </a:t>
            </a:r>
            <a:r>
              <a:rPr lang="en-GB" sz="2400" dirty="0">
                <a:cs typeface="Arial" charset="0"/>
              </a:rPr>
              <a:t>heart-bypass operation</a:t>
            </a:r>
            <a:endParaRPr lang="en-US" sz="2400" dirty="0">
              <a:cs typeface="Arial" charset="0"/>
            </a:endParaRPr>
          </a:p>
          <a:p>
            <a:pPr algn="r">
              <a:spcBef>
                <a:spcPct val="50000"/>
              </a:spcBef>
              <a:buFontTx/>
              <a:buNone/>
            </a:pPr>
            <a:r>
              <a:rPr lang="en-GB" sz="2400" dirty="0">
                <a:cs typeface="Arial" charset="0"/>
              </a:rPr>
              <a:t> </a:t>
            </a:r>
            <a:endParaRPr lang="en-US" sz="2400" dirty="0">
              <a:cs typeface="Arial" charset="0"/>
            </a:endParaRPr>
          </a:p>
          <a:p>
            <a:pPr algn="r">
              <a:spcBef>
                <a:spcPct val="50000"/>
              </a:spcBef>
              <a:buFontTx/>
              <a:buNone/>
            </a:pPr>
            <a:r>
              <a:rPr lang="en-GB" sz="2400" dirty="0">
                <a:cs typeface="Arial" charset="0"/>
              </a:rPr>
              <a:t>150 vaccinations for Measles,</a:t>
            </a:r>
            <a:br>
              <a:rPr lang="en-GB" sz="2400" dirty="0">
                <a:cs typeface="Arial" charset="0"/>
              </a:rPr>
            </a:br>
            <a:r>
              <a:rPr lang="en-GB" sz="2400" dirty="0">
                <a:cs typeface="Arial" charset="0"/>
              </a:rPr>
              <a:t>Mumps and Rubella (MMR)</a:t>
            </a:r>
            <a:endParaRPr lang="en-US" sz="2400" dirty="0">
              <a:cs typeface="Arial" charset="0"/>
            </a:endParaRPr>
          </a:p>
          <a:p>
            <a:pPr algn="r">
              <a:spcBef>
                <a:spcPct val="50000"/>
              </a:spcBef>
              <a:buFontTx/>
              <a:buNone/>
            </a:pPr>
            <a:endParaRPr lang="en-GB" sz="2400" dirty="0">
              <a:cs typeface="Arial" charset="0"/>
            </a:endParaRPr>
          </a:p>
          <a:p>
            <a:pPr algn="r">
              <a:spcBef>
                <a:spcPct val="50000"/>
              </a:spcBef>
              <a:buFontTx/>
              <a:buNone/>
            </a:pPr>
            <a:r>
              <a:rPr lang="en-GB" sz="1200" dirty="0">
                <a:cs typeface="Arial" charset="0"/>
              </a:rPr>
              <a:t> </a:t>
            </a:r>
            <a:endParaRPr lang="en-US" sz="1200" dirty="0">
              <a:cs typeface="Arial" charset="0"/>
            </a:endParaRPr>
          </a:p>
          <a:p>
            <a:pPr algn="r">
              <a:spcBef>
                <a:spcPct val="50000"/>
              </a:spcBef>
              <a:buFontTx/>
              <a:buNone/>
            </a:pPr>
            <a:r>
              <a:rPr lang="en-GB" sz="2400" dirty="0">
                <a:cs typeface="Arial" charset="0"/>
              </a:rPr>
              <a:t>2000 school dinners</a:t>
            </a:r>
            <a:endParaRPr lang="en-US" sz="2400" dirty="0">
              <a:cs typeface="Arial" charset="0"/>
            </a:endParaRPr>
          </a:p>
        </p:txBody>
      </p:sp>
      <p:pic>
        <p:nvPicPr>
          <p:cNvPr id="1251335" name="Picture 7" descr="girl"/>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47650" y="4303713"/>
            <a:ext cx="962025"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51336" name="Picture 8" descr="dinner1_larg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775575" y="5033963"/>
            <a:ext cx="1304925"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51337" name="Text Box 9"/>
          <p:cNvSpPr txBox="1">
            <a:spLocks noChangeArrowheads="1"/>
          </p:cNvSpPr>
          <p:nvPr/>
        </p:nvSpPr>
        <p:spPr bwMode="auto">
          <a:xfrm>
            <a:off x="1547813" y="1639888"/>
            <a:ext cx="4176712" cy="47307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spAutoFit/>
          </a:bodyPr>
          <a:lstStyle>
            <a:lvl1pPr>
              <a:spcBef>
                <a:spcPct val="0"/>
              </a:spcBef>
              <a:tabLst>
                <a:tab pos="0" algn="l"/>
              </a:tabLst>
              <a:defRPr>
                <a:solidFill>
                  <a:schemeClr val="tx1"/>
                </a:solidFill>
                <a:latin typeface="Arial" charset="0"/>
              </a:defRPr>
            </a:lvl1pPr>
            <a:lvl2pPr marL="1614488">
              <a:spcBef>
                <a:spcPct val="0"/>
              </a:spcBef>
              <a:tabLst>
                <a:tab pos="0" algn="l"/>
              </a:tabLst>
              <a:defRPr>
                <a:solidFill>
                  <a:schemeClr val="tx1"/>
                </a:solidFill>
                <a:latin typeface="Arial" charset="0"/>
              </a:defRPr>
            </a:lvl2pPr>
            <a:lvl3pPr marL="1793875">
              <a:spcBef>
                <a:spcPct val="0"/>
              </a:spcBef>
              <a:tabLst>
                <a:tab pos="0" algn="l"/>
              </a:tabLst>
              <a:defRPr>
                <a:solidFill>
                  <a:schemeClr val="tx1"/>
                </a:solidFill>
                <a:latin typeface="Arial" charset="0"/>
              </a:defRPr>
            </a:lvl3pPr>
            <a:lvl4pPr marL="1973263">
              <a:spcBef>
                <a:spcPct val="0"/>
              </a:spcBef>
              <a:tabLst>
                <a:tab pos="0" algn="l"/>
              </a:tabLst>
              <a:defRPr>
                <a:solidFill>
                  <a:schemeClr val="tx1"/>
                </a:solidFill>
                <a:latin typeface="Arial" charset="0"/>
              </a:defRPr>
            </a:lvl4pPr>
            <a:lvl5pPr marL="2152650">
              <a:spcBef>
                <a:spcPct val="0"/>
              </a:spcBef>
              <a:tabLst>
                <a:tab pos="0" algn="l"/>
              </a:tabLst>
              <a:defRPr>
                <a:solidFill>
                  <a:schemeClr val="tx1"/>
                </a:solidFill>
                <a:latin typeface="Arial" charset="0"/>
              </a:defRPr>
            </a:lvl5pPr>
            <a:lvl6pPr marL="2609850" fontAlgn="base">
              <a:spcBef>
                <a:spcPct val="0"/>
              </a:spcBef>
              <a:spcAft>
                <a:spcPct val="0"/>
              </a:spcAft>
              <a:tabLst>
                <a:tab pos="0" algn="l"/>
              </a:tabLst>
              <a:defRPr>
                <a:solidFill>
                  <a:schemeClr val="tx1"/>
                </a:solidFill>
                <a:latin typeface="Arial" charset="0"/>
              </a:defRPr>
            </a:lvl6pPr>
            <a:lvl7pPr marL="3067050" fontAlgn="base">
              <a:spcBef>
                <a:spcPct val="0"/>
              </a:spcBef>
              <a:spcAft>
                <a:spcPct val="0"/>
              </a:spcAft>
              <a:tabLst>
                <a:tab pos="0" algn="l"/>
              </a:tabLst>
              <a:defRPr>
                <a:solidFill>
                  <a:schemeClr val="tx1"/>
                </a:solidFill>
                <a:latin typeface="Arial" charset="0"/>
              </a:defRPr>
            </a:lvl7pPr>
            <a:lvl8pPr marL="3524250" fontAlgn="base">
              <a:spcBef>
                <a:spcPct val="0"/>
              </a:spcBef>
              <a:spcAft>
                <a:spcPct val="0"/>
              </a:spcAft>
              <a:tabLst>
                <a:tab pos="0" algn="l"/>
              </a:tabLst>
              <a:defRPr>
                <a:solidFill>
                  <a:schemeClr val="tx1"/>
                </a:solidFill>
                <a:latin typeface="Arial" charset="0"/>
              </a:defRPr>
            </a:lvl8pPr>
            <a:lvl9pPr marL="3981450" fontAlgn="base">
              <a:spcBef>
                <a:spcPct val="0"/>
              </a:spcBef>
              <a:spcAft>
                <a:spcPct val="0"/>
              </a:spcAft>
              <a:tabLst>
                <a:tab pos="0" algn="l"/>
              </a:tabLst>
              <a:defRPr>
                <a:solidFill>
                  <a:schemeClr val="tx1"/>
                </a:solidFill>
                <a:latin typeface="Arial" charset="0"/>
              </a:defRPr>
            </a:lvl9pPr>
          </a:lstStyle>
          <a:p>
            <a:pPr>
              <a:spcBef>
                <a:spcPct val="50000"/>
              </a:spcBef>
              <a:buFontTx/>
              <a:buNone/>
            </a:pPr>
            <a:r>
              <a:rPr lang="tr-TR" sz="2400" dirty="0" smtClean="0">
                <a:cs typeface="Arial" charset="0"/>
              </a:rPr>
              <a:t>1/3</a:t>
            </a:r>
            <a:r>
              <a:rPr lang="en-GB" sz="2400" dirty="0" smtClean="0">
                <a:cs typeface="Arial" charset="0"/>
              </a:rPr>
              <a:t> </a:t>
            </a:r>
            <a:r>
              <a:rPr lang="en-GB" sz="2400" dirty="0">
                <a:cs typeface="Arial" charset="0"/>
              </a:rPr>
              <a:t>of a cochlear implant</a:t>
            </a:r>
          </a:p>
          <a:p>
            <a:pPr>
              <a:spcBef>
                <a:spcPct val="50000"/>
              </a:spcBef>
              <a:buFontTx/>
              <a:buNone/>
            </a:pPr>
            <a:endParaRPr lang="en-US" sz="2400" dirty="0">
              <a:cs typeface="Arial" charset="0"/>
            </a:endParaRPr>
          </a:p>
          <a:p>
            <a:pPr>
              <a:spcBef>
                <a:spcPct val="50000"/>
              </a:spcBef>
              <a:buFontTx/>
              <a:buNone/>
            </a:pPr>
            <a:r>
              <a:rPr lang="en-GB" sz="2400" dirty="0">
                <a:cs typeface="Arial" charset="0"/>
              </a:rPr>
              <a:t>11 cataract removals</a:t>
            </a:r>
            <a:endParaRPr lang="en-US" sz="2400" dirty="0">
              <a:cs typeface="Arial" charset="0"/>
            </a:endParaRPr>
          </a:p>
          <a:p>
            <a:pPr>
              <a:spcBef>
                <a:spcPct val="50000"/>
              </a:spcBef>
              <a:buFontTx/>
              <a:buNone/>
            </a:pPr>
            <a:r>
              <a:rPr lang="en-GB" sz="2400" dirty="0">
                <a:cs typeface="Arial" charset="0"/>
              </a:rPr>
              <a:t> </a:t>
            </a:r>
            <a:endParaRPr lang="en-US" sz="2400" dirty="0">
              <a:cs typeface="Arial" charset="0"/>
            </a:endParaRPr>
          </a:p>
          <a:p>
            <a:pPr>
              <a:spcBef>
                <a:spcPct val="50000"/>
              </a:spcBef>
              <a:buFontTx/>
              <a:buNone/>
            </a:pPr>
            <a:endParaRPr lang="en-GB" sz="1200" dirty="0">
              <a:cs typeface="Arial" charset="0"/>
            </a:endParaRPr>
          </a:p>
          <a:p>
            <a:pPr>
              <a:spcBef>
                <a:spcPct val="50000"/>
              </a:spcBef>
              <a:buFontTx/>
              <a:buNone/>
            </a:pPr>
            <a:r>
              <a:rPr lang="en-GB" sz="2400" dirty="0">
                <a:cs typeface="Arial" charset="0"/>
              </a:rPr>
              <a:t>Half a junior-school teaching</a:t>
            </a:r>
            <a:br>
              <a:rPr lang="en-GB" sz="2400" dirty="0">
                <a:cs typeface="Arial" charset="0"/>
              </a:rPr>
            </a:br>
            <a:r>
              <a:rPr lang="en-GB" sz="2400" dirty="0">
                <a:cs typeface="Arial" charset="0"/>
              </a:rPr>
              <a:t>assistant for a year</a:t>
            </a:r>
          </a:p>
          <a:p>
            <a:pPr>
              <a:spcBef>
                <a:spcPct val="50000"/>
              </a:spcBef>
              <a:buFontTx/>
              <a:buNone/>
            </a:pPr>
            <a:endParaRPr lang="en-GB" sz="1200" dirty="0">
              <a:cs typeface="Arial" charset="0"/>
            </a:endParaRPr>
          </a:p>
          <a:p>
            <a:pPr>
              <a:spcBef>
                <a:spcPct val="50000"/>
              </a:spcBef>
              <a:buFontTx/>
              <a:buNone/>
            </a:pPr>
            <a:endParaRPr lang="en-GB" sz="1200" dirty="0">
              <a:cs typeface="Arial" charset="0"/>
            </a:endParaRPr>
          </a:p>
          <a:p>
            <a:pPr>
              <a:spcBef>
                <a:spcPct val="50000"/>
              </a:spcBef>
              <a:buFontTx/>
              <a:buNone/>
            </a:pPr>
            <a:r>
              <a:rPr lang="en-GB" sz="2400" dirty="0">
                <a:cs typeface="Arial" charset="0"/>
              </a:rPr>
              <a:t>One-thousandth of a Challenger 2 military tank</a:t>
            </a:r>
          </a:p>
        </p:txBody>
      </p:sp>
      <p:sp>
        <p:nvSpPr>
          <p:cNvPr id="1251338" name="Text Box 10"/>
          <p:cNvSpPr txBox="1">
            <a:spLocks noChangeArrowheads="1"/>
          </p:cNvSpPr>
          <p:nvPr/>
        </p:nvSpPr>
        <p:spPr bwMode="auto">
          <a:xfrm>
            <a:off x="395288" y="188913"/>
            <a:ext cx="8262937" cy="5794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p>
            <a:pPr algn="ctr">
              <a:spcBef>
                <a:spcPct val="0"/>
              </a:spcBef>
              <a:buFontTx/>
              <a:buNone/>
            </a:pPr>
            <a:r>
              <a:rPr lang="fi-FI" sz="3200" dirty="0">
                <a:solidFill>
                  <a:schemeClr val="bg1"/>
                </a:solidFill>
              </a:rPr>
              <a:t>Cost </a:t>
            </a:r>
            <a:r>
              <a:rPr lang="tr-TR" sz="3200" dirty="0">
                <a:solidFill>
                  <a:schemeClr val="bg1"/>
                </a:solidFill>
              </a:rPr>
              <a:t>=</a:t>
            </a:r>
            <a:r>
              <a:rPr lang="fi-FI" sz="3200" dirty="0" smtClean="0">
                <a:solidFill>
                  <a:schemeClr val="bg1"/>
                </a:solidFill>
              </a:rPr>
              <a:t>"foregone </a:t>
            </a:r>
            <a:r>
              <a:rPr lang="fi-FI" sz="3200" dirty="0">
                <a:solidFill>
                  <a:schemeClr val="bg1"/>
                </a:solidFill>
              </a:rPr>
              <a:t>benefit"</a:t>
            </a:r>
          </a:p>
        </p:txBody>
      </p:sp>
      <p:pic>
        <p:nvPicPr>
          <p:cNvPr id="1251339" name="Picture 11"/>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44463" y="5730875"/>
            <a:ext cx="1331912" cy="998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251340" name="Rectangle 12"/>
          <p:cNvSpPr>
            <a:spLocks noChangeArrowheads="1"/>
          </p:cNvSpPr>
          <p:nvPr/>
        </p:nvSpPr>
        <p:spPr bwMode="auto">
          <a:xfrm>
            <a:off x="179388" y="785813"/>
            <a:ext cx="8640762" cy="692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8000" tIns="10800" rIns="18000" bIns="10800" anchor="ctr">
            <a:spAutoFit/>
          </a:bodyPr>
          <a:lstStyle/>
          <a:p>
            <a:pPr algn="ctr">
              <a:spcBef>
                <a:spcPct val="0"/>
              </a:spcBef>
              <a:buFontTx/>
              <a:buNone/>
            </a:pPr>
            <a:r>
              <a:rPr lang="en-GB" sz="2400" b="1" dirty="0">
                <a:solidFill>
                  <a:srgbClr val="FFB900"/>
                </a:solidFill>
              </a:rPr>
              <a:t>1 course of In vitro fertilisation (IVF) = €3,000</a:t>
            </a:r>
            <a:r>
              <a:rPr lang="en-GB" sz="2000" dirty="0">
                <a:solidFill>
                  <a:srgbClr val="FFB900"/>
                </a:solidFill>
              </a:rPr>
              <a:t/>
            </a:r>
            <a:br>
              <a:rPr lang="en-GB" sz="2000" dirty="0">
                <a:solidFill>
                  <a:srgbClr val="FFB900"/>
                </a:solidFill>
              </a:rPr>
            </a:br>
            <a:endParaRPr lang="en-US" sz="2000" dirty="0">
              <a:solidFill>
                <a:srgbClr val="FFB900"/>
              </a:solidFill>
            </a:endParaRPr>
          </a:p>
        </p:txBody>
      </p:sp>
      <p:sp>
        <p:nvSpPr>
          <p:cNvPr id="2" name="TextBox 1"/>
          <p:cNvSpPr txBox="1"/>
          <p:nvPr/>
        </p:nvSpPr>
        <p:spPr>
          <a:xfrm>
            <a:off x="2483768" y="1205018"/>
            <a:ext cx="4333238" cy="400110"/>
          </a:xfrm>
          <a:prstGeom prst="rect">
            <a:avLst/>
          </a:prstGeom>
          <a:noFill/>
        </p:spPr>
        <p:txBody>
          <a:bodyPr wrap="none" rtlCol="0">
            <a:spAutoFit/>
          </a:bodyPr>
          <a:lstStyle/>
          <a:p>
            <a:r>
              <a:rPr lang="tr-TR" sz="2000" b="1" dirty="0" smtClean="0"/>
              <a:t>What if 1 course of liposuction</a:t>
            </a:r>
            <a:r>
              <a:rPr lang="tr-TR" sz="2000" b="1" dirty="0"/>
              <a:t>=</a:t>
            </a:r>
            <a:r>
              <a:rPr lang="en-GB" sz="2000" b="1" dirty="0"/>
              <a:t> € </a:t>
            </a:r>
            <a:r>
              <a:rPr lang="tr-TR" sz="2000" b="1" dirty="0"/>
              <a:t>3000</a:t>
            </a:r>
          </a:p>
        </p:txBody>
      </p:sp>
    </p:spTree>
    <p:extLst>
      <p:ext uri="{BB962C8B-B14F-4D97-AF65-F5344CB8AC3E}">
        <p14:creationId xmlns:p14="http://schemas.microsoft.com/office/powerpoint/2010/main" val="287867361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1251330"/>
                                        </p:tgtEl>
                                        <p:attrNameLst>
                                          <p:attrName>style.visibility</p:attrName>
                                        </p:attrNameLst>
                                      </p:cBhvr>
                                      <p:to>
                                        <p:strVal val="visible"/>
                                      </p:to>
                                    </p:set>
                                    <p:animEffect transition="in" filter="fade">
                                      <p:cBhvr>
                                        <p:cTn id="7" dur="500"/>
                                        <p:tgtEl>
                                          <p:spTgt spid="1251330"/>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1251337">
                                            <p:txEl>
                                              <p:pRg st="0" end="0"/>
                                            </p:txEl>
                                          </p:spTgt>
                                        </p:tgtEl>
                                        <p:attrNameLst>
                                          <p:attrName>style.visibility</p:attrName>
                                        </p:attrNameLst>
                                      </p:cBhvr>
                                      <p:to>
                                        <p:strVal val="visible"/>
                                      </p:to>
                                    </p:set>
                                    <p:animEffect transition="in" filter="fade">
                                      <p:cBhvr>
                                        <p:cTn id="11" dur="500"/>
                                        <p:tgtEl>
                                          <p:spTgt spid="1251337">
                                            <p:txEl>
                                              <p:pRg st="0" end="0"/>
                                            </p:txEl>
                                          </p:spTgt>
                                        </p:tgtEl>
                                      </p:cBhvr>
                                    </p:animEffect>
                                  </p:childTnLst>
                                </p:cTn>
                              </p:par>
                            </p:childTnLst>
                          </p:cTn>
                        </p:par>
                        <p:par>
                          <p:cTn id="12" fill="hold" nodeType="afterGroup">
                            <p:stCondLst>
                              <p:cond delay="1000"/>
                            </p:stCondLst>
                            <p:childTnLst>
                              <p:par>
                                <p:cTn id="13" presetID="10" presetClass="entr" presetSubtype="0" fill="hold" nodeType="afterEffect">
                                  <p:stCondLst>
                                    <p:cond delay="0"/>
                                  </p:stCondLst>
                                  <p:childTnLst>
                                    <p:set>
                                      <p:cBhvr>
                                        <p:cTn id="14" dur="1" fill="hold">
                                          <p:stCondLst>
                                            <p:cond delay="0"/>
                                          </p:stCondLst>
                                        </p:cTn>
                                        <p:tgtEl>
                                          <p:spTgt spid="1251331"/>
                                        </p:tgtEl>
                                        <p:attrNameLst>
                                          <p:attrName>style.visibility</p:attrName>
                                        </p:attrNameLst>
                                      </p:cBhvr>
                                      <p:to>
                                        <p:strVal val="visible"/>
                                      </p:to>
                                    </p:set>
                                    <p:animEffect transition="in" filter="fade">
                                      <p:cBhvr>
                                        <p:cTn id="15" dur="500"/>
                                        <p:tgtEl>
                                          <p:spTgt spid="1251331"/>
                                        </p:tgtEl>
                                      </p:cBhvr>
                                    </p:animEffect>
                                  </p:childTnLst>
                                </p:cTn>
                              </p:par>
                            </p:childTnLst>
                          </p:cTn>
                        </p:par>
                        <p:par>
                          <p:cTn id="16" fill="hold" nodeType="afterGroup">
                            <p:stCondLst>
                              <p:cond delay="1500"/>
                            </p:stCondLst>
                            <p:childTnLst>
                              <p:par>
                                <p:cTn id="17" presetID="10" presetClass="entr" presetSubtype="0" fill="hold" nodeType="afterEffect">
                                  <p:stCondLst>
                                    <p:cond delay="0"/>
                                  </p:stCondLst>
                                  <p:childTnLst>
                                    <p:set>
                                      <p:cBhvr>
                                        <p:cTn id="18" dur="1" fill="hold">
                                          <p:stCondLst>
                                            <p:cond delay="0"/>
                                          </p:stCondLst>
                                        </p:cTn>
                                        <p:tgtEl>
                                          <p:spTgt spid="1251334">
                                            <p:txEl>
                                              <p:pRg st="1" end="1"/>
                                            </p:txEl>
                                          </p:spTgt>
                                        </p:tgtEl>
                                        <p:attrNameLst>
                                          <p:attrName>style.visibility</p:attrName>
                                        </p:attrNameLst>
                                      </p:cBhvr>
                                      <p:to>
                                        <p:strVal val="visible"/>
                                      </p:to>
                                    </p:set>
                                    <p:animEffect transition="in" filter="fade">
                                      <p:cBhvr>
                                        <p:cTn id="19" dur="500"/>
                                        <p:tgtEl>
                                          <p:spTgt spid="1251334">
                                            <p:txEl>
                                              <p:pRg st="1" end="1"/>
                                            </p:txEl>
                                          </p:spTgt>
                                        </p:tgtEl>
                                      </p:cBhvr>
                                    </p:animEffect>
                                  </p:childTnLst>
                                </p:cTn>
                              </p:par>
                            </p:childTnLst>
                          </p:cTn>
                        </p:par>
                        <p:par>
                          <p:cTn id="20" fill="hold" nodeType="afterGroup">
                            <p:stCondLst>
                              <p:cond delay="2000"/>
                            </p:stCondLst>
                            <p:childTnLst>
                              <p:par>
                                <p:cTn id="21" presetID="10" presetClass="entr" presetSubtype="0" fill="hold" nodeType="afterEffect">
                                  <p:stCondLst>
                                    <p:cond delay="0"/>
                                  </p:stCondLst>
                                  <p:childTnLst>
                                    <p:set>
                                      <p:cBhvr>
                                        <p:cTn id="22" dur="1" fill="hold">
                                          <p:stCondLst>
                                            <p:cond delay="0"/>
                                          </p:stCondLst>
                                        </p:cTn>
                                        <p:tgtEl>
                                          <p:spTgt spid="1251332"/>
                                        </p:tgtEl>
                                        <p:attrNameLst>
                                          <p:attrName>style.visibility</p:attrName>
                                        </p:attrNameLst>
                                      </p:cBhvr>
                                      <p:to>
                                        <p:strVal val="visible"/>
                                      </p:to>
                                    </p:set>
                                    <p:animEffect transition="in" filter="fade">
                                      <p:cBhvr>
                                        <p:cTn id="23" dur="500"/>
                                        <p:tgtEl>
                                          <p:spTgt spid="1251332"/>
                                        </p:tgtEl>
                                      </p:cBhvr>
                                    </p:animEffect>
                                  </p:childTnLst>
                                </p:cTn>
                              </p:par>
                            </p:childTnLst>
                          </p:cTn>
                        </p:par>
                        <p:par>
                          <p:cTn id="24" fill="hold" nodeType="afterGroup">
                            <p:stCondLst>
                              <p:cond delay="2500"/>
                            </p:stCondLst>
                            <p:childTnLst>
                              <p:par>
                                <p:cTn id="25" presetID="10" presetClass="entr" presetSubtype="0" fill="hold" nodeType="afterEffect">
                                  <p:stCondLst>
                                    <p:cond delay="0"/>
                                  </p:stCondLst>
                                  <p:childTnLst>
                                    <p:set>
                                      <p:cBhvr>
                                        <p:cTn id="26" dur="1" fill="hold">
                                          <p:stCondLst>
                                            <p:cond delay="0"/>
                                          </p:stCondLst>
                                        </p:cTn>
                                        <p:tgtEl>
                                          <p:spTgt spid="1251337">
                                            <p:txEl>
                                              <p:pRg st="2" end="2"/>
                                            </p:txEl>
                                          </p:spTgt>
                                        </p:tgtEl>
                                        <p:attrNameLst>
                                          <p:attrName>style.visibility</p:attrName>
                                        </p:attrNameLst>
                                      </p:cBhvr>
                                      <p:to>
                                        <p:strVal val="visible"/>
                                      </p:to>
                                    </p:set>
                                    <p:animEffect transition="in" filter="fade">
                                      <p:cBhvr>
                                        <p:cTn id="27" dur="500"/>
                                        <p:tgtEl>
                                          <p:spTgt spid="1251337">
                                            <p:txEl>
                                              <p:pRg st="2" end="2"/>
                                            </p:txEl>
                                          </p:spTgt>
                                        </p:tgtEl>
                                      </p:cBhvr>
                                    </p:animEffect>
                                  </p:childTnLst>
                                </p:cTn>
                              </p:par>
                            </p:childTnLst>
                          </p:cTn>
                        </p:par>
                        <p:par>
                          <p:cTn id="28" fill="hold" nodeType="afterGroup">
                            <p:stCondLst>
                              <p:cond delay="3000"/>
                            </p:stCondLst>
                            <p:childTnLst>
                              <p:par>
                                <p:cTn id="29" presetID="10" presetClass="entr" presetSubtype="0" fill="hold" nodeType="afterEffect">
                                  <p:stCondLst>
                                    <p:cond delay="0"/>
                                  </p:stCondLst>
                                  <p:childTnLst>
                                    <p:set>
                                      <p:cBhvr>
                                        <p:cTn id="30" dur="1" fill="hold">
                                          <p:stCondLst>
                                            <p:cond delay="0"/>
                                          </p:stCondLst>
                                        </p:cTn>
                                        <p:tgtEl>
                                          <p:spTgt spid="1251333"/>
                                        </p:tgtEl>
                                        <p:attrNameLst>
                                          <p:attrName>style.visibility</p:attrName>
                                        </p:attrNameLst>
                                      </p:cBhvr>
                                      <p:to>
                                        <p:strVal val="visible"/>
                                      </p:to>
                                    </p:set>
                                    <p:animEffect transition="in" filter="fade">
                                      <p:cBhvr>
                                        <p:cTn id="31" dur="500"/>
                                        <p:tgtEl>
                                          <p:spTgt spid="1251333"/>
                                        </p:tgtEl>
                                      </p:cBhvr>
                                    </p:animEffect>
                                  </p:childTnLst>
                                </p:cTn>
                              </p:par>
                            </p:childTnLst>
                          </p:cTn>
                        </p:par>
                        <p:par>
                          <p:cTn id="32" fill="hold" nodeType="afterGroup">
                            <p:stCondLst>
                              <p:cond delay="3500"/>
                            </p:stCondLst>
                            <p:childTnLst>
                              <p:par>
                                <p:cTn id="33" presetID="10" presetClass="entr" presetSubtype="0" fill="hold" nodeType="afterEffect">
                                  <p:stCondLst>
                                    <p:cond delay="0"/>
                                  </p:stCondLst>
                                  <p:childTnLst>
                                    <p:set>
                                      <p:cBhvr>
                                        <p:cTn id="34" dur="1" fill="hold">
                                          <p:stCondLst>
                                            <p:cond delay="0"/>
                                          </p:stCondLst>
                                        </p:cTn>
                                        <p:tgtEl>
                                          <p:spTgt spid="1251334">
                                            <p:txEl>
                                              <p:pRg st="3" end="3"/>
                                            </p:txEl>
                                          </p:spTgt>
                                        </p:tgtEl>
                                        <p:attrNameLst>
                                          <p:attrName>style.visibility</p:attrName>
                                        </p:attrNameLst>
                                      </p:cBhvr>
                                      <p:to>
                                        <p:strVal val="visible"/>
                                      </p:to>
                                    </p:set>
                                    <p:animEffect transition="in" filter="fade">
                                      <p:cBhvr>
                                        <p:cTn id="35" dur="500"/>
                                        <p:tgtEl>
                                          <p:spTgt spid="1251334">
                                            <p:txEl>
                                              <p:pRg st="3" end="3"/>
                                            </p:txEl>
                                          </p:spTgt>
                                        </p:tgtEl>
                                      </p:cBhvr>
                                    </p:animEffect>
                                  </p:childTnLst>
                                </p:cTn>
                              </p:par>
                            </p:childTnLst>
                          </p:cTn>
                        </p:par>
                        <p:par>
                          <p:cTn id="36" fill="hold" nodeType="afterGroup">
                            <p:stCondLst>
                              <p:cond delay="4000"/>
                            </p:stCondLst>
                            <p:childTnLst>
                              <p:par>
                                <p:cTn id="37" presetID="10" presetClass="entr" presetSubtype="0" fill="hold" nodeType="afterEffect">
                                  <p:stCondLst>
                                    <p:cond delay="0"/>
                                  </p:stCondLst>
                                  <p:childTnLst>
                                    <p:set>
                                      <p:cBhvr>
                                        <p:cTn id="38" dur="1" fill="hold">
                                          <p:stCondLst>
                                            <p:cond delay="0"/>
                                          </p:stCondLst>
                                        </p:cTn>
                                        <p:tgtEl>
                                          <p:spTgt spid="1251335"/>
                                        </p:tgtEl>
                                        <p:attrNameLst>
                                          <p:attrName>style.visibility</p:attrName>
                                        </p:attrNameLst>
                                      </p:cBhvr>
                                      <p:to>
                                        <p:strVal val="visible"/>
                                      </p:to>
                                    </p:set>
                                    <p:animEffect transition="in" filter="fade">
                                      <p:cBhvr>
                                        <p:cTn id="39" dur="500"/>
                                        <p:tgtEl>
                                          <p:spTgt spid="1251335"/>
                                        </p:tgtEl>
                                      </p:cBhvr>
                                    </p:animEffect>
                                  </p:childTnLst>
                                </p:cTn>
                              </p:par>
                            </p:childTnLst>
                          </p:cTn>
                        </p:par>
                        <p:par>
                          <p:cTn id="40" fill="hold" nodeType="afterGroup">
                            <p:stCondLst>
                              <p:cond delay="4500"/>
                            </p:stCondLst>
                            <p:childTnLst>
                              <p:par>
                                <p:cTn id="41" presetID="10" presetClass="entr" presetSubtype="0" fill="hold" nodeType="afterEffect">
                                  <p:stCondLst>
                                    <p:cond delay="0"/>
                                  </p:stCondLst>
                                  <p:childTnLst>
                                    <p:set>
                                      <p:cBhvr>
                                        <p:cTn id="42" dur="1" fill="hold">
                                          <p:stCondLst>
                                            <p:cond delay="0"/>
                                          </p:stCondLst>
                                        </p:cTn>
                                        <p:tgtEl>
                                          <p:spTgt spid="1251337">
                                            <p:txEl>
                                              <p:pRg st="5" end="5"/>
                                            </p:txEl>
                                          </p:spTgt>
                                        </p:tgtEl>
                                        <p:attrNameLst>
                                          <p:attrName>style.visibility</p:attrName>
                                        </p:attrNameLst>
                                      </p:cBhvr>
                                      <p:to>
                                        <p:strVal val="visible"/>
                                      </p:to>
                                    </p:set>
                                    <p:animEffect transition="in" filter="fade">
                                      <p:cBhvr>
                                        <p:cTn id="43" dur="500"/>
                                        <p:tgtEl>
                                          <p:spTgt spid="1251337">
                                            <p:txEl>
                                              <p:pRg st="5" end="5"/>
                                            </p:txEl>
                                          </p:spTgt>
                                        </p:tgtEl>
                                      </p:cBhvr>
                                    </p:animEffect>
                                  </p:childTnLst>
                                </p:cTn>
                              </p:par>
                            </p:childTnLst>
                          </p:cTn>
                        </p:par>
                        <p:par>
                          <p:cTn id="44" fill="hold" nodeType="afterGroup">
                            <p:stCondLst>
                              <p:cond delay="5000"/>
                            </p:stCondLst>
                            <p:childTnLst>
                              <p:par>
                                <p:cTn id="45" presetID="10" presetClass="entr" presetSubtype="0" fill="hold" nodeType="afterEffect">
                                  <p:stCondLst>
                                    <p:cond delay="0"/>
                                  </p:stCondLst>
                                  <p:childTnLst>
                                    <p:set>
                                      <p:cBhvr>
                                        <p:cTn id="46" dur="1" fill="hold">
                                          <p:stCondLst>
                                            <p:cond delay="0"/>
                                          </p:stCondLst>
                                        </p:cTn>
                                        <p:tgtEl>
                                          <p:spTgt spid="1251336"/>
                                        </p:tgtEl>
                                        <p:attrNameLst>
                                          <p:attrName>style.visibility</p:attrName>
                                        </p:attrNameLst>
                                      </p:cBhvr>
                                      <p:to>
                                        <p:strVal val="visible"/>
                                      </p:to>
                                    </p:set>
                                    <p:animEffect transition="in" filter="fade">
                                      <p:cBhvr>
                                        <p:cTn id="47" dur="500"/>
                                        <p:tgtEl>
                                          <p:spTgt spid="1251336"/>
                                        </p:tgtEl>
                                      </p:cBhvr>
                                    </p:animEffect>
                                  </p:childTnLst>
                                </p:cTn>
                              </p:par>
                            </p:childTnLst>
                          </p:cTn>
                        </p:par>
                        <p:par>
                          <p:cTn id="48" fill="hold" nodeType="afterGroup">
                            <p:stCondLst>
                              <p:cond delay="5500"/>
                            </p:stCondLst>
                            <p:childTnLst>
                              <p:par>
                                <p:cTn id="49" presetID="10" presetClass="entr" presetSubtype="0" fill="hold" nodeType="afterEffect">
                                  <p:stCondLst>
                                    <p:cond delay="0"/>
                                  </p:stCondLst>
                                  <p:childTnLst>
                                    <p:set>
                                      <p:cBhvr>
                                        <p:cTn id="50" dur="1" fill="hold">
                                          <p:stCondLst>
                                            <p:cond delay="0"/>
                                          </p:stCondLst>
                                        </p:cTn>
                                        <p:tgtEl>
                                          <p:spTgt spid="1251334">
                                            <p:txEl>
                                              <p:pRg st="6" end="6"/>
                                            </p:txEl>
                                          </p:spTgt>
                                        </p:tgtEl>
                                        <p:attrNameLst>
                                          <p:attrName>style.visibility</p:attrName>
                                        </p:attrNameLst>
                                      </p:cBhvr>
                                      <p:to>
                                        <p:strVal val="visible"/>
                                      </p:to>
                                    </p:set>
                                    <p:animEffect transition="in" filter="fade">
                                      <p:cBhvr>
                                        <p:cTn id="51" dur="500"/>
                                        <p:tgtEl>
                                          <p:spTgt spid="1251334">
                                            <p:txEl>
                                              <p:pRg st="6" end="6"/>
                                            </p:txEl>
                                          </p:spTgt>
                                        </p:tgtEl>
                                      </p:cBhvr>
                                    </p:animEffect>
                                  </p:childTnLst>
                                </p:cTn>
                              </p:par>
                            </p:childTnLst>
                          </p:cTn>
                        </p:par>
                        <p:par>
                          <p:cTn id="52" fill="hold" nodeType="afterGroup">
                            <p:stCondLst>
                              <p:cond delay="6000"/>
                            </p:stCondLst>
                            <p:childTnLst>
                              <p:par>
                                <p:cTn id="53" presetID="10" presetClass="entr" presetSubtype="0" fill="hold" nodeType="afterEffect">
                                  <p:stCondLst>
                                    <p:cond delay="0"/>
                                  </p:stCondLst>
                                  <p:childTnLst>
                                    <p:set>
                                      <p:cBhvr>
                                        <p:cTn id="54" dur="1" fill="hold">
                                          <p:stCondLst>
                                            <p:cond delay="0"/>
                                          </p:stCondLst>
                                        </p:cTn>
                                        <p:tgtEl>
                                          <p:spTgt spid="1251339"/>
                                        </p:tgtEl>
                                        <p:attrNameLst>
                                          <p:attrName>style.visibility</p:attrName>
                                        </p:attrNameLst>
                                      </p:cBhvr>
                                      <p:to>
                                        <p:strVal val="visible"/>
                                      </p:to>
                                    </p:set>
                                    <p:animEffect transition="in" filter="fade">
                                      <p:cBhvr>
                                        <p:cTn id="55" dur="2000"/>
                                        <p:tgtEl>
                                          <p:spTgt spid="1251339"/>
                                        </p:tgtEl>
                                      </p:cBhvr>
                                    </p:animEffect>
                                  </p:childTnLst>
                                </p:cTn>
                              </p:par>
                            </p:childTnLst>
                          </p:cTn>
                        </p:par>
                        <p:par>
                          <p:cTn id="56" fill="hold" nodeType="afterGroup">
                            <p:stCondLst>
                              <p:cond delay="8000"/>
                            </p:stCondLst>
                            <p:childTnLst>
                              <p:par>
                                <p:cTn id="57" presetID="10" presetClass="entr" presetSubtype="0" fill="hold" nodeType="afterEffect">
                                  <p:stCondLst>
                                    <p:cond delay="0"/>
                                  </p:stCondLst>
                                  <p:childTnLst>
                                    <p:set>
                                      <p:cBhvr>
                                        <p:cTn id="58" dur="1" fill="hold">
                                          <p:stCondLst>
                                            <p:cond delay="0"/>
                                          </p:stCondLst>
                                        </p:cTn>
                                        <p:tgtEl>
                                          <p:spTgt spid="1251337">
                                            <p:txEl>
                                              <p:pRg st="8" end="8"/>
                                            </p:txEl>
                                          </p:spTgt>
                                        </p:tgtEl>
                                        <p:attrNameLst>
                                          <p:attrName>style.visibility</p:attrName>
                                        </p:attrNameLst>
                                      </p:cBhvr>
                                      <p:to>
                                        <p:strVal val="visible"/>
                                      </p:to>
                                    </p:set>
                                    <p:animEffect transition="in" filter="fade">
                                      <p:cBhvr>
                                        <p:cTn id="59" dur="500"/>
                                        <p:tgtEl>
                                          <p:spTgt spid="1251337">
                                            <p:txEl>
                                              <p:pRg st="8" end="8"/>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6" presetClass="entr" presetSubtype="21" fill="hold" grpId="0" nodeType="clickEffect">
                                  <p:stCondLst>
                                    <p:cond delay="0"/>
                                  </p:stCondLst>
                                  <p:childTnLst>
                                    <p:set>
                                      <p:cBhvr>
                                        <p:cTn id="63" dur="1" fill="hold">
                                          <p:stCondLst>
                                            <p:cond delay="0"/>
                                          </p:stCondLst>
                                        </p:cTn>
                                        <p:tgtEl>
                                          <p:spTgt spid="2"/>
                                        </p:tgtEl>
                                        <p:attrNameLst>
                                          <p:attrName>style.visibility</p:attrName>
                                        </p:attrNameLst>
                                      </p:cBhvr>
                                      <p:to>
                                        <p:strVal val="visible"/>
                                      </p:to>
                                    </p:set>
                                    <p:animEffect transition="in" filter="barn(inVertical)">
                                      <p:cBhvr>
                                        <p:cTn id="6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Exercise</a:t>
            </a:r>
            <a:endParaRPr lang="tr-TR" dirty="0"/>
          </a:p>
        </p:txBody>
      </p:sp>
      <p:sp>
        <p:nvSpPr>
          <p:cNvPr id="3" name="Content Placeholder 2"/>
          <p:cNvSpPr>
            <a:spLocks noGrp="1"/>
          </p:cNvSpPr>
          <p:nvPr>
            <p:ph idx="1"/>
          </p:nvPr>
        </p:nvSpPr>
        <p:spPr/>
        <p:txBody>
          <a:bodyPr/>
          <a:lstStyle/>
          <a:p>
            <a:endParaRPr lang="tr-TR"/>
          </a:p>
        </p:txBody>
      </p:sp>
    </p:spTree>
    <p:extLst>
      <p:ext uri="{BB962C8B-B14F-4D97-AF65-F5344CB8AC3E}">
        <p14:creationId xmlns:p14="http://schemas.microsoft.com/office/powerpoint/2010/main" val="25276510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Health Outcomes</a:t>
            </a:r>
            <a:endParaRPr lang="tr-TR" dirty="0"/>
          </a:p>
        </p:txBody>
      </p:sp>
      <p:sp>
        <p:nvSpPr>
          <p:cNvPr id="3" name="Content Placeholder 2"/>
          <p:cNvSpPr>
            <a:spLocks noGrp="1"/>
          </p:cNvSpPr>
          <p:nvPr>
            <p:ph idx="1"/>
          </p:nvPr>
        </p:nvSpPr>
        <p:spPr/>
        <p:txBody>
          <a:bodyPr/>
          <a:lstStyle/>
          <a:p>
            <a:r>
              <a:rPr lang="tr-TR" dirty="0" smtClean="0"/>
              <a:t>mmHg</a:t>
            </a:r>
          </a:p>
          <a:p>
            <a:r>
              <a:rPr lang="tr-TR" dirty="0" smtClean="0"/>
              <a:t>mmol/L</a:t>
            </a:r>
          </a:p>
          <a:p>
            <a:r>
              <a:rPr lang="tr-TR" dirty="0" smtClean="0"/>
              <a:t>Life years Gained</a:t>
            </a:r>
          </a:p>
          <a:p>
            <a:r>
              <a:rPr lang="tr-TR" dirty="0" smtClean="0"/>
              <a:t>QALY/DALY</a:t>
            </a:r>
          </a:p>
          <a:p>
            <a:r>
              <a:rPr lang="tr-TR" dirty="0" smtClean="0"/>
              <a:t>Side-effect free days</a:t>
            </a:r>
          </a:p>
          <a:p>
            <a:r>
              <a:rPr lang="tr-TR" dirty="0" smtClean="0"/>
              <a:t>Severity scores-Barthel Index</a:t>
            </a:r>
          </a:p>
          <a:p>
            <a:r>
              <a:rPr lang="tr-TR" dirty="0" smtClean="0"/>
              <a:t>Mortality.....</a:t>
            </a:r>
            <a:endParaRPr lang="tr-TR" dirty="0"/>
          </a:p>
        </p:txBody>
      </p:sp>
    </p:spTree>
    <p:extLst>
      <p:ext uri="{BB962C8B-B14F-4D97-AF65-F5344CB8AC3E}">
        <p14:creationId xmlns:p14="http://schemas.microsoft.com/office/powerpoint/2010/main" val="375358424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dirty="0" smtClean="0"/>
              <a:t>Cost-effectiveness analysis</a:t>
            </a:r>
            <a:endParaRPr lang="tr-TR" dirty="0"/>
          </a:p>
        </p:txBody>
      </p:sp>
      <p:sp>
        <p:nvSpPr>
          <p:cNvPr id="3" name="Content Placeholder 2"/>
          <p:cNvSpPr>
            <a:spLocks noGrp="1"/>
          </p:cNvSpPr>
          <p:nvPr>
            <p:ph idx="1"/>
          </p:nvPr>
        </p:nvSpPr>
        <p:spPr/>
        <p:txBody>
          <a:bodyPr>
            <a:normAutofit fontScale="92500"/>
          </a:bodyPr>
          <a:lstStyle/>
          <a:p>
            <a:r>
              <a:rPr lang="en-US" dirty="0"/>
              <a:t>Estimates costs and outcomes </a:t>
            </a:r>
            <a:r>
              <a:rPr lang="en-US" dirty="0" smtClean="0"/>
              <a:t>of</a:t>
            </a:r>
            <a:r>
              <a:rPr lang="tr-TR" dirty="0" smtClean="0"/>
              <a:t> </a:t>
            </a:r>
            <a:r>
              <a:rPr lang="en-US" dirty="0" smtClean="0"/>
              <a:t>interventions</a:t>
            </a:r>
            <a:r>
              <a:rPr lang="en-US" dirty="0"/>
              <a:t>.</a:t>
            </a:r>
          </a:p>
          <a:p>
            <a:endParaRPr lang="en-US" dirty="0"/>
          </a:p>
          <a:p>
            <a:r>
              <a:rPr lang="en-US" dirty="0"/>
              <a:t>Expresses outcomes in </a:t>
            </a:r>
            <a:r>
              <a:rPr lang="en-US" b="1" dirty="0"/>
              <a:t>natural</a:t>
            </a:r>
            <a:r>
              <a:rPr lang="en-US" dirty="0"/>
              <a:t> </a:t>
            </a:r>
            <a:r>
              <a:rPr lang="en-US" dirty="0" smtClean="0"/>
              <a:t>units</a:t>
            </a:r>
            <a:endParaRPr lang="tr-TR" dirty="0"/>
          </a:p>
          <a:p>
            <a:pPr marL="0" indent="0">
              <a:buNone/>
            </a:pPr>
            <a:r>
              <a:rPr lang="en-US" dirty="0" smtClean="0"/>
              <a:t>– </a:t>
            </a:r>
            <a:r>
              <a:rPr lang="en-US" dirty="0"/>
              <a:t>e.g., cases prevented, lives </a:t>
            </a:r>
            <a:r>
              <a:rPr lang="en-US" dirty="0" smtClean="0"/>
              <a:t>saved</a:t>
            </a:r>
            <a:r>
              <a:rPr lang="tr-TR" dirty="0" smtClean="0"/>
              <a:t>, mmHg decreased..</a:t>
            </a:r>
            <a:endParaRPr lang="en-US" dirty="0"/>
          </a:p>
          <a:p>
            <a:pPr marL="0" indent="0">
              <a:buNone/>
            </a:pPr>
            <a:endParaRPr lang="en-US" dirty="0"/>
          </a:p>
          <a:p>
            <a:r>
              <a:rPr lang="en-US" dirty="0"/>
              <a:t>Compares results with other interventions affecting the same outcome</a:t>
            </a:r>
            <a:endParaRPr lang="tr-TR" dirty="0"/>
          </a:p>
        </p:txBody>
      </p:sp>
    </p:spTree>
    <p:extLst>
      <p:ext uri="{BB962C8B-B14F-4D97-AF65-F5344CB8AC3E}">
        <p14:creationId xmlns:p14="http://schemas.microsoft.com/office/powerpoint/2010/main" val="13051163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bwMode="auto">
          <a:xfrm>
            <a:off x="381000" y="152400"/>
            <a:ext cx="8763000" cy="914400"/>
          </a:xfrm>
        </p:spPr>
        <p:txBody>
          <a:bodyPr wrap="square" numCol="1" compatLnSpc="1">
            <a:prstTxWarp prst="textNoShape">
              <a:avLst/>
            </a:prstTxWarp>
            <a:normAutofit/>
          </a:bodyPr>
          <a:lstStyle/>
          <a:p>
            <a:r>
              <a:rPr lang="tr-TR" sz="3600" dirty="0" smtClean="0">
                <a:ln>
                  <a:noFill/>
                </a:ln>
                <a:effectLst/>
              </a:rPr>
              <a:t> </a:t>
            </a:r>
            <a:r>
              <a:rPr lang="en-US" sz="3600" dirty="0" smtClean="0">
                <a:ln>
                  <a:noFill/>
                </a:ln>
                <a:effectLst/>
              </a:rPr>
              <a:t>Cost Effectiveness Analysis (CEA</a:t>
            </a:r>
            <a:r>
              <a:rPr lang="en-US" sz="3600" dirty="0" smtClean="0">
                <a:ln>
                  <a:noFill/>
                </a:ln>
                <a:effectLst/>
              </a:rPr>
              <a:t>)</a:t>
            </a:r>
            <a:endParaRPr lang="en-US" sz="3600" dirty="0" smtClean="0">
              <a:ln>
                <a:noFill/>
              </a:ln>
              <a:effectLst/>
            </a:endParaRPr>
          </a:p>
        </p:txBody>
      </p:sp>
      <p:sp>
        <p:nvSpPr>
          <p:cNvPr id="41987" name="Rectangle 3"/>
          <p:cNvSpPr>
            <a:spLocks noGrp="1" noChangeArrowheads="1"/>
          </p:cNvSpPr>
          <p:nvPr>
            <p:ph type="body" idx="1"/>
          </p:nvPr>
        </p:nvSpPr>
        <p:spPr>
          <a:xfrm>
            <a:off x="304800" y="1066800"/>
            <a:ext cx="8839200" cy="5105400"/>
          </a:xfrm>
        </p:spPr>
        <p:txBody>
          <a:bodyPr>
            <a:normAutofit/>
          </a:bodyPr>
          <a:lstStyle/>
          <a:p>
            <a:pPr>
              <a:defRPr/>
            </a:pPr>
            <a:r>
              <a:rPr lang="tr-TR" dirty="0" smtClean="0"/>
              <a:t>Used to be the most common HE evaluation method</a:t>
            </a:r>
            <a:endParaRPr lang="en-US" dirty="0"/>
          </a:p>
          <a:p>
            <a:pPr>
              <a:defRPr/>
            </a:pPr>
            <a:r>
              <a:rPr lang="tr-TR" dirty="0" smtClean="0"/>
              <a:t>Examples</a:t>
            </a:r>
            <a:endParaRPr lang="tr-TR" dirty="0" smtClean="0"/>
          </a:p>
        </p:txBody>
      </p:sp>
      <p:graphicFrame>
        <p:nvGraphicFramePr>
          <p:cNvPr id="2" name="Table 1"/>
          <p:cNvGraphicFramePr>
            <a:graphicFrameLocks noGrp="1"/>
          </p:cNvGraphicFramePr>
          <p:nvPr>
            <p:extLst>
              <p:ext uri="{D42A27DB-BD31-4B8C-83A1-F6EECF244321}">
                <p14:modId xmlns:p14="http://schemas.microsoft.com/office/powerpoint/2010/main" val="3035678270"/>
              </p:ext>
            </p:extLst>
          </p:nvPr>
        </p:nvGraphicFramePr>
        <p:xfrm>
          <a:off x="1331640" y="2852936"/>
          <a:ext cx="6096000" cy="3123560"/>
        </p:xfrm>
        <a:graphic>
          <a:graphicData uri="http://schemas.openxmlformats.org/drawingml/2006/table">
            <a:tbl>
              <a:tblPr firstRow="1" bandRow="1">
                <a:tableStyleId>{5C22544A-7EE6-4342-B048-85BDC9FD1C3A}</a:tableStyleId>
              </a:tblPr>
              <a:tblGrid>
                <a:gridCol w="3048000"/>
                <a:gridCol w="3048000"/>
              </a:tblGrid>
              <a:tr h="419154">
                <a:tc>
                  <a:txBody>
                    <a:bodyPr/>
                    <a:lstStyle/>
                    <a:p>
                      <a:r>
                        <a:rPr lang="tr-TR" dirty="0" smtClean="0"/>
                        <a:t>Clinical field</a:t>
                      </a:r>
                      <a:endParaRPr lang="tr-TR" dirty="0"/>
                    </a:p>
                  </a:txBody>
                  <a:tcPr/>
                </a:tc>
                <a:tc>
                  <a:txBody>
                    <a:bodyPr/>
                    <a:lstStyle/>
                    <a:p>
                      <a:r>
                        <a:rPr lang="tr-TR" dirty="0" smtClean="0"/>
                        <a:t>Effectiveness measure</a:t>
                      </a:r>
                      <a:endParaRPr lang="tr-TR" dirty="0"/>
                    </a:p>
                  </a:txBody>
                  <a:tcPr/>
                </a:tc>
              </a:tr>
              <a:tr h="723472">
                <a:tc>
                  <a:txBody>
                    <a:bodyPr/>
                    <a:lstStyle/>
                    <a:p>
                      <a:r>
                        <a:rPr lang="tr-TR" dirty="0" smtClean="0"/>
                        <a:t>Treatment</a:t>
                      </a:r>
                      <a:r>
                        <a:rPr lang="tr-TR" baseline="0" dirty="0" smtClean="0"/>
                        <a:t> of hypertension</a:t>
                      </a:r>
                      <a:endParaRPr lang="tr-TR" dirty="0"/>
                    </a:p>
                  </a:txBody>
                  <a:tcPr/>
                </a:tc>
                <a:tc>
                  <a:txBody>
                    <a:bodyPr/>
                    <a:lstStyle/>
                    <a:p>
                      <a:r>
                        <a:rPr lang="tr-TR" dirty="0" smtClean="0"/>
                        <a:t>mmHg</a:t>
                      </a:r>
                      <a:r>
                        <a:rPr lang="tr-TR" baseline="0" dirty="0" smtClean="0"/>
                        <a:t> blood pressure reduction</a:t>
                      </a:r>
                      <a:endParaRPr lang="tr-TR" dirty="0"/>
                    </a:p>
                  </a:txBody>
                  <a:tcPr/>
                </a:tc>
              </a:tr>
              <a:tr h="723472">
                <a:tc>
                  <a:txBody>
                    <a:bodyPr/>
                    <a:lstStyle/>
                    <a:p>
                      <a:r>
                        <a:rPr lang="tr-TR" dirty="0" smtClean="0"/>
                        <a:t>Treatment of hypercholesterolaemia</a:t>
                      </a:r>
                      <a:endParaRPr lang="tr-TR" dirty="0"/>
                    </a:p>
                  </a:txBody>
                  <a:tcPr/>
                </a:tc>
                <a:tc>
                  <a:txBody>
                    <a:bodyPr/>
                    <a:lstStyle/>
                    <a:p>
                      <a:r>
                        <a:rPr lang="tr-TR" dirty="0" smtClean="0"/>
                        <a:t>Percentage serum cholesterol reduction</a:t>
                      </a:r>
                      <a:endParaRPr lang="tr-TR" dirty="0"/>
                    </a:p>
                  </a:txBody>
                  <a:tcPr/>
                </a:tc>
              </a:tr>
              <a:tr h="419154">
                <a:tc>
                  <a:txBody>
                    <a:bodyPr/>
                    <a:lstStyle/>
                    <a:p>
                      <a:r>
                        <a:rPr lang="tr-TR" dirty="0" smtClean="0"/>
                        <a:t>Diagnosis of DVT</a:t>
                      </a:r>
                      <a:endParaRPr lang="tr-TR" dirty="0"/>
                    </a:p>
                  </a:txBody>
                  <a:tcPr/>
                </a:tc>
                <a:tc>
                  <a:txBody>
                    <a:bodyPr/>
                    <a:lstStyle/>
                    <a:p>
                      <a:r>
                        <a:rPr lang="tr-TR" dirty="0" smtClean="0"/>
                        <a:t>Cases of DVT detected</a:t>
                      </a:r>
                      <a:endParaRPr lang="tr-TR" dirty="0"/>
                    </a:p>
                  </a:txBody>
                  <a:tcPr/>
                </a:tc>
              </a:tr>
              <a:tr h="419154">
                <a:tc>
                  <a:txBody>
                    <a:bodyPr/>
                    <a:lstStyle/>
                    <a:p>
                      <a:r>
                        <a:rPr lang="tr-TR" dirty="0" smtClean="0"/>
                        <a:t>Asthma</a:t>
                      </a:r>
                      <a:endParaRPr lang="tr-TR" dirty="0"/>
                    </a:p>
                  </a:txBody>
                  <a:tcPr/>
                </a:tc>
                <a:tc>
                  <a:txBody>
                    <a:bodyPr/>
                    <a:lstStyle/>
                    <a:p>
                      <a:r>
                        <a:rPr lang="tr-TR" dirty="0" smtClean="0"/>
                        <a:t>Episode</a:t>
                      </a:r>
                      <a:r>
                        <a:rPr lang="tr-TR" baseline="0" dirty="0" smtClean="0"/>
                        <a:t> free days</a:t>
                      </a:r>
                      <a:endParaRPr lang="tr-TR" dirty="0"/>
                    </a:p>
                  </a:txBody>
                  <a:tcPr/>
                </a:tc>
              </a:tr>
              <a:tr h="419154">
                <a:tc>
                  <a:txBody>
                    <a:bodyPr/>
                    <a:lstStyle/>
                    <a:p>
                      <a:r>
                        <a:rPr lang="tr-TR" dirty="0" smtClean="0"/>
                        <a:t>Thrombolysis</a:t>
                      </a:r>
                      <a:endParaRPr lang="tr-TR" dirty="0"/>
                    </a:p>
                  </a:txBody>
                  <a:tcPr/>
                </a:tc>
                <a:tc>
                  <a:txBody>
                    <a:bodyPr/>
                    <a:lstStyle/>
                    <a:p>
                      <a:r>
                        <a:rPr lang="tr-TR" dirty="0" smtClean="0"/>
                        <a:t>Years of life gained</a:t>
                      </a:r>
                      <a:endParaRPr lang="tr-TR" dirty="0"/>
                    </a:p>
                  </a:txBody>
                  <a:tcPr/>
                </a:tc>
              </a:tr>
            </a:tbl>
          </a:graphicData>
        </a:graphic>
      </p:graphicFrame>
    </p:spTree>
    <p:extLst>
      <p:ext uri="{BB962C8B-B14F-4D97-AF65-F5344CB8AC3E}">
        <p14:creationId xmlns:p14="http://schemas.microsoft.com/office/powerpoint/2010/main" val="111667186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4875</TotalTime>
  <Words>2174</Words>
  <Application>Microsoft Office PowerPoint</Application>
  <PresentationFormat>On-screen Show (4:3)</PresentationFormat>
  <Paragraphs>643</Paragraphs>
  <Slides>60</Slides>
  <Notes>10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60</vt:i4>
      </vt:variant>
    </vt:vector>
  </HeadingPairs>
  <TitlesOfParts>
    <vt:vector size="62" baseType="lpstr">
      <vt:lpstr>Office Theme</vt:lpstr>
      <vt:lpstr>Equation</vt:lpstr>
      <vt:lpstr>Economic Concepts  Useful in Modelling</vt:lpstr>
      <vt:lpstr>Outline</vt:lpstr>
      <vt:lpstr>Why Care About Economics Within the  Context  of Public Health?</vt:lpstr>
      <vt:lpstr>What is cost?</vt:lpstr>
      <vt:lpstr>What to eat in Çeşme? With 50 TL</vt:lpstr>
      <vt:lpstr>PowerPoint Presentation</vt:lpstr>
      <vt:lpstr>Health Outcomes</vt:lpstr>
      <vt:lpstr>Cost-effectiveness analysis</vt:lpstr>
      <vt:lpstr> Cost Effectiveness Analysis (CEA)</vt:lpstr>
      <vt:lpstr>Cost-effectiveness analysis</vt:lpstr>
      <vt:lpstr>Cost-effectiveness analysis</vt:lpstr>
      <vt:lpstr>Incremental Cost-Effectiveness Ratio (ICER)</vt:lpstr>
      <vt:lpstr>Cost-utility analysis</vt:lpstr>
      <vt:lpstr>What is a QALY</vt:lpstr>
      <vt:lpstr>QALY</vt:lpstr>
      <vt:lpstr>QALY calculation-example</vt:lpstr>
      <vt:lpstr>PowerPoint Presentation</vt:lpstr>
      <vt:lpstr>Discounting</vt:lpstr>
      <vt:lpstr>Discounting</vt:lpstr>
      <vt:lpstr>Discounting</vt:lpstr>
      <vt:lpstr>Discounting example</vt:lpstr>
      <vt:lpstr>Modelling in Health Economics?</vt:lpstr>
      <vt:lpstr>Modelling Process</vt:lpstr>
      <vt:lpstr>PowerPoint Presentation</vt:lpstr>
      <vt:lpstr>Structuring the Problem</vt:lpstr>
      <vt:lpstr>PowerPoint Presentation</vt:lpstr>
      <vt:lpstr>Possible Appendicitis</vt:lpstr>
      <vt:lpstr>Draw the tree</vt:lpstr>
      <vt:lpstr>Probabilities</vt:lpstr>
      <vt:lpstr>Let’s start to draw the decision tree</vt:lpstr>
      <vt:lpstr>Let’s start to draw the decision tree</vt:lpstr>
      <vt:lpstr>Let’s start to draw the decision tree</vt:lpstr>
      <vt:lpstr>Let’s add probabilities</vt:lpstr>
      <vt:lpstr>Let’s add health outcomes</vt:lpstr>
      <vt:lpstr>Expected values</vt:lpstr>
      <vt:lpstr>Now calculate expected health utilities for each node</vt:lpstr>
      <vt:lpstr>PowerPoint Presentation</vt:lpstr>
      <vt:lpstr>PowerPoint Presentation</vt:lpstr>
      <vt:lpstr>PowerPoint Presentation</vt:lpstr>
      <vt:lpstr>When to use Markov Model</vt:lpstr>
      <vt:lpstr>Markov modelling in Health Economics</vt:lpstr>
      <vt:lpstr>Markov structure</vt:lpstr>
      <vt:lpstr>Probabilities</vt:lpstr>
      <vt:lpstr>Example-1</vt:lpstr>
      <vt:lpstr>Cohort Simulation</vt:lpstr>
      <vt:lpstr>Example-2</vt:lpstr>
      <vt:lpstr>Summary of Therapies</vt:lpstr>
      <vt:lpstr>Markov Model Example Standard of Care</vt:lpstr>
      <vt:lpstr>Markov Model Example New Treatment</vt:lpstr>
      <vt:lpstr>Health State Utilities</vt:lpstr>
      <vt:lpstr>10,000 Patient Cohort:  New Treatment</vt:lpstr>
      <vt:lpstr>After 1 month</vt:lpstr>
      <vt:lpstr>After 2 months</vt:lpstr>
      <vt:lpstr>After 3 months</vt:lpstr>
      <vt:lpstr>Markov Model Results</vt:lpstr>
      <vt:lpstr>Cost-effectiveness plane</vt:lpstr>
      <vt:lpstr>Grades of recommendation for adoption of new technologies</vt:lpstr>
      <vt:lpstr>Grades of recommendation for adoption of new technologies II</vt:lpstr>
      <vt:lpstr>Cost-effectiveness Plane</vt:lpstr>
      <vt:lpstr>Exercise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Economic Concepts Useful in Modelling</dc:title>
  <dc:creator>ASUS</dc:creator>
  <cp:lastModifiedBy>SULECAGLAYAN</cp:lastModifiedBy>
  <cp:revision>105</cp:revision>
  <dcterms:created xsi:type="dcterms:W3CDTF">2014-09-10T06:41:37Z</dcterms:created>
  <dcterms:modified xsi:type="dcterms:W3CDTF">2014-09-19T08:25:10Z</dcterms:modified>
</cp:coreProperties>
</file>