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21"/>
  </p:notesMasterIdLst>
  <p:handoutMasterIdLst>
    <p:handoutMasterId r:id="rId22"/>
  </p:handoutMasterIdLst>
  <p:sldIdLst>
    <p:sldId id="316" r:id="rId2"/>
    <p:sldId id="326" r:id="rId3"/>
    <p:sldId id="284" r:id="rId4"/>
    <p:sldId id="310" r:id="rId5"/>
    <p:sldId id="317" r:id="rId6"/>
    <p:sldId id="318" r:id="rId7"/>
    <p:sldId id="328" r:id="rId8"/>
    <p:sldId id="329" r:id="rId9"/>
    <p:sldId id="311" r:id="rId10"/>
    <p:sldId id="319" r:id="rId11"/>
    <p:sldId id="320" r:id="rId12"/>
    <p:sldId id="321" r:id="rId13"/>
    <p:sldId id="325" r:id="rId14"/>
    <p:sldId id="322" r:id="rId15"/>
    <p:sldId id="331" r:id="rId16"/>
    <p:sldId id="323" r:id="rId17"/>
    <p:sldId id="314" r:id="rId18"/>
    <p:sldId id="315" r:id="rId19"/>
    <p:sldId id="330" r:id="rId20"/>
  </p:sldIdLst>
  <p:sldSz cx="9144000" cy="6858000" type="screen4x3"/>
  <p:notesSz cx="6858000" cy="9144000"/>
  <p:defaultTextStyle>
    <a:defPPr>
      <a:defRPr lang="tr-TR"/>
    </a:defPPr>
    <a:lvl1pPr algn="l" rtl="0" fontAlgn="base">
      <a:spcBef>
        <a:spcPct val="0"/>
      </a:spcBef>
      <a:spcAft>
        <a:spcPct val="0"/>
      </a:spcAft>
      <a:defRPr sz="2000" kern="1200">
        <a:solidFill>
          <a:schemeClr val="tx1"/>
        </a:solidFill>
        <a:latin typeface="Calibri" pitchFamily="34" charset="0"/>
        <a:ea typeface="+mn-ea"/>
        <a:cs typeface="Arial" charset="0"/>
      </a:defRPr>
    </a:lvl1pPr>
    <a:lvl2pPr marL="457200" algn="l" rtl="0" fontAlgn="base">
      <a:spcBef>
        <a:spcPct val="0"/>
      </a:spcBef>
      <a:spcAft>
        <a:spcPct val="0"/>
      </a:spcAft>
      <a:defRPr sz="2000" kern="1200">
        <a:solidFill>
          <a:schemeClr val="tx1"/>
        </a:solidFill>
        <a:latin typeface="Calibri" pitchFamily="34" charset="0"/>
        <a:ea typeface="+mn-ea"/>
        <a:cs typeface="Arial" charset="0"/>
      </a:defRPr>
    </a:lvl2pPr>
    <a:lvl3pPr marL="914400" algn="l" rtl="0" fontAlgn="base">
      <a:spcBef>
        <a:spcPct val="0"/>
      </a:spcBef>
      <a:spcAft>
        <a:spcPct val="0"/>
      </a:spcAft>
      <a:defRPr sz="2000" kern="1200">
        <a:solidFill>
          <a:schemeClr val="tx1"/>
        </a:solidFill>
        <a:latin typeface="Calibri" pitchFamily="34" charset="0"/>
        <a:ea typeface="+mn-ea"/>
        <a:cs typeface="Arial" charset="0"/>
      </a:defRPr>
    </a:lvl3pPr>
    <a:lvl4pPr marL="1371600" algn="l" rtl="0" fontAlgn="base">
      <a:spcBef>
        <a:spcPct val="0"/>
      </a:spcBef>
      <a:spcAft>
        <a:spcPct val="0"/>
      </a:spcAft>
      <a:defRPr sz="2000" kern="1200">
        <a:solidFill>
          <a:schemeClr val="tx1"/>
        </a:solidFill>
        <a:latin typeface="Calibri" pitchFamily="34" charset="0"/>
        <a:ea typeface="+mn-ea"/>
        <a:cs typeface="Arial" charset="0"/>
      </a:defRPr>
    </a:lvl4pPr>
    <a:lvl5pPr marL="1828800" algn="l" rtl="0" fontAlgn="base">
      <a:spcBef>
        <a:spcPct val="0"/>
      </a:spcBef>
      <a:spcAft>
        <a:spcPct val="0"/>
      </a:spcAft>
      <a:defRPr sz="2000" kern="1200">
        <a:solidFill>
          <a:schemeClr val="tx1"/>
        </a:solidFill>
        <a:latin typeface="Calibri" pitchFamily="34" charset="0"/>
        <a:ea typeface="+mn-ea"/>
        <a:cs typeface="Arial" charset="0"/>
      </a:defRPr>
    </a:lvl5pPr>
    <a:lvl6pPr marL="2286000" algn="l" defTabSz="914400" rtl="0" eaLnBrk="1" latinLnBrk="0" hangingPunct="1">
      <a:defRPr sz="2000" kern="1200">
        <a:solidFill>
          <a:schemeClr val="tx1"/>
        </a:solidFill>
        <a:latin typeface="Calibri" pitchFamily="34" charset="0"/>
        <a:ea typeface="+mn-ea"/>
        <a:cs typeface="Arial" charset="0"/>
      </a:defRPr>
    </a:lvl6pPr>
    <a:lvl7pPr marL="2743200" algn="l" defTabSz="914400" rtl="0" eaLnBrk="1" latinLnBrk="0" hangingPunct="1">
      <a:defRPr sz="2000" kern="1200">
        <a:solidFill>
          <a:schemeClr val="tx1"/>
        </a:solidFill>
        <a:latin typeface="Calibri" pitchFamily="34" charset="0"/>
        <a:ea typeface="+mn-ea"/>
        <a:cs typeface="Arial" charset="0"/>
      </a:defRPr>
    </a:lvl7pPr>
    <a:lvl8pPr marL="3200400" algn="l" defTabSz="914400" rtl="0" eaLnBrk="1" latinLnBrk="0" hangingPunct="1">
      <a:defRPr sz="2000" kern="1200">
        <a:solidFill>
          <a:schemeClr val="tx1"/>
        </a:solidFill>
        <a:latin typeface="Calibri" pitchFamily="34" charset="0"/>
        <a:ea typeface="+mn-ea"/>
        <a:cs typeface="Arial" charset="0"/>
      </a:defRPr>
    </a:lvl8pPr>
    <a:lvl9pPr marL="3657600" algn="l" defTabSz="914400" rtl="0" eaLnBrk="1" latinLnBrk="0" hangingPunct="1">
      <a:defRPr sz="2000"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88" d="100"/>
          <a:sy n="88" d="100"/>
        </p:scale>
        <p:origin x="-1282" y="-8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New Roman" pitchFamily="18" charset="0"/>
                <a:cs typeface="+mn-cs"/>
              </a:defRPr>
            </a:lvl1pPr>
          </a:lstStyle>
          <a:p>
            <a:pPr>
              <a:defRPr/>
            </a:pPr>
            <a:endParaRPr lang="tr-TR"/>
          </a:p>
        </p:txBody>
      </p:sp>
      <p:sp>
        <p:nvSpPr>
          <p:cNvPr id="4505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New Roman" pitchFamily="18" charset="0"/>
                <a:cs typeface="+mn-cs"/>
              </a:defRPr>
            </a:lvl1pPr>
          </a:lstStyle>
          <a:p>
            <a:pPr>
              <a:defRPr/>
            </a:pPr>
            <a:endParaRPr lang="tr-TR"/>
          </a:p>
        </p:txBody>
      </p:sp>
      <p:sp>
        <p:nvSpPr>
          <p:cNvPr id="4506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New Roman" pitchFamily="18" charset="0"/>
                <a:cs typeface="+mn-cs"/>
              </a:defRPr>
            </a:lvl1pPr>
          </a:lstStyle>
          <a:p>
            <a:pPr>
              <a:defRPr/>
            </a:pPr>
            <a:endParaRPr lang="tr-TR"/>
          </a:p>
        </p:txBody>
      </p:sp>
      <p:sp>
        <p:nvSpPr>
          <p:cNvPr id="4506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Times New Roman" pitchFamily="18" charset="0"/>
                <a:cs typeface="+mn-cs"/>
              </a:defRPr>
            </a:lvl1pPr>
          </a:lstStyle>
          <a:p>
            <a:pPr>
              <a:defRPr/>
            </a:pPr>
            <a:fld id="{62EE3683-9BCC-4C64-891E-0E07A615D268}" type="slidenum">
              <a:rPr lang="tr-TR"/>
              <a:pPr>
                <a:defRPr/>
              </a:pPr>
              <a:t>‹#›</a:t>
            </a:fld>
            <a:endParaRPr lang="tr-T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89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smtClean="0">
                <a:latin typeface="Times New Roman" pitchFamily="18" charset="0"/>
              </a:defRPr>
            </a:lvl1pPr>
          </a:lstStyle>
          <a:p>
            <a:pPr>
              <a:defRPr/>
            </a:pPr>
            <a:endParaRPr lang="tr-TR"/>
          </a:p>
        </p:txBody>
      </p:sp>
      <p:sp>
        <p:nvSpPr>
          <p:cNvPr id="3891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smtClean="0">
                <a:latin typeface="Times New Roman" pitchFamily="18" charset="0"/>
              </a:defRPr>
            </a:lvl1pPr>
          </a:lstStyle>
          <a:p>
            <a:pPr>
              <a:defRPr/>
            </a:pPr>
            <a:fld id="{93613566-5C19-4433-B176-F442755A9565}" type="datetimeFigureOut">
              <a:rPr lang="tr-TR"/>
              <a:pPr>
                <a:defRPr/>
              </a:pPr>
              <a:t>19.09.2014</a:t>
            </a:fld>
            <a:endParaRPr lang="tr-TR"/>
          </a:p>
        </p:txBody>
      </p:sp>
      <p:sp>
        <p:nvSpPr>
          <p:cNvPr id="2253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891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p>
        </p:txBody>
      </p:sp>
      <p:sp>
        <p:nvSpPr>
          <p:cNvPr id="3891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smtClean="0">
                <a:latin typeface="Times New Roman" pitchFamily="18" charset="0"/>
              </a:defRPr>
            </a:lvl1pPr>
          </a:lstStyle>
          <a:p>
            <a:pPr>
              <a:defRPr/>
            </a:pPr>
            <a:endParaRPr lang="tr-TR"/>
          </a:p>
        </p:txBody>
      </p:sp>
      <p:sp>
        <p:nvSpPr>
          <p:cNvPr id="3891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smtClean="0">
                <a:latin typeface="Times New Roman" pitchFamily="18" charset="0"/>
              </a:defRPr>
            </a:lvl1pPr>
          </a:lstStyle>
          <a:p>
            <a:pPr>
              <a:defRPr/>
            </a:pPr>
            <a:fld id="{681A3C11-DF49-4D41-905A-33D58463CDB2}" type="slidenum">
              <a:rPr lang="tr-TR"/>
              <a:pPr>
                <a:defRPr/>
              </a:pPr>
              <a:t>‹#›</a:t>
            </a:fld>
            <a:endParaRPr lang="tr-T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Arial" charset="0"/>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Arial" charset="0"/>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5"/>
          <p:cNvSpPr txBox="1">
            <a:spLocks noGrp="1" noChangeArrowheads="1"/>
          </p:cNvSpPr>
          <p:nvPr/>
        </p:nvSpPr>
        <p:spPr bwMode="auto">
          <a:xfrm>
            <a:off x="3887788" y="8686800"/>
            <a:ext cx="2984500" cy="457200"/>
          </a:xfrm>
          <a:prstGeom prst="rect">
            <a:avLst/>
          </a:prstGeom>
          <a:noFill/>
          <a:ln w="9525">
            <a:noFill/>
            <a:miter lim="800000"/>
            <a:headEnd/>
            <a:tailEnd/>
          </a:ln>
        </p:spPr>
        <p:txBody>
          <a:bodyPr lIns="18944" tIns="0" rIns="18944" bIns="0" anchor="b"/>
          <a:lstStyle/>
          <a:p>
            <a:pPr algn="r" defTabSz="915988" eaLnBrk="0" hangingPunct="0"/>
            <a:fld id="{446E93F1-B8E6-4670-A888-391C76371740}" type="slidenum">
              <a:rPr lang="en-US" sz="1000" i="1">
                <a:latin typeface="Times New Roman" pitchFamily="18" charset="0"/>
              </a:rPr>
              <a:pPr algn="r" defTabSz="915988" eaLnBrk="0" hangingPunct="0"/>
              <a:t>5</a:t>
            </a:fld>
            <a:endParaRPr lang="en-US" sz="1000" i="1">
              <a:latin typeface="Times New Roman" pitchFamily="18" charset="0"/>
            </a:endParaRPr>
          </a:p>
        </p:txBody>
      </p:sp>
      <p:sp>
        <p:nvSpPr>
          <p:cNvPr id="23555" name="Rectangle 2"/>
          <p:cNvSpPr>
            <a:spLocks noGrp="1" noRot="1" noChangeArrowheads="1" noTextEdit="1"/>
          </p:cNvSpPr>
          <p:nvPr>
            <p:ph type="sldImg"/>
          </p:nvPr>
        </p:nvSpPr>
        <p:spPr>
          <a:xfrm>
            <a:off x="1150938" y="692150"/>
            <a:ext cx="4554537" cy="3416300"/>
          </a:xfrm>
          <a:ln/>
        </p:spPr>
      </p:sp>
      <p:sp>
        <p:nvSpPr>
          <p:cNvPr id="23556" name="Rectangle 3"/>
          <p:cNvSpPr>
            <a:spLocks noGrp="1" noChangeArrowheads="1"/>
          </p:cNvSpPr>
          <p:nvPr>
            <p:ph type="body" idx="1"/>
          </p:nvPr>
        </p:nvSpPr>
        <p:spPr>
          <a:xfrm>
            <a:off x="901700" y="4343400"/>
            <a:ext cx="5049838" cy="4113213"/>
          </a:xfrm>
          <a:noFill/>
          <a:ln/>
        </p:spPr>
        <p:txBody>
          <a:bodyPr lIns="91564" tIns="45783" rIns="91564" bIns="45783"/>
          <a:lstStyle/>
          <a:p>
            <a:pPr defTabSz="920750" eaLnBrk="1" hangingPunct="1"/>
            <a:r>
              <a:rPr lang="en-US" smtClean="0"/>
              <a:t>There are many different types of  designs that are in the arsenal  of the epidemiologists to investigate disease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5"/>
          <p:cNvSpPr txBox="1">
            <a:spLocks noGrp="1" noChangeArrowheads="1"/>
          </p:cNvSpPr>
          <p:nvPr/>
        </p:nvSpPr>
        <p:spPr bwMode="auto">
          <a:xfrm>
            <a:off x="3887788" y="8686800"/>
            <a:ext cx="2984500" cy="457200"/>
          </a:xfrm>
          <a:prstGeom prst="rect">
            <a:avLst/>
          </a:prstGeom>
          <a:noFill/>
          <a:ln w="9525">
            <a:noFill/>
            <a:miter lim="800000"/>
            <a:headEnd/>
            <a:tailEnd/>
          </a:ln>
        </p:spPr>
        <p:txBody>
          <a:bodyPr lIns="18944" tIns="0" rIns="18944" bIns="0" anchor="b"/>
          <a:lstStyle/>
          <a:p>
            <a:pPr algn="r" defTabSz="915988" eaLnBrk="0" hangingPunct="0"/>
            <a:fld id="{57667877-5F85-4D92-BFB1-BF5D7FA04B23}" type="slidenum">
              <a:rPr lang="en-US" sz="1000" i="1">
                <a:latin typeface="Times New Roman" pitchFamily="18" charset="0"/>
              </a:rPr>
              <a:pPr algn="r" defTabSz="915988" eaLnBrk="0" hangingPunct="0"/>
              <a:t>6</a:t>
            </a:fld>
            <a:endParaRPr lang="en-US" sz="1000" i="1">
              <a:latin typeface="Times New Roman" pitchFamily="18" charset="0"/>
            </a:endParaRPr>
          </a:p>
        </p:txBody>
      </p:sp>
      <p:sp>
        <p:nvSpPr>
          <p:cNvPr id="24579" name="Rectangle 1026"/>
          <p:cNvSpPr>
            <a:spLocks noGrp="1" noRot="1" noChangeArrowheads="1" noTextEdit="1"/>
          </p:cNvSpPr>
          <p:nvPr>
            <p:ph type="sldImg"/>
          </p:nvPr>
        </p:nvSpPr>
        <p:spPr>
          <a:ln/>
        </p:spPr>
      </p:sp>
      <p:sp>
        <p:nvSpPr>
          <p:cNvPr id="24580" name="Rectangle 1027"/>
          <p:cNvSpPr>
            <a:spLocks noGrp="1" noChangeArrowheads="1"/>
          </p:cNvSpPr>
          <p:nvPr>
            <p:ph type="body" idx="1"/>
          </p:nvPr>
        </p:nvSpPr>
        <p:spPr>
          <a:xfrm>
            <a:off x="914400" y="4343400"/>
            <a:ext cx="5029200" cy="4114800"/>
          </a:xfrm>
          <a:noFill/>
          <a:ln/>
        </p:spPr>
        <p:txBody>
          <a:bodyPr lIns="91435" tIns="45718" rIns="91435" bIns="45718"/>
          <a:lstStyle/>
          <a:p>
            <a:pPr defTabSz="920750" eaLnBrk="1" hangingPunct="1"/>
            <a:r>
              <a:rPr lang="en-US" smtClean="0"/>
              <a:t>To further illustrate, if one seeks to identify the etiologic factors (e.g. causal factors) behind an outcome (e.g. an MI), then each step in the epidemiologic framework provides new and important information.</a:t>
            </a:r>
          </a:p>
          <a:p>
            <a:pPr defTabSz="920750" eaLnBrk="1" hangingPunct="1"/>
            <a:endParaRPr lang="en-US" smtClean="0"/>
          </a:p>
          <a:p>
            <a:pPr defTabSz="920750" eaLnBrk="1" hangingPunct="1"/>
            <a:r>
              <a:rPr lang="en-US" smtClean="0"/>
              <a:t>Descriptive studies are useful for identifying hypotheses to test in analytic studies.  Case-control studies are then usually applied to evaluate if the hypothesized factor is related to the outcome of interest.  Subsequently, cohort or longitudinal studies are applied to further define the importance of exposure to the causal agent for the development of the outcome.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5"/>
          <p:cNvSpPr txBox="1">
            <a:spLocks noGrp="1" noChangeArrowheads="1"/>
          </p:cNvSpPr>
          <p:nvPr/>
        </p:nvSpPr>
        <p:spPr bwMode="auto">
          <a:xfrm>
            <a:off x="3887788" y="8686800"/>
            <a:ext cx="2984500" cy="457200"/>
          </a:xfrm>
          <a:prstGeom prst="rect">
            <a:avLst/>
          </a:prstGeom>
          <a:noFill/>
          <a:ln w="9525">
            <a:noFill/>
            <a:miter lim="800000"/>
            <a:headEnd/>
            <a:tailEnd/>
          </a:ln>
        </p:spPr>
        <p:txBody>
          <a:bodyPr lIns="18944" tIns="0" rIns="18944" bIns="0" anchor="b"/>
          <a:lstStyle/>
          <a:p>
            <a:pPr algn="r" defTabSz="915988" eaLnBrk="0" hangingPunct="0"/>
            <a:fld id="{AF3583CC-3B8A-4F09-8915-1BC378F19909}" type="slidenum">
              <a:rPr lang="en-US" altLang="en-US" sz="1000" i="1">
                <a:latin typeface="Times New Roman" pitchFamily="18" charset="0"/>
              </a:rPr>
              <a:pPr algn="r" defTabSz="915988" eaLnBrk="0" hangingPunct="0"/>
              <a:t>13</a:t>
            </a:fld>
            <a:endParaRPr lang="en-US" altLang="en-US" sz="1000" i="1">
              <a:latin typeface="Times New Roman" pitchFamily="18" charset="0"/>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xfrm>
            <a:off x="914400" y="4343400"/>
            <a:ext cx="5029200" cy="4114800"/>
          </a:xfrm>
          <a:noFill/>
          <a:ln/>
        </p:spPr>
        <p:txBody>
          <a:bodyPr lIns="91435" tIns="45718" rIns="91435" bIns="45718"/>
          <a:lstStyle/>
          <a:p>
            <a:pPr defTabSz="920750" eaLnBrk="1" hangingPunct="1"/>
            <a:r>
              <a:rPr lang="en-US" altLang="en-US" smtClean="0"/>
              <a:t>An alternative form of the cohort study is something termed the retrospective cohort study.  Other researchers may also call this a historical prospective study.  This design is nearly identical to the prospective cohort study.  The sequence of baseline exposure determination and longitudinal follow-up for outcomes is similar.  The difference lies in the time in which the study begins.  In this retrospective design, the researcher constructs the cohort study by looking back in time and placing data in the appropriate order and sequence.  These studies are possible to do with large medical databases, such as the membership files of the Health Maintenance Organizations, or the medical files in the Scandinavian countries.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Başlık Slaydı">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8763000" cy="5943600"/>
            <a:chOff x="0" y="0"/>
            <a:chExt cx="5520" cy="3744"/>
          </a:xfrm>
        </p:grpSpPr>
        <p:sp>
          <p:nvSpPr>
            <p:cNvPr id="5" name="Rectangle 3"/>
            <p:cNvSpPr>
              <a:spLocks noChangeArrowheads="1"/>
            </p:cNvSpPr>
            <p:nvPr/>
          </p:nvSpPr>
          <p:spPr bwMode="auto">
            <a:xfrm>
              <a:off x="0" y="0"/>
              <a:ext cx="1104" cy="3072"/>
            </a:xfrm>
            <a:prstGeom prst="rect">
              <a:avLst/>
            </a:prstGeom>
            <a:solidFill>
              <a:schemeClr val="accent1"/>
            </a:solidFill>
            <a:ln w="9525">
              <a:noFill/>
              <a:miter lim="800000"/>
              <a:headEnd/>
              <a:tailEnd/>
            </a:ln>
            <a:effectLst/>
          </p:spPr>
          <p:txBody>
            <a:bodyPr wrap="none" anchor="ctr"/>
            <a:lstStyle/>
            <a:p>
              <a:pPr algn="ctr">
                <a:defRPr/>
              </a:pPr>
              <a:endParaRPr lang="tr-TR" sz="2400">
                <a:latin typeface="Times New Roman" pitchFamily="18" charset="0"/>
              </a:endParaRPr>
            </a:p>
          </p:txBody>
        </p:sp>
        <p:grpSp>
          <p:nvGrpSpPr>
            <p:cNvPr id="6" name="Group 4"/>
            <p:cNvGrpSpPr>
              <a:grpSpLocks/>
            </p:cNvGrpSpPr>
            <p:nvPr userDrawn="1"/>
          </p:nvGrpSpPr>
          <p:grpSpPr bwMode="auto">
            <a:xfrm>
              <a:off x="0" y="2208"/>
              <a:ext cx="5520" cy="1536"/>
              <a:chOff x="0" y="2208"/>
              <a:chExt cx="5520" cy="1536"/>
            </a:xfrm>
          </p:grpSpPr>
          <p:sp>
            <p:nvSpPr>
              <p:cNvPr id="10" name="Rectangle 5"/>
              <p:cNvSpPr>
                <a:spLocks noChangeArrowheads="1"/>
              </p:cNvSpPr>
              <p:nvPr/>
            </p:nvSpPr>
            <p:spPr bwMode="ltGray">
              <a:xfrm>
                <a:off x="624" y="2208"/>
                <a:ext cx="4896" cy="1536"/>
              </a:xfrm>
              <a:prstGeom prst="rect">
                <a:avLst/>
              </a:prstGeom>
              <a:solidFill>
                <a:schemeClr val="bg2"/>
              </a:solidFill>
              <a:ln w="9525">
                <a:noFill/>
                <a:miter lim="800000"/>
                <a:headEnd/>
                <a:tailEnd/>
              </a:ln>
              <a:effectLst/>
            </p:spPr>
            <p:txBody>
              <a:bodyPr wrap="none" anchor="ctr"/>
              <a:lstStyle/>
              <a:p>
                <a:pPr algn="ctr">
                  <a:defRPr/>
                </a:pPr>
                <a:endParaRPr lang="tr-TR" sz="2400">
                  <a:latin typeface="Times New Roman" pitchFamily="18" charset="0"/>
                </a:endParaRPr>
              </a:p>
            </p:txBody>
          </p:sp>
          <p:sp>
            <p:nvSpPr>
              <p:cNvPr id="11" name="Rectangle 6"/>
              <p:cNvSpPr>
                <a:spLocks noChangeArrowheads="1"/>
              </p:cNvSpPr>
              <p:nvPr/>
            </p:nvSpPr>
            <p:spPr bwMode="white">
              <a:xfrm>
                <a:off x="654" y="2352"/>
                <a:ext cx="4818" cy="1347"/>
              </a:xfrm>
              <a:prstGeom prst="rect">
                <a:avLst/>
              </a:prstGeom>
              <a:solidFill>
                <a:schemeClr val="bg1"/>
              </a:solidFill>
              <a:ln w="9525">
                <a:noFill/>
                <a:miter lim="800000"/>
                <a:headEnd/>
                <a:tailEnd/>
              </a:ln>
              <a:effectLst/>
            </p:spPr>
            <p:txBody>
              <a:bodyPr wrap="none" anchor="ctr"/>
              <a:lstStyle/>
              <a:p>
                <a:pPr algn="ctr">
                  <a:defRPr/>
                </a:pPr>
                <a:endParaRPr lang="tr-TR" sz="2400">
                  <a:latin typeface="Times New Roman" pitchFamily="18" charset="0"/>
                </a:endParaRPr>
              </a:p>
            </p:txBody>
          </p:sp>
          <p:sp>
            <p:nvSpPr>
              <p:cNvPr id="12" name="Line 7"/>
              <p:cNvSpPr>
                <a:spLocks noChangeShapeType="1"/>
              </p:cNvSpPr>
              <p:nvPr/>
            </p:nvSpPr>
            <p:spPr bwMode="auto">
              <a:xfrm>
                <a:off x="0" y="3072"/>
                <a:ext cx="624" cy="0"/>
              </a:xfrm>
              <a:prstGeom prst="line">
                <a:avLst/>
              </a:prstGeom>
              <a:noFill/>
              <a:ln w="50800">
                <a:solidFill>
                  <a:schemeClr val="bg2"/>
                </a:solidFill>
                <a:round/>
                <a:headEnd/>
                <a:tailEnd/>
              </a:ln>
              <a:effectLst/>
            </p:spPr>
            <p:txBody>
              <a:bodyPr/>
              <a:lstStyle/>
              <a:p>
                <a:pPr>
                  <a:defRPr/>
                </a:pPr>
                <a:endParaRPr lang="tr-TR"/>
              </a:p>
            </p:txBody>
          </p:sp>
        </p:grpSp>
        <p:grpSp>
          <p:nvGrpSpPr>
            <p:cNvPr id="7" name="Group 8"/>
            <p:cNvGrpSpPr>
              <a:grpSpLocks/>
            </p:cNvGrpSpPr>
            <p:nvPr userDrawn="1"/>
          </p:nvGrpSpPr>
          <p:grpSpPr bwMode="auto">
            <a:xfrm>
              <a:off x="400" y="336"/>
              <a:ext cx="5088" cy="192"/>
              <a:chOff x="400" y="336"/>
              <a:chExt cx="5088" cy="192"/>
            </a:xfrm>
          </p:grpSpPr>
          <p:sp>
            <p:nvSpPr>
              <p:cNvPr id="8" name="Rectangle 9"/>
              <p:cNvSpPr>
                <a:spLocks noChangeArrowheads="1"/>
              </p:cNvSpPr>
              <p:nvPr/>
            </p:nvSpPr>
            <p:spPr bwMode="auto">
              <a:xfrm>
                <a:off x="3952" y="336"/>
                <a:ext cx="1536" cy="192"/>
              </a:xfrm>
              <a:prstGeom prst="rect">
                <a:avLst/>
              </a:prstGeom>
              <a:solidFill>
                <a:schemeClr val="folHlink"/>
              </a:solidFill>
              <a:ln w="9525">
                <a:noFill/>
                <a:miter lim="800000"/>
                <a:headEnd/>
                <a:tailEnd/>
              </a:ln>
              <a:effectLst/>
            </p:spPr>
            <p:txBody>
              <a:bodyPr wrap="none" anchor="ctr"/>
              <a:lstStyle/>
              <a:p>
                <a:pPr algn="ctr">
                  <a:defRPr/>
                </a:pPr>
                <a:endParaRPr lang="tr-TR" sz="2400">
                  <a:latin typeface="Times New Roman" pitchFamily="18" charset="0"/>
                </a:endParaRPr>
              </a:p>
            </p:txBody>
          </p:sp>
          <p:sp>
            <p:nvSpPr>
              <p:cNvPr id="9" name="Line 10"/>
              <p:cNvSpPr>
                <a:spLocks noChangeShapeType="1"/>
              </p:cNvSpPr>
              <p:nvPr/>
            </p:nvSpPr>
            <p:spPr bwMode="auto">
              <a:xfrm>
                <a:off x="400" y="432"/>
                <a:ext cx="5088" cy="0"/>
              </a:xfrm>
              <a:prstGeom prst="line">
                <a:avLst/>
              </a:prstGeom>
              <a:noFill/>
              <a:ln w="44450">
                <a:solidFill>
                  <a:schemeClr val="bg2"/>
                </a:solidFill>
                <a:round/>
                <a:headEnd/>
                <a:tailEnd/>
              </a:ln>
              <a:effectLst/>
            </p:spPr>
            <p:txBody>
              <a:bodyPr/>
              <a:lstStyle/>
              <a:p>
                <a:pPr>
                  <a:defRPr/>
                </a:pPr>
                <a:endParaRPr lang="tr-TR"/>
              </a:p>
            </p:txBody>
          </p:sp>
        </p:grpSp>
      </p:grpSp>
      <p:sp>
        <p:nvSpPr>
          <p:cNvPr id="34827" name="Rectangle 11"/>
          <p:cNvSpPr>
            <a:spLocks noGrp="1" noChangeArrowheads="1"/>
          </p:cNvSpPr>
          <p:nvPr>
            <p:ph type="ctrTitle"/>
          </p:nvPr>
        </p:nvSpPr>
        <p:spPr>
          <a:xfrm>
            <a:off x="2057400" y="1143000"/>
            <a:ext cx="6629400" cy="2209800"/>
          </a:xfrm>
        </p:spPr>
        <p:txBody>
          <a:bodyPr/>
          <a:lstStyle>
            <a:lvl1pPr>
              <a:defRPr sz="4800"/>
            </a:lvl1pPr>
          </a:lstStyle>
          <a:p>
            <a:r>
              <a:rPr lang="tr-TR"/>
              <a:t>Asıl başlık stili için tıklatın</a:t>
            </a:r>
          </a:p>
        </p:txBody>
      </p:sp>
      <p:sp>
        <p:nvSpPr>
          <p:cNvPr id="34828" name="Rectangle 12"/>
          <p:cNvSpPr>
            <a:spLocks noGrp="1" noChangeArrowheads="1"/>
          </p:cNvSpPr>
          <p:nvPr>
            <p:ph type="subTitle" idx="1"/>
          </p:nvPr>
        </p:nvSpPr>
        <p:spPr>
          <a:xfrm>
            <a:off x="1371600" y="3962400"/>
            <a:ext cx="6858000" cy="1600200"/>
          </a:xfrm>
        </p:spPr>
        <p:txBody>
          <a:bodyPr anchor="ctr"/>
          <a:lstStyle>
            <a:lvl1pPr marL="0" indent="0" algn="ctr">
              <a:buFont typeface="Wingdings" pitchFamily="2" charset="2"/>
              <a:buNone/>
              <a:defRPr/>
            </a:lvl1pPr>
          </a:lstStyle>
          <a:p>
            <a:r>
              <a:rPr lang="tr-TR"/>
              <a:t>Asıl alt başlık stilini düzenlemek için tıklatın</a:t>
            </a:r>
          </a:p>
        </p:txBody>
      </p:sp>
      <p:sp>
        <p:nvSpPr>
          <p:cNvPr id="13" name="Rectangle 13"/>
          <p:cNvSpPr>
            <a:spLocks noGrp="1" noChangeArrowheads="1"/>
          </p:cNvSpPr>
          <p:nvPr>
            <p:ph type="dt" sz="half" idx="10"/>
          </p:nvPr>
        </p:nvSpPr>
        <p:spPr>
          <a:xfrm>
            <a:off x="912813" y="6251575"/>
            <a:ext cx="1905000" cy="457200"/>
          </a:xfrm>
        </p:spPr>
        <p:txBody>
          <a:bodyPr/>
          <a:lstStyle>
            <a:lvl1pPr>
              <a:defRPr smtClean="0"/>
            </a:lvl1pPr>
          </a:lstStyle>
          <a:p>
            <a:pPr>
              <a:defRPr/>
            </a:pPr>
            <a:fld id="{790AB0D4-7711-4434-89C1-356016B331CA}" type="datetimeFigureOut">
              <a:rPr lang="tr-TR"/>
              <a:pPr>
                <a:defRPr/>
              </a:pPr>
              <a:t>19.09.2014</a:t>
            </a:fld>
            <a:endParaRPr lang="tr-TR"/>
          </a:p>
        </p:txBody>
      </p:sp>
      <p:sp>
        <p:nvSpPr>
          <p:cNvPr id="14" name="Rectangle 14"/>
          <p:cNvSpPr>
            <a:spLocks noGrp="1" noChangeArrowheads="1"/>
          </p:cNvSpPr>
          <p:nvPr>
            <p:ph type="ftr" sz="quarter" idx="11"/>
          </p:nvPr>
        </p:nvSpPr>
        <p:spPr>
          <a:xfrm>
            <a:off x="3354388" y="6248400"/>
            <a:ext cx="2895600" cy="457200"/>
          </a:xfrm>
        </p:spPr>
        <p:txBody>
          <a:bodyPr/>
          <a:lstStyle>
            <a:lvl1pPr>
              <a:defRPr smtClean="0"/>
            </a:lvl1pPr>
          </a:lstStyle>
          <a:p>
            <a:pPr>
              <a:defRPr/>
            </a:pPr>
            <a:endParaRPr lang="tr-TR"/>
          </a:p>
        </p:txBody>
      </p:sp>
      <p:sp>
        <p:nvSpPr>
          <p:cNvPr id="15" name="Rectangle 15"/>
          <p:cNvSpPr>
            <a:spLocks noGrp="1" noChangeArrowheads="1"/>
          </p:cNvSpPr>
          <p:nvPr>
            <p:ph type="sldNum" sz="quarter" idx="12"/>
          </p:nvPr>
        </p:nvSpPr>
        <p:spPr/>
        <p:txBody>
          <a:bodyPr/>
          <a:lstStyle>
            <a:lvl1pPr>
              <a:defRPr smtClean="0"/>
            </a:lvl1pPr>
          </a:lstStyle>
          <a:p>
            <a:pPr>
              <a:defRPr/>
            </a:pPr>
            <a:fld id="{7FE591D3-F6DD-4F9C-AD59-BBF9E8D10FF5}" type="slidenum">
              <a:rPr lang="tr-TR"/>
              <a:pPr>
                <a:defRPr/>
              </a:pPr>
              <a:t>‹#›</a:t>
            </a:fld>
            <a:endParaRPr lang="tr-TR"/>
          </a:p>
        </p:txBody>
      </p:sp>
    </p:spTree>
  </p:cSld>
  <p:clrMapOvr>
    <a:masterClrMapping/>
  </p:clrMapOvr>
  <p:transition>
    <p:cover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Rectangle 9"/>
          <p:cNvSpPr>
            <a:spLocks noGrp="1" noChangeArrowheads="1"/>
          </p:cNvSpPr>
          <p:nvPr>
            <p:ph type="dt" sz="half" idx="10"/>
          </p:nvPr>
        </p:nvSpPr>
        <p:spPr>
          <a:ln/>
        </p:spPr>
        <p:txBody>
          <a:bodyPr/>
          <a:lstStyle>
            <a:lvl1pPr>
              <a:defRPr/>
            </a:lvl1pPr>
          </a:lstStyle>
          <a:p>
            <a:pPr>
              <a:defRPr/>
            </a:pPr>
            <a:fld id="{4C195931-0B83-44EF-9125-0B43FB4FBB1D}" type="datetimeFigureOut">
              <a:rPr lang="tr-TR"/>
              <a:pPr>
                <a:defRPr/>
              </a:pPr>
              <a:t>19.09.2014</a:t>
            </a:fld>
            <a:endParaRPr lang="tr-TR"/>
          </a:p>
        </p:txBody>
      </p:sp>
      <p:sp>
        <p:nvSpPr>
          <p:cNvPr id="5" name="Rectangle 10"/>
          <p:cNvSpPr>
            <a:spLocks noGrp="1" noChangeArrowheads="1"/>
          </p:cNvSpPr>
          <p:nvPr>
            <p:ph type="ftr" sz="quarter" idx="11"/>
          </p:nvPr>
        </p:nvSpPr>
        <p:spPr>
          <a:ln/>
        </p:spPr>
        <p:txBody>
          <a:bodyPr/>
          <a:lstStyle>
            <a:lvl1pPr>
              <a:defRPr/>
            </a:lvl1pPr>
          </a:lstStyle>
          <a:p>
            <a:pPr>
              <a:defRPr/>
            </a:pPr>
            <a:endParaRPr lang="tr-TR"/>
          </a:p>
        </p:txBody>
      </p:sp>
      <p:sp>
        <p:nvSpPr>
          <p:cNvPr id="6" name="Rectangle 11"/>
          <p:cNvSpPr>
            <a:spLocks noGrp="1" noChangeArrowheads="1"/>
          </p:cNvSpPr>
          <p:nvPr>
            <p:ph type="sldNum" sz="quarter" idx="12"/>
          </p:nvPr>
        </p:nvSpPr>
        <p:spPr>
          <a:ln/>
        </p:spPr>
        <p:txBody>
          <a:bodyPr/>
          <a:lstStyle>
            <a:lvl1pPr>
              <a:defRPr/>
            </a:lvl1pPr>
          </a:lstStyle>
          <a:p>
            <a:pPr>
              <a:defRPr/>
            </a:pPr>
            <a:fld id="{BD62C4B5-A46C-4752-9CD0-05CA533A275D}" type="slidenum">
              <a:rPr lang="tr-TR"/>
              <a:pPr>
                <a:defRPr/>
              </a:pPr>
              <a:t>‹#›</a:t>
            </a:fld>
            <a:endParaRPr lang="tr-TR"/>
          </a:p>
        </p:txBody>
      </p:sp>
    </p:spTree>
  </p:cSld>
  <p:clrMapOvr>
    <a:masterClrMapping/>
  </p:clrMapOvr>
  <p:transition>
    <p:cover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743700" y="277813"/>
            <a:ext cx="1943100" cy="5853112"/>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914400" y="277813"/>
            <a:ext cx="5676900" cy="5853112"/>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Rectangle 9"/>
          <p:cNvSpPr>
            <a:spLocks noGrp="1" noChangeArrowheads="1"/>
          </p:cNvSpPr>
          <p:nvPr>
            <p:ph type="dt" sz="half" idx="10"/>
          </p:nvPr>
        </p:nvSpPr>
        <p:spPr>
          <a:ln/>
        </p:spPr>
        <p:txBody>
          <a:bodyPr/>
          <a:lstStyle>
            <a:lvl1pPr>
              <a:defRPr/>
            </a:lvl1pPr>
          </a:lstStyle>
          <a:p>
            <a:pPr>
              <a:defRPr/>
            </a:pPr>
            <a:fld id="{74A8BBA1-5E13-4185-A5F0-67EFEAA61531}" type="datetimeFigureOut">
              <a:rPr lang="tr-TR"/>
              <a:pPr>
                <a:defRPr/>
              </a:pPr>
              <a:t>19.09.2014</a:t>
            </a:fld>
            <a:endParaRPr lang="tr-TR"/>
          </a:p>
        </p:txBody>
      </p:sp>
      <p:sp>
        <p:nvSpPr>
          <p:cNvPr id="5" name="Rectangle 10"/>
          <p:cNvSpPr>
            <a:spLocks noGrp="1" noChangeArrowheads="1"/>
          </p:cNvSpPr>
          <p:nvPr>
            <p:ph type="ftr" sz="quarter" idx="11"/>
          </p:nvPr>
        </p:nvSpPr>
        <p:spPr>
          <a:ln/>
        </p:spPr>
        <p:txBody>
          <a:bodyPr/>
          <a:lstStyle>
            <a:lvl1pPr>
              <a:defRPr/>
            </a:lvl1pPr>
          </a:lstStyle>
          <a:p>
            <a:pPr>
              <a:defRPr/>
            </a:pPr>
            <a:endParaRPr lang="tr-TR"/>
          </a:p>
        </p:txBody>
      </p:sp>
      <p:sp>
        <p:nvSpPr>
          <p:cNvPr id="6" name="Rectangle 11"/>
          <p:cNvSpPr>
            <a:spLocks noGrp="1" noChangeArrowheads="1"/>
          </p:cNvSpPr>
          <p:nvPr>
            <p:ph type="sldNum" sz="quarter" idx="12"/>
          </p:nvPr>
        </p:nvSpPr>
        <p:spPr>
          <a:ln/>
        </p:spPr>
        <p:txBody>
          <a:bodyPr/>
          <a:lstStyle>
            <a:lvl1pPr>
              <a:defRPr/>
            </a:lvl1pPr>
          </a:lstStyle>
          <a:p>
            <a:pPr>
              <a:defRPr/>
            </a:pPr>
            <a:fld id="{0DC74EC8-1B5E-4828-83AE-5DE51F4494E5}" type="slidenum">
              <a:rPr lang="tr-TR"/>
              <a:pPr>
                <a:defRPr/>
              </a:pPr>
              <a:t>‹#›</a:t>
            </a:fld>
            <a:endParaRPr lang="tr-TR"/>
          </a:p>
        </p:txBody>
      </p:sp>
    </p:spTree>
  </p:cSld>
  <p:clrMapOvr>
    <a:masterClrMapping/>
  </p:clrMapOvr>
  <p:transition>
    <p:cover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Rectangle 9"/>
          <p:cNvSpPr>
            <a:spLocks noGrp="1" noChangeArrowheads="1"/>
          </p:cNvSpPr>
          <p:nvPr>
            <p:ph type="dt" sz="half" idx="10"/>
          </p:nvPr>
        </p:nvSpPr>
        <p:spPr>
          <a:ln/>
        </p:spPr>
        <p:txBody>
          <a:bodyPr/>
          <a:lstStyle>
            <a:lvl1pPr>
              <a:defRPr/>
            </a:lvl1pPr>
          </a:lstStyle>
          <a:p>
            <a:pPr>
              <a:defRPr/>
            </a:pPr>
            <a:fld id="{964EE6F2-13DA-4886-813C-4529C20E6A80}" type="datetimeFigureOut">
              <a:rPr lang="tr-TR"/>
              <a:pPr>
                <a:defRPr/>
              </a:pPr>
              <a:t>19.09.2014</a:t>
            </a:fld>
            <a:endParaRPr lang="tr-TR"/>
          </a:p>
        </p:txBody>
      </p:sp>
      <p:sp>
        <p:nvSpPr>
          <p:cNvPr id="5" name="Rectangle 10"/>
          <p:cNvSpPr>
            <a:spLocks noGrp="1" noChangeArrowheads="1"/>
          </p:cNvSpPr>
          <p:nvPr>
            <p:ph type="ftr" sz="quarter" idx="11"/>
          </p:nvPr>
        </p:nvSpPr>
        <p:spPr>
          <a:ln/>
        </p:spPr>
        <p:txBody>
          <a:bodyPr/>
          <a:lstStyle>
            <a:lvl1pPr>
              <a:defRPr/>
            </a:lvl1pPr>
          </a:lstStyle>
          <a:p>
            <a:pPr>
              <a:defRPr/>
            </a:pPr>
            <a:endParaRPr lang="tr-TR"/>
          </a:p>
        </p:txBody>
      </p:sp>
      <p:sp>
        <p:nvSpPr>
          <p:cNvPr id="6" name="Rectangle 11"/>
          <p:cNvSpPr>
            <a:spLocks noGrp="1" noChangeArrowheads="1"/>
          </p:cNvSpPr>
          <p:nvPr>
            <p:ph type="sldNum" sz="quarter" idx="12"/>
          </p:nvPr>
        </p:nvSpPr>
        <p:spPr>
          <a:ln/>
        </p:spPr>
        <p:txBody>
          <a:bodyPr/>
          <a:lstStyle>
            <a:lvl1pPr>
              <a:defRPr/>
            </a:lvl1pPr>
          </a:lstStyle>
          <a:p>
            <a:pPr>
              <a:defRPr/>
            </a:pPr>
            <a:fld id="{DD6181F5-81D0-4D3F-AD1F-74AD947AE4D6}" type="slidenum">
              <a:rPr lang="tr-TR"/>
              <a:pPr>
                <a:defRPr/>
              </a:pPr>
              <a:t>‹#›</a:t>
            </a:fld>
            <a:endParaRPr lang="tr-TR"/>
          </a:p>
        </p:txBody>
      </p:sp>
    </p:spTree>
  </p:cSld>
  <p:clrMapOvr>
    <a:masterClrMapping/>
  </p:clrMapOvr>
  <p:transition>
    <p:cover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tr-TR" smtClean="0"/>
              <a:t>Asıl metin stillerini düzenlemek için tıklatın</a:t>
            </a:r>
          </a:p>
        </p:txBody>
      </p:sp>
      <p:sp>
        <p:nvSpPr>
          <p:cNvPr id="4" name="Rectangle 9"/>
          <p:cNvSpPr>
            <a:spLocks noGrp="1" noChangeArrowheads="1"/>
          </p:cNvSpPr>
          <p:nvPr>
            <p:ph type="dt" sz="half" idx="10"/>
          </p:nvPr>
        </p:nvSpPr>
        <p:spPr>
          <a:ln/>
        </p:spPr>
        <p:txBody>
          <a:bodyPr/>
          <a:lstStyle>
            <a:lvl1pPr>
              <a:defRPr/>
            </a:lvl1pPr>
          </a:lstStyle>
          <a:p>
            <a:pPr>
              <a:defRPr/>
            </a:pPr>
            <a:fld id="{DBE32F81-88AE-4F71-8C1B-2B083267FBF2}" type="datetimeFigureOut">
              <a:rPr lang="tr-TR"/>
              <a:pPr>
                <a:defRPr/>
              </a:pPr>
              <a:t>19.09.2014</a:t>
            </a:fld>
            <a:endParaRPr lang="tr-TR"/>
          </a:p>
        </p:txBody>
      </p:sp>
      <p:sp>
        <p:nvSpPr>
          <p:cNvPr id="5" name="Rectangle 10"/>
          <p:cNvSpPr>
            <a:spLocks noGrp="1" noChangeArrowheads="1"/>
          </p:cNvSpPr>
          <p:nvPr>
            <p:ph type="ftr" sz="quarter" idx="11"/>
          </p:nvPr>
        </p:nvSpPr>
        <p:spPr>
          <a:ln/>
        </p:spPr>
        <p:txBody>
          <a:bodyPr/>
          <a:lstStyle>
            <a:lvl1pPr>
              <a:defRPr/>
            </a:lvl1pPr>
          </a:lstStyle>
          <a:p>
            <a:pPr>
              <a:defRPr/>
            </a:pPr>
            <a:endParaRPr lang="tr-TR"/>
          </a:p>
        </p:txBody>
      </p:sp>
      <p:sp>
        <p:nvSpPr>
          <p:cNvPr id="6" name="Rectangle 11"/>
          <p:cNvSpPr>
            <a:spLocks noGrp="1" noChangeArrowheads="1"/>
          </p:cNvSpPr>
          <p:nvPr>
            <p:ph type="sldNum" sz="quarter" idx="12"/>
          </p:nvPr>
        </p:nvSpPr>
        <p:spPr>
          <a:ln/>
        </p:spPr>
        <p:txBody>
          <a:bodyPr/>
          <a:lstStyle>
            <a:lvl1pPr>
              <a:defRPr/>
            </a:lvl1pPr>
          </a:lstStyle>
          <a:p>
            <a:pPr>
              <a:defRPr/>
            </a:pPr>
            <a:fld id="{2BACE2E4-79E9-4D6A-AED1-637757F87C23}" type="slidenum">
              <a:rPr lang="tr-TR"/>
              <a:pPr>
                <a:defRPr/>
              </a:pPr>
              <a:t>‹#›</a:t>
            </a:fld>
            <a:endParaRPr lang="tr-TR"/>
          </a:p>
        </p:txBody>
      </p:sp>
    </p:spTree>
  </p:cSld>
  <p:clrMapOvr>
    <a:masterClrMapping/>
  </p:clrMapOvr>
  <p:transition>
    <p:cover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9144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876800" y="1600200"/>
            <a:ext cx="38100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Rectangle 9"/>
          <p:cNvSpPr>
            <a:spLocks noGrp="1" noChangeArrowheads="1"/>
          </p:cNvSpPr>
          <p:nvPr>
            <p:ph type="dt" sz="half" idx="10"/>
          </p:nvPr>
        </p:nvSpPr>
        <p:spPr>
          <a:ln/>
        </p:spPr>
        <p:txBody>
          <a:bodyPr/>
          <a:lstStyle>
            <a:lvl1pPr>
              <a:defRPr/>
            </a:lvl1pPr>
          </a:lstStyle>
          <a:p>
            <a:pPr>
              <a:defRPr/>
            </a:pPr>
            <a:fld id="{9D2B2027-8C6B-4868-8891-F0A787F1A4BA}" type="datetimeFigureOut">
              <a:rPr lang="tr-TR"/>
              <a:pPr>
                <a:defRPr/>
              </a:pPr>
              <a:t>19.09.2014</a:t>
            </a:fld>
            <a:endParaRPr lang="tr-TR"/>
          </a:p>
        </p:txBody>
      </p:sp>
      <p:sp>
        <p:nvSpPr>
          <p:cNvPr id="6" name="Rectangle 10"/>
          <p:cNvSpPr>
            <a:spLocks noGrp="1" noChangeArrowheads="1"/>
          </p:cNvSpPr>
          <p:nvPr>
            <p:ph type="ftr" sz="quarter" idx="11"/>
          </p:nvPr>
        </p:nvSpPr>
        <p:spPr>
          <a:ln/>
        </p:spPr>
        <p:txBody>
          <a:bodyPr/>
          <a:lstStyle>
            <a:lvl1pPr>
              <a:defRPr/>
            </a:lvl1pPr>
          </a:lstStyle>
          <a:p>
            <a:pPr>
              <a:defRPr/>
            </a:pPr>
            <a:endParaRPr lang="tr-TR"/>
          </a:p>
        </p:txBody>
      </p:sp>
      <p:sp>
        <p:nvSpPr>
          <p:cNvPr id="7" name="Rectangle 11"/>
          <p:cNvSpPr>
            <a:spLocks noGrp="1" noChangeArrowheads="1"/>
          </p:cNvSpPr>
          <p:nvPr>
            <p:ph type="sldNum" sz="quarter" idx="12"/>
          </p:nvPr>
        </p:nvSpPr>
        <p:spPr>
          <a:ln/>
        </p:spPr>
        <p:txBody>
          <a:bodyPr/>
          <a:lstStyle>
            <a:lvl1pPr>
              <a:defRPr/>
            </a:lvl1pPr>
          </a:lstStyle>
          <a:p>
            <a:pPr>
              <a:defRPr/>
            </a:pPr>
            <a:fld id="{2D566164-08D7-457F-B634-1079337F5151}" type="slidenum">
              <a:rPr lang="tr-TR"/>
              <a:pPr>
                <a:defRPr/>
              </a:pPr>
              <a:t>‹#›</a:t>
            </a:fld>
            <a:endParaRPr lang="tr-TR"/>
          </a:p>
        </p:txBody>
      </p:sp>
    </p:spTree>
  </p:cSld>
  <p:clrMapOvr>
    <a:masterClrMapping/>
  </p:clrMapOvr>
  <p:transition>
    <p:cover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4638"/>
            <a:ext cx="8229600" cy="1143000"/>
          </a:xfrm>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Rectangle 9"/>
          <p:cNvSpPr>
            <a:spLocks noGrp="1" noChangeArrowheads="1"/>
          </p:cNvSpPr>
          <p:nvPr>
            <p:ph type="dt" sz="half" idx="10"/>
          </p:nvPr>
        </p:nvSpPr>
        <p:spPr>
          <a:ln/>
        </p:spPr>
        <p:txBody>
          <a:bodyPr/>
          <a:lstStyle>
            <a:lvl1pPr>
              <a:defRPr/>
            </a:lvl1pPr>
          </a:lstStyle>
          <a:p>
            <a:pPr>
              <a:defRPr/>
            </a:pPr>
            <a:fld id="{98D88752-AA8A-4707-BC4A-11396C5456C5}" type="datetimeFigureOut">
              <a:rPr lang="tr-TR"/>
              <a:pPr>
                <a:defRPr/>
              </a:pPr>
              <a:t>19.09.2014</a:t>
            </a:fld>
            <a:endParaRPr lang="tr-TR"/>
          </a:p>
        </p:txBody>
      </p:sp>
      <p:sp>
        <p:nvSpPr>
          <p:cNvPr id="8" name="Rectangle 10"/>
          <p:cNvSpPr>
            <a:spLocks noGrp="1" noChangeArrowheads="1"/>
          </p:cNvSpPr>
          <p:nvPr>
            <p:ph type="ftr" sz="quarter" idx="11"/>
          </p:nvPr>
        </p:nvSpPr>
        <p:spPr>
          <a:ln/>
        </p:spPr>
        <p:txBody>
          <a:bodyPr/>
          <a:lstStyle>
            <a:lvl1pPr>
              <a:defRPr/>
            </a:lvl1pPr>
          </a:lstStyle>
          <a:p>
            <a:pPr>
              <a:defRPr/>
            </a:pPr>
            <a:endParaRPr lang="tr-TR"/>
          </a:p>
        </p:txBody>
      </p:sp>
      <p:sp>
        <p:nvSpPr>
          <p:cNvPr id="9" name="Rectangle 11"/>
          <p:cNvSpPr>
            <a:spLocks noGrp="1" noChangeArrowheads="1"/>
          </p:cNvSpPr>
          <p:nvPr>
            <p:ph type="sldNum" sz="quarter" idx="12"/>
          </p:nvPr>
        </p:nvSpPr>
        <p:spPr>
          <a:ln/>
        </p:spPr>
        <p:txBody>
          <a:bodyPr/>
          <a:lstStyle>
            <a:lvl1pPr>
              <a:defRPr/>
            </a:lvl1pPr>
          </a:lstStyle>
          <a:p>
            <a:pPr>
              <a:defRPr/>
            </a:pPr>
            <a:fld id="{30F8F3FD-FEA6-4E0A-8325-7B98E57CB28C}" type="slidenum">
              <a:rPr lang="tr-TR"/>
              <a:pPr>
                <a:defRPr/>
              </a:pPr>
              <a:t>‹#›</a:t>
            </a:fld>
            <a:endParaRPr lang="tr-TR"/>
          </a:p>
        </p:txBody>
      </p:sp>
    </p:spTree>
  </p:cSld>
  <p:clrMapOvr>
    <a:masterClrMapping/>
  </p:clrMapOvr>
  <p:transition>
    <p:cover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Rectangle 9"/>
          <p:cNvSpPr>
            <a:spLocks noGrp="1" noChangeArrowheads="1"/>
          </p:cNvSpPr>
          <p:nvPr>
            <p:ph type="dt" sz="half" idx="10"/>
          </p:nvPr>
        </p:nvSpPr>
        <p:spPr>
          <a:ln/>
        </p:spPr>
        <p:txBody>
          <a:bodyPr/>
          <a:lstStyle>
            <a:lvl1pPr>
              <a:defRPr/>
            </a:lvl1pPr>
          </a:lstStyle>
          <a:p>
            <a:pPr>
              <a:defRPr/>
            </a:pPr>
            <a:fld id="{8C7897C4-BC09-4439-8292-2CDF5D123459}" type="datetimeFigureOut">
              <a:rPr lang="tr-TR"/>
              <a:pPr>
                <a:defRPr/>
              </a:pPr>
              <a:t>19.09.2014</a:t>
            </a:fld>
            <a:endParaRPr lang="tr-TR"/>
          </a:p>
        </p:txBody>
      </p:sp>
      <p:sp>
        <p:nvSpPr>
          <p:cNvPr id="4" name="Rectangle 10"/>
          <p:cNvSpPr>
            <a:spLocks noGrp="1" noChangeArrowheads="1"/>
          </p:cNvSpPr>
          <p:nvPr>
            <p:ph type="ftr" sz="quarter" idx="11"/>
          </p:nvPr>
        </p:nvSpPr>
        <p:spPr>
          <a:ln/>
        </p:spPr>
        <p:txBody>
          <a:bodyPr/>
          <a:lstStyle>
            <a:lvl1pPr>
              <a:defRPr/>
            </a:lvl1pPr>
          </a:lstStyle>
          <a:p>
            <a:pPr>
              <a:defRPr/>
            </a:pPr>
            <a:endParaRPr lang="tr-TR"/>
          </a:p>
        </p:txBody>
      </p:sp>
      <p:sp>
        <p:nvSpPr>
          <p:cNvPr id="5" name="Rectangle 11"/>
          <p:cNvSpPr>
            <a:spLocks noGrp="1" noChangeArrowheads="1"/>
          </p:cNvSpPr>
          <p:nvPr>
            <p:ph type="sldNum" sz="quarter" idx="12"/>
          </p:nvPr>
        </p:nvSpPr>
        <p:spPr>
          <a:ln/>
        </p:spPr>
        <p:txBody>
          <a:bodyPr/>
          <a:lstStyle>
            <a:lvl1pPr>
              <a:defRPr/>
            </a:lvl1pPr>
          </a:lstStyle>
          <a:p>
            <a:pPr>
              <a:defRPr/>
            </a:pPr>
            <a:fld id="{CEB748B4-36E2-47D7-9F9A-7B54BA41878F}" type="slidenum">
              <a:rPr lang="tr-TR"/>
              <a:pPr>
                <a:defRPr/>
              </a:pPr>
              <a:t>‹#›</a:t>
            </a:fld>
            <a:endParaRPr lang="tr-TR"/>
          </a:p>
        </p:txBody>
      </p:sp>
    </p:spTree>
  </p:cSld>
  <p:clrMapOvr>
    <a:masterClrMapping/>
  </p:clrMapOvr>
  <p:transition>
    <p:cover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fld id="{359C687B-6B3D-4238-9836-9B4572B40C80}" type="datetimeFigureOut">
              <a:rPr lang="tr-TR"/>
              <a:pPr>
                <a:defRPr/>
              </a:pPr>
              <a:t>19.09.2014</a:t>
            </a:fld>
            <a:endParaRPr lang="tr-TR"/>
          </a:p>
        </p:txBody>
      </p:sp>
      <p:sp>
        <p:nvSpPr>
          <p:cNvPr id="3" name="Rectangle 10"/>
          <p:cNvSpPr>
            <a:spLocks noGrp="1" noChangeArrowheads="1"/>
          </p:cNvSpPr>
          <p:nvPr>
            <p:ph type="ftr" sz="quarter" idx="11"/>
          </p:nvPr>
        </p:nvSpPr>
        <p:spPr>
          <a:ln/>
        </p:spPr>
        <p:txBody>
          <a:bodyPr/>
          <a:lstStyle>
            <a:lvl1pPr>
              <a:defRPr/>
            </a:lvl1pPr>
          </a:lstStyle>
          <a:p>
            <a:pPr>
              <a:defRPr/>
            </a:pPr>
            <a:endParaRPr lang="tr-TR"/>
          </a:p>
        </p:txBody>
      </p:sp>
      <p:sp>
        <p:nvSpPr>
          <p:cNvPr id="4" name="Rectangle 11"/>
          <p:cNvSpPr>
            <a:spLocks noGrp="1" noChangeArrowheads="1"/>
          </p:cNvSpPr>
          <p:nvPr>
            <p:ph type="sldNum" sz="quarter" idx="12"/>
          </p:nvPr>
        </p:nvSpPr>
        <p:spPr>
          <a:ln/>
        </p:spPr>
        <p:txBody>
          <a:bodyPr/>
          <a:lstStyle>
            <a:lvl1pPr>
              <a:defRPr/>
            </a:lvl1pPr>
          </a:lstStyle>
          <a:p>
            <a:pPr>
              <a:defRPr/>
            </a:pPr>
            <a:fld id="{D1D489F3-61DD-4C61-8051-7C8FCD697E64}" type="slidenum">
              <a:rPr lang="tr-TR"/>
              <a:pPr>
                <a:defRPr/>
              </a:pPr>
              <a:t>‹#›</a:t>
            </a:fld>
            <a:endParaRPr lang="tr-TR"/>
          </a:p>
        </p:txBody>
      </p:sp>
    </p:spTree>
  </p:cSld>
  <p:clrMapOvr>
    <a:masterClrMapping/>
  </p:clrMapOvr>
  <p:transition>
    <p:cover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Rectangle 9"/>
          <p:cNvSpPr>
            <a:spLocks noGrp="1" noChangeArrowheads="1"/>
          </p:cNvSpPr>
          <p:nvPr>
            <p:ph type="dt" sz="half" idx="10"/>
          </p:nvPr>
        </p:nvSpPr>
        <p:spPr>
          <a:ln/>
        </p:spPr>
        <p:txBody>
          <a:bodyPr/>
          <a:lstStyle>
            <a:lvl1pPr>
              <a:defRPr/>
            </a:lvl1pPr>
          </a:lstStyle>
          <a:p>
            <a:pPr>
              <a:defRPr/>
            </a:pPr>
            <a:fld id="{AC5DF2DD-5267-407D-BC9D-AD8EDFA20EBD}" type="datetimeFigureOut">
              <a:rPr lang="tr-TR"/>
              <a:pPr>
                <a:defRPr/>
              </a:pPr>
              <a:t>19.09.2014</a:t>
            </a:fld>
            <a:endParaRPr lang="tr-TR"/>
          </a:p>
        </p:txBody>
      </p:sp>
      <p:sp>
        <p:nvSpPr>
          <p:cNvPr id="6" name="Rectangle 10"/>
          <p:cNvSpPr>
            <a:spLocks noGrp="1" noChangeArrowheads="1"/>
          </p:cNvSpPr>
          <p:nvPr>
            <p:ph type="ftr" sz="quarter" idx="11"/>
          </p:nvPr>
        </p:nvSpPr>
        <p:spPr>
          <a:ln/>
        </p:spPr>
        <p:txBody>
          <a:bodyPr/>
          <a:lstStyle>
            <a:lvl1pPr>
              <a:defRPr/>
            </a:lvl1pPr>
          </a:lstStyle>
          <a:p>
            <a:pPr>
              <a:defRPr/>
            </a:pPr>
            <a:endParaRPr lang="tr-TR"/>
          </a:p>
        </p:txBody>
      </p:sp>
      <p:sp>
        <p:nvSpPr>
          <p:cNvPr id="7" name="Rectangle 11"/>
          <p:cNvSpPr>
            <a:spLocks noGrp="1" noChangeArrowheads="1"/>
          </p:cNvSpPr>
          <p:nvPr>
            <p:ph type="sldNum" sz="quarter" idx="12"/>
          </p:nvPr>
        </p:nvSpPr>
        <p:spPr>
          <a:ln/>
        </p:spPr>
        <p:txBody>
          <a:bodyPr/>
          <a:lstStyle>
            <a:lvl1pPr>
              <a:defRPr/>
            </a:lvl1pPr>
          </a:lstStyle>
          <a:p>
            <a:pPr>
              <a:defRPr/>
            </a:pPr>
            <a:fld id="{FD618DEB-A4C8-49EA-8BC7-6AF3C41A049A}" type="slidenum">
              <a:rPr lang="tr-TR"/>
              <a:pPr>
                <a:defRPr/>
              </a:pPr>
              <a:t>‹#›</a:t>
            </a:fld>
            <a:endParaRPr lang="tr-TR"/>
          </a:p>
        </p:txBody>
      </p:sp>
    </p:spTree>
  </p:cSld>
  <p:clrMapOvr>
    <a:masterClrMapping/>
  </p:clrMapOvr>
  <p:transition>
    <p:cover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tr-TR" noProof="0" smtClean="0"/>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Rectangle 9"/>
          <p:cNvSpPr>
            <a:spLocks noGrp="1" noChangeArrowheads="1"/>
          </p:cNvSpPr>
          <p:nvPr>
            <p:ph type="dt" sz="half" idx="10"/>
          </p:nvPr>
        </p:nvSpPr>
        <p:spPr>
          <a:ln/>
        </p:spPr>
        <p:txBody>
          <a:bodyPr/>
          <a:lstStyle>
            <a:lvl1pPr>
              <a:defRPr/>
            </a:lvl1pPr>
          </a:lstStyle>
          <a:p>
            <a:pPr>
              <a:defRPr/>
            </a:pPr>
            <a:fld id="{70957C73-9EC2-4C91-A3D5-18D5794D3106}" type="datetimeFigureOut">
              <a:rPr lang="tr-TR"/>
              <a:pPr>
                <a:defRPr/>
              </a:pPr>
              <a:t>19.09.2014</a:t>
            </a:fld>
            <a:endParaRPr lang="tr-TR"/>
          </a:p>
        </p:txBody>
      </p:sp>
      <p:sp>
        <p:nvSpPr>
          <p:cNvPr id="6" name="Rectangle 10"/>
          <p:cNvSpPr>
            <a:spLocks noGrp="1" noChangeArrowheads="1"/>
          </p:cNvSpPr>
          <p:nvPr>
            <p:ph type="ftr" sz="quarter" idx="11"/>
          </p:nvPr>
        </p:nvSpPr>
        <p:spPr>
          <a:ln/>
        </p:spPr>
        <p:txBody>
          <a:bodyPr/>
          <a:lstStyle>
            <a:lvl1pPr>
              <a:defRPr/>
            </a:lvl1pPr>
          </a:lstStyle>
          <a:p>
            <a:pPr>
              <a:defRPr/>
            </a:pPr>
            <a:endParaRPr lang="tr-TR"/>
          </a:p>
        </p:txBody>
      </p:sp>
      <p:sp>
        <p:nvSpPr>
          <p:cNvPr id="7" name="Rectangle 11"/>
          <p:cNvSpPr>
            <a:spLocks noGrp="1" noChangeArrowheads="1"/>
          </p:cNvSpPr>
          <p:nvPr>
            <p:ph type="sldNum" sz="quarter" idx="12"/>
          </p:nvPr>
        </p:nvSpPr>
        <p:spPr>
          <a:ln/>
        </p:spPr>
        <p:txBody>
          <a:bodyPr/>
          <a:lstStyle>
            <a:lvl1pPr>
              <a:defRPr/>
            </a:lvl1pPr>
          </a:lstStyle>
          <a:p>
            <a:pPr>
              <a:defRPr/>
            </a:pPr>
            <a:fld id="{5E03F244-5AE5-44E5-A183-31254A541B8D}" type="slidenum">
              <a:rPr lang="tr-TR"/>
              <a:pPr>
                <a:defRPr/>
              </a:pPr>
              <a:t>‹#›</a:t>
            </a:fld>
            <a:endParaRPr lang="tr-TR"/>
          </a:p>
        </p:txBody>
      </p:sp>
    </p:spTree>
  </p:cSld>
  <p:clrMapOvr>
    <a:masterClrMapping/>
  </p:clrMapOvr>
  <p:transition>
    <p:cover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8686800" cy="4876800"/>
            <a:chOff x="0" y="0"/>
            <a:chExt cx="5472" cy="3072"/>
          </a:xfrm>
        </p:grpSpPr>
        <p:sp>
          <p:nvSpPr>
            <p:cNvPr id="33795" name="Rectangle 3"/>
            <p:cNvSpPr>
              <a:spLocks noChangeArrowheads="1"/>
            </p:cNvSpPr>
            <p:nvPr/>
          </p:nvSpPr>
          <p:spPr bwMode="auto">
            <a:xfrm>
              <a:off x="0" y="0"/>
              <a:ext cx="384" cy="3072"/>
            </a:xfrm>
            <a:prstGeom prst="rect">
              <a:avLst/>
            </a:prstGeom>
            <a:solidFill>
              <a:schemeClr val="accent1"/>
            </a:solidFill>
            <a:ln w="9525">
              <a:noFill/>
              <a:miter lim="800000"/>
              <a:headEnd/>
              <a:tailEnd/>
            </a:ln>
            <a:effectLst/>
          </p:spPr>
          <p:txBody>
            <a:bodyPr wrap="none" anchor="ctr"/>
            <a:lstStyle/>
            <a:p>
              <a:pPr algn="ctr">
                <a:defRPr/>
              </a:pPr>
              <a:endParaRPr lang="tr-TR" sz="2400">
                <a:latin typeface="Times New Roman" pitchFamily="18" charset="0"/>
              </a:endParaRPr>
            </a:p>
          </p:txBody>
        </p:sp>
        <p:grpSp>
          <p:nvGrpSpPr>
            <p:cNvPr id="1034" name="Group 4"/>
            <p:cNvGrpSpPr>
              <a:grpSpLocks/>
            </p:cNvGrpSpPr>
            <p:nvPr/>
          </p:nvGrpSpPr>
          <p:grpSpPr bwMode="auto">
            <a:xfrm>
              <a:off x="240" y="893"/>
              <a:ext cx="5232" cy="115"/>
              <a:chOff x="240" y="893"/>
              <a:chExt cx="5232" cy="115"/>
            </a:xfrm>
          </p:grpSpPr>
          <p:sp>
            <p:nvSpPr>
              <p:cNvPr id="33797" name="Rectangle 5"/>
              <p:cNvSpPr>
                <a:spLocks noChangeArrowheads="1"/>
              </p:cNvSpPr>
              <p:nvPr/>
            </p:nvSpPr>
            <p:spPr bwMode="auto">
              <a:xfrm>
                <a:off x="4320" y="893"/>
                <a:ext cx="1152" cy="115"/>
              </a:xfrm>
              <a:prstGeom prst="rect">
                <a:avLst/>
              </a:prstGeom>
              <a:solidFill>
                <a:schemeClr val="folHlink"/>
              </a:solidFill>
              <a:ln w="9525">
                <a:noFill/>
                <a:miter lim="800000"/>
                <a:headEnd/>
                <a:tailEnd/>
              </a:ln>
              <a:effectLst/>
            </p:spPr>
            <p:txBody>
              <a:bodyPr wrap="none" anchor="ctr"/>
              <a:lstStyle/>
              <a:p>
                <a:pPr algn="ctr">
                  <a:defRPr/>
                </a:pPr>
                <a:endParaRPr lang="tr-TR" sz="2400">
                  <a:latin typeface="Times New Roman" pitchFamily="18" charset="0"/>
                </a:endParaRPr>
              </a:p>
            </p:txBody>
          </p:sp>
          <p:sp>
            <p:nvSpPr>
              <p:cNvPr id="33798" name="Line 6"/>
              <p:cNvSpPr>
                <a:spLocks noChangeShapeType="1"/>
              </p:cNvSpPr>
              <p:nvPr/>
            </p:nvSpPr>
            <p:spPr bwMode="auto">
              <a:xfrm>
                <a:off x="240" y="941"/>
                <a:ext cx="5232" cy="0"/>
              </a:xfrm>
              <a:prstGeom prst="line">
                <a:avLst/>
              </a:prstGeom>
              <a:noFill/>
              <a:ln w="19050">
                <a:solidFill>
                  <a:schemeClr val="bg2"/>
                </a:solidFill>
                <a:round/>
                <a:headEnd/>
                <a:tailEnd/>
              </a:ln>
              <a:effectLst/>
            </p:spPr>
            <p:txBody>
              <a:bodyPr/>
              <a:lstStyle/>
              <a:p>
                <a:pPr>
                  <a:defRPr/>
                </a:pPr>
                <a:endParaRPr lang="tr-TR"/>
              </a:p>
            </p:txBody>
          </p:sp>
        </p:grpSp>
      </p:grpSp>
      <p:sp>
        <p:nvSpPr>
          <p:cNvPr id="1027" name="Rectangle 7"/>
          <p:cNvSpPr>
            <a:spLocks noGrp="1" noChangeArrowheads="1"/>
          </p:cNvSpPr>
          <p:nvPr>
            <p:ph type="title"/>
          </p:nvPr>
        </p:nvSpPr>
        <p:spPr bwMode="auto">
          <a:xfrm>
            <a:off x="914400" y="277813"/>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tr-TR" smtClean="0"/>
              <a:t>Asıl başlık stili için tıklatın</a:t>
            </a:r>
          </a:p>
        </p:txBody>
      </p:sp>
      <p:sp>
        <p:nvSpPr>
          <p:cNvPr id="1028" name="Rectangle 8"/>
          <p:cNvSpPr>
            <a:spLocks noGrp="1" noChangeArrowheads="1"/>
          </p:cNvSpPr>
          <p:nvPr>
            <p:ph type="body" idx="1"/>
          </p:nvPr>
        </p:nvSpPr>
        <p:spPr bwMode="auto">
          <a:xfrm>
            <a:off x="914400" y="1600200"/>
            <a:ext cx="77724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p>
        </p:txBody>
      </p:sp>
      <p:sp>
        <p:nvSpPr>
          <p:cNvPr id="33801" name="Rectangle 9"/>
          <p:cNvSpPr>
            <a:spLocks noGrp="1" noChangeArrowheads="1"/>
          </p:cNvSpPr>
          <p:nvPr>
            <p:ph type="dt" sz="half" idx="2"/>
          </p:nvPr>
        </p:nvSpPr>
        <p:spPr bwMode="auto">
          <a:xfrm>
            <a:off x="914400" y="6251575"/>
            <a:ext cx="19812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smtClean="0">
                <a:latin typeface="+mn-lt"/>
              </a:defRPr>
            </a:lvl1pPr>
          </a:lstStyle>
          <a:p>
            <a:pPr>
              <a:defRPr/>
            </a:pPr>
            <a:fld id="{812421FE-76A8-4FDF-AB49-A8C9C3439527}" type="datetimeFigureOut">
              <a:rPr lang="tr-TR"/>
              <a:pPr>
                <a:defRPr/>
              </a:pPr>
              <a:t>19.09.2014</a:t>
            </a:fld>
            <a:endParaRPr lang="tr-TR"/>
          </a:p>
        </p:txBody>
      </p:sp>
      <p:sp>
        <p:nvSpPr>
          <p:cNvPr id="33802" name="Rectangle 10"/>
          <p:cNvSpPr>
            <a:spLocks noGrp="1" noChangeArrowheads="1"/>
          </p:cNvSpPr>
          <p:nvPr>
            <p:ph type="ftr" sz="quarter" idx="3"/>
          </p:nvPr>
        </p:nvSpPr>
        <p:spPr bwMode="auto">
          <a:xfrm>
            <a:off x="3352800" y="624840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smtClean="0">
                <a:latin typeface="+mn-lt"/>
              </a:defRPr>
            </a:lvl1pPr>
          </a:lstStyle>
          <a:p>
            <a:pPr>
              <a:defRPr/>
            </a:pPr>
            <a:endParaRPr lang="tr-TR"/>
          </a:p>
        </p:txBody>
      </p:sp>
      <p:sp>
        <p:nvSpPr>
          <p:cNvPr id="33803" name="Rectangle 11"/>
          <p:cNvSpPr>
            <a:spLocks noGrp="1" noChangeArrowheads="1"/>
          </p:cNvSpPr>
          <p:nvPr>
            <p:ph type="sldNum" sz="quarter" idx="4"/>
          </p:nvPr>
        </p:nvSpPr>
        <p:spPr bwMode="auto">
          <a:xfrm>
            <a:off x="6781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smtClean="0">
                <a:latin typeface="+mn-lt"/>
              </a:defRPr>
            </a:lvl1pPr>
          </a:lstStyle>
          <a:p>
            <a:pPr>
              <a:defRPr/>
            </a:pPr>
            <a:fld id="{350A85F9-6A17-4C15-A6F7-EDFF580C8F6E}" type="slidenum">
              <a:rPr lang="tr-TR"/>
              <a:pPr>
                <a:defRPr/>
              </a:pPr>
              <a:t>‹#›</a:t>
            </a:fld>
            <a:endParaRPr lang="tr-TR"/>
          </a:p>
        </p:txBody>
      </p:sp>
      <p:sp>
        <p:nvSpPr>
          <p:cNvPr id="33804" name="Line 12"/>
          <p:cNvSpPr>
            <a:spLocks noChangeShapeType="1"/>
          </p:cNvSpPr>
          <p:nvPr/>
        </p:nvSpPr>
        <p:spPr bwMode="auto">
          <a:xfrm>
            <a:off x="0" y="4876800"/>
            <a:ext cx="609600" cy="0"/>
          </a:xfrm>
          <a:prstGeom prst="line">
            <a:avLst/>
          </a:prstGeom>
          <a:noFill/>
          <a:ln w="44450">
            <a:solidFill>
              <a:schemeClr val="bg2"/>
            </a:solidFill>
            <a:round/>
            <a:headEnd/>
            <a:tailEnd/>
          </a:ln>
          <a:effectLst/>
        </p:spPr>
        <p:txBody>
          <a:bodyPr/>
          <a:lstStyle/>
          <a:p>
            <a:pPr>
              <a:defRPr/>
            </a:pPr>
            <a:endParaRPr lang="tr-TR"/>
          </a:p>
        </p:txBody>
      </p:sp>
    </p:spTree>
  </p:cSld>
  <p:clrMap bg1="lt1" tx1="dk1" bg2="lt2" tx2="dk2" accent1="accent1" accent2="accent2" accent3="accent3" accent4="accent4" accent5="accent5" accent6="accent6" hlink="hlink" folHlink="folHlink"/>
  <p:sldLayoutIdLst>
    <p:sldLayoutId id="2147483676"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ransition>
    <p:cover dir="r"/>
  </p:transition>
  <p:timing>
    <p:tnLst>
      <p:par>
        <p:cTn id="1" dur="indefinite" restart="never" nodeType="tmRoot"/>
      </p:par>
    </p:tnLst>
  </p:timing>
  <p:txStyles>
    <p:titleStyle>
      <a:lvl1pPr algn="l" rtl="0" eaLnBrk="0" fontAlgn="base" hangingPunct="0">
        <a:spcBef>
          <a:spcPct val="0"/>
        </a:spcBef>
        <a:spcAft>
          <a:spcPct val="0"/>
        </a:spcAft>
        <a:defRPr sz="4200">
          <a:solidFill>
            <a:schemeClr val="tx2"/>
          </a:solidFill>
          <a:latin typeface="+mj-lt"/>
          <a:ea typeface="+mj-ea"/>
          <a:cs typeface="+mj-cs"/>
        </a:defRPr>
      </a:lvl1pPr>
      <a:lvl2pPr algn="l" rtl="0" eaLnBrk="0" fontAlgn="base" hangingPunct="0">
        <a:spcBef>
          <a:spcPct val="0"/>
        </a:spcBef>
        <a:spcAft>
          <a:spcPct val="0"/>
        </a:spcAft>
        <a:defRPr sz="4200">
          <a:solidFill>
            <a:schemeClr val="tx2"/>
          </a:solidFill>
          <a:latin typeface="Times New Roman" pitchFamily="18" charset="0"/>
          <a:cs typeface="Arial" charset="0"/>
        </a:defRPr>
      </a:lvl2pPr>
      <a:lvl3pPr algn="l" rtl="0" eaLnBrk="0" fontAlgn="base" hangingPunct="0">
        <a:spcBef>
          <a:spcPct val="0"/>
        </a:spcBef>
        <a:spcAft>
          <a:spcPct val="0"/>
        </a:spcAft>
        <a:defRPr sz="4200">
          <a:solidFill>
            <a:schemeClr val="tx2"/>
          </a:solidFill>
          <a:latin typeface="Times New Roman" pitchFamily="18" charset="0"/>
          <a:cs typeface="Arial" charset="0"/>
        </a:defRPr>
      </a:lvl3pPr>
      <a:lvl4pPr algn="l" rtl="0" eaLnBrk="0" fontAlgn="base" hangingPunct="0">
        <a:spcBef>
          <a:spcPct val="0"/>
        </a:spcBef>
        <a:spcAft>
          <a:spcPct val="0"/>
        </a:spcAft>
        <a:defRPr sz="4200">
          <a:solidFill>
            <a:schemeClr val="tx2"/>
          </a:solidFill>
          <a:latin typeface="Times New Roman" pitchFamily="18" charset="0"/>
          <a:cs typeface="Arial" charset="0"/>
        </a:defRPr>
      </a:lvl4pPr>
      <a:lvl5pPr algn="l" rtl="0" eaLnBrk="0" fontAlgn="base" hangingPunct="0">
        <a:spcBef>
          <a:spcPct val="0"/>
        </a:spcBef>
        <a:spcAft>
          <a:spcPct val="0"/>
        </a:spcAft>
        <a:defRPr sz="4200">
          <a:solidFill>
            <a:schemeClr val="tx2"/>
          </a:solidFill>
          <a:latin typeface="Times New Roman" pitchFamily="18" charset="0"/>
          <a:cs typeface="Arial" charset="0"/>
        </a:defRPr>
      </a:lvl5pPr>
      <a:lvl6pPr marL="457200" algn="l" rtl="0" fontAlgn="base">
        <a:spcBef>
          <a:spcPct val="0"/>
        </a:spcBef>
        <a:spcAft>
          <a:spcPct val="0"/>
        </a:spcAft>
        <a:defRPr sz="4200">
          <a:solidFill>
            <a:schemeClr val="tx2"/>
          </a:solidFill>
          <a:latin typeface="Times New Roman" pitchFamily="18" charset="0"/>
          <a:cs typeface="Arial" charset="0"/>
        </a:defRPr>
      </a:lvl6pPr>
      <a:lvl7pPr marL="914400" algn="l" rtl="0" fontAlgn="base">
        <a:spcBef>
          <a:spcPct val="0"/>
        </a:spcBef>
        <a:spcAft>
          <a:spcPct val="0"/>
        </a:spcAft>
        <a:defRPr sz="4200">
          <a:solidFill>
            <a:schemeClr val="tx2"/>
          </a:solidFill>
          <a:latin typeface="Times New Roman" pitchFamily="18" charset="0"/>
          <a:cs typeface="Arial" charset="0"/>
        </a:defRPr>
      </a:lvl7pPr>
      <a:lvl8pPr marL="1371600" algn="l" rtl="0" fontAlgn="base">
        <a:spcBef>
          <a:spcPct val="0"/>
        </a:spcBef>
        <a:spcAft>
          <a:spcPct val="0"/>
        </a:spcAft>
        <a:defRPr sz="4200">
          <a:solidFill>
            <a:schemeClr val="tx2"/>
          </a:solidFill>
          <a:latin typeface="Times New Roman" pitchFamily="18" charset="0"/>
          <a:cs typeface="Arial" charset="0"/>
        </a:defRPr>
      </a:lvl8pPr>
      <a:lvl9pPr marL="1828800" algn="l" rtl="0" fontAlgn="base">
        <a:spcBef>
          <a:spcPct val="0"/>
        </a:spcBef>
        <a:spcAft>
          <a:spcPct val="0"/>
        </a:spcAft>
        <a:defRPr sz="4200">
          <a:solidFill>
            <a:schemeClr val="tx2"/>
          </a:solidFill>
          <a:latin typeface="Times New Roman" pitchFamily="18" charset="0"/>
          <a:cs typeface="Arial" charset="0"/>
        </a:defRPr>
      </a:lvl9pPr>
    </p:titleStyle>
    <p:bodyStyle>
      <a:lvl1pPr marL="342900" indent="-342900" algn="l" rtl="0" eaLnBrk="0" fontAlgn="base" hangingPunct="0">
        <a:spcBef>
          <a:spcPct val="20000"/>
        </a:spcBef>
        <a:spcAft>
          <a:spcPct val="0"/>
        </a:spcAft>
        <a:buClr>
          <a:schemeClr val="folHlink"/>
        </a:buClr>
        <a:buSzPct val="90000"/>
        <a:buFont typeface="Wingdings" pitchFamily="2" charset="2"/>
        <a:buChar char="n"/>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SzPct val="75000"/>
        <a:buFont typeface="Wingdings" pitchFamily="2" charset="2"/>
        <a:buChar char="n"/>
        <a:defRPr sz="2600">
          <a:solidFill>
            <a:schemeClr val="tx1"/>
          </a:solidFill>
          <a:latin typeface="+mn-lt"/>
          <a:cs typeface="+mn-cs"/>
        </a:defRPr>
      </a:lvl2pPr>
      <a:lvl3pPr marL="1143000" indent="-228600" algn="l" rtl="0" eaLnBrk="0" fontAlgn="base" hangingPunct="0">
        <a:spcBef>
          <a:spcPct val="20000"/>
        </a:spcBef>
        <a:spcAft>
          <a:spcPct val="0"/>
        </a:spcAft>
        <a:buClr>
          <a:schemeClr val="folHlink"/>
        </a:buClr>
        <a:buSzPct val="55000"/>
        <a:buFont typeface="Wingdings" pitchFamily="2" charset="2"/>
        <a:buChar char="n"/>
        <a:defRPr sz="2300">
          <a:solidFill>
            <a:schemeClr val="tx1"/>
          </a:solidFill>
          <a:latin typeface="+mn-lt"/>
          <a:cs typeface="+mn-cs"/>
        </a:defRPr>
      </a:lvl3pPr>
      <a:lvl4pPr marL="16002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cs typeface="+mn-cs"/>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cs typeface="+mn-cs"/>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ctrTitle"/>
          </p:nvPr>
        </p:nvSpPr>
        <p:spPr>
          <a:xfrm>
            <a:off x="2051050" y="1125538"/>
            <a:ext cx="6629400" cy="2209800"/>
          </a:xfrm>
        </p:spPr>
        <p:txBody>
          <a:bodyPr/>
          <a:lstStyle/>
          <a:p>
            <a:pPr eaLnBrk="1" hangingPunct="1"/>
            <a:r>
              <a:rPr lang="tr-TR" smtClean="0">
                <a:latin typeface="Calibri" pitchFamily="34" charset="0"/>
                <a:cs typeface="Tahoma" pitchFamily="34" charset="0"/>
              </a:rPr>
              <a:t>Study Designs in Epidemiology</a:t>
            </a:r>
          </a:p>
        </p:txBody>
      </p:sp>
      <p:sp>
        <p:nvSpPr>
          <p:cNvPr id="3075" name="Rectangle 5"/>
          <p:cNvSpPr>
            <a:spLocks noGrp="1" noChangeArrowheads="1"/>
          </p:cNvSpPr>
          <p:nvPr>
            <p:ph type="subTitle" idx="1"/>
          </p:nvPr>
        </p:nvSpPr>
        <p:spPr/>
        <p:txBody>
          <a:bodyPr/>
          <a:lstStyle/>
          <a:p>
            <a:pPr eaLnBrk="1" hangingPunct="1"/>
            <a:r>
              <a:rPr lang="tr-TR" smtClean="0"/>
              <a:t>Gül Ergör</a:t>
            </a:r>
          </a:p>
          <a:p>
            <a:pPr eaLnBrk="1" hangingPunct="1"/>
            <a:r>
              <a:rPr lang="tr-TR" smtClean="0"/>
              <a:t>RescapMed Epi</a:t>
            </a:r>
          </a:p>
          <a:p>
            <a:pPr eaLnBrk="1" hangingPunct="1"/>
            <a:r>
              <a:rPr lang="tr-TR" smtClean="0"/>
              <a:t>22-26 Sept Çeşme,İzmir</a:t>
            </a:r>
          </a:p>
        </p:txBody>
      </p:sp>
      <p:pic>
        <p:nvPicPr>
          <p:cNvPr id="3076" name="3 Resim"/>
          <p:cNvPicPr>
            <a:picLocks noChangeAspect="1" noChangeArrowheads="1"/>
          </p:cNvPicPr>
          <p:nvPr/>
        </p:nvPicPr>
        <p:blipFill>
          <a:blip r:embed="rId2" cstate="print"/>
          <a:srcRect/>
          <a:stretch>
            <a:fillRect/>
          </a:stretch>
        </p:blipFill>
        <p:spPr bwMode="auto">
          <a:xfrm>
            <a:off x="1042988" y="3789363"/>
            <a:ext cx="2160587" cy="935037"/>
          </a:xfrm>
          <a:prstGeom prst="rect">
            <a:avLst/>
          </a:prstGeom>
          <a:noFill/>
          <a:ln w="9525">
            <a:noFill/>
            <a:miter lim="800000"/>
            <a:headEnd/>
            <a:tailEnd/>
          </a:ln>
        </p:spPr>
      </p:pic>
      <p:pic>
        <p:nvPicPr>
          <p:cNvPr id="3077" name="4 Resim"/>
          <p:cNvPicPr>
            <a:picLocks noChangeAspect="1" noChangeArrowheads="1"/>
          </p:cNvPicPr>
          <p:nvPr/>
        </p:nvPicPr>
        <p:blipFill>
          <a:blip r:embed="rId3" cstate="print"/>
          <a:srcRect/>
          <a:stretch>
            <a:fillRect/>
          </a:stretch>
        </p:blipFill>
        <p:spPr bwMode="auto">
          <a:xfrm>
            <a:off x="7308850" y="3716338"/>
            <a:ext cx="1385888" cy="1081087"/>
          </a:xfrm>
          <a:prstGeom prst="rect">
            <a:avLst/>
          </a:prstGeom>
          <a:noFill/>
          <a:ln w="9525">
            <a:noFill/>
            <a:miter lim="800000"/>
            <a:headEnd/>
            <a:tailEnd/>
          </a:ln>
        </p:spPr>
      </p:pic>
    </p:spTree>
  </p:cSld>
  <p:clrMapOvr>
    <a:masterClrMapping/>
  </p:clrMapOvr>
  <p:transition>
    <p:cover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idx="4294967295"/>
          </p:nvPr>
        </p:nvSpPr>
        <p:spPr>
          <a:xfrm>
            <a:off x="685800" y="457200"/>
            <a:ext cx="7772400" cy="1143000"/>
          </a:xfrm>
        </p:spPr>
        <p:txBody>
          <a:bodyPr/>
          <a:lstStyle/>
          <a:p>
            <a:pPr eaLnBrk="1" hangingPunct="1"/>
            <a:r>
              <a:rPr lang="tr-TR" sz="3400" smtClean="0">
                <a:latin typeface="Arial" charset="0"/>
              </a:rPr>
              <a:t>Cross sectional study</a:t>
            </a:r>
            <a:br>
              <a:rPr lang="tr-TR" sz="3400" smtClean="0">
                <a:latin typeface="Arial" charset="0"/>
              </a:rPr>
            </a:br>
            <a:r>
              <a:rPr lang="tr-TR" sz="2900" smtClean="0">
                <a:latin typeface="Arial" charset="0"/>
              </a:rPr>
              <a:t>(Survey)</a:t>
            </a:r>
          </a:p>
        </p:txBody>
      </p:sp>
      <p:sp>
        <p:nvSpPr>
          <p:cNvPr id="12291" name="Oval 3"/>
          <p:cNvSpPr>
            <a:spLocks noChangeArrowheads="1"/>
          </p:cNvSpPr>
          <p:nvPr/>
        </p:nvSpPr>
        <p:spPr bwMode="auto">
          <a:xfrm>
            <a:off x="611188" y="2349500"/>
            <a:ext cx="2971800" cy="3124200"/>
          </a:xfrm>
          <a:prstGeom prst="ellipse">
            <a:avLst/>
          </a:prstGeom>
          <a:solidFill>
            <a:schemeClr val="accent1"/>
          </a:solidFill>
          <a:ln w="9525">
            <a:solidFill>
              <a:schemeClr val="tx1"/>
            </a:solidFill>
            <a:round/>
            <a:headEnd/>
            <a:tailEnd/>
          </a:ln>
        </p:spPr>
        <p:txBody>
          <a:bodyPr wrap="none" anchor="ctr"/>
          <a:lstStyle/>
          <a:p>
            <a:endParaRPr lang="tr-TR" sz="2400">
              <a:latin typeface="Times New Roman" pitchFamily="18" charset="0"/>
            </a:endParaRPr>
          </a:p>
        </p:txBody>
      </p:sp>
      <p:sp>
        <p:nvSpPr>
          <p:cNvPr id="12292" name="Oval 4"/>
          <p:cNvSpPr>
            <a:spLocks noChangeArrowheads="1"/>
          </p:cNvSpPr>
          <p:nvPr/>
        </p:nvSpPr>
        <p:spPr bwMode="auto">
          <a:xfrm>
            <a:off x="2133600" y="3352800"/>
            <a:ext cx="990600" cy="914400"/>
          </a:xfrm>
          <a:prstGeom prst="ellipse">
            <a:avLst/>
          </a:prstGeom>
          <a:solidFill>
            <a:schemeClr val="accent1"/>
          </a:solidFill>
          <a:ln w="25400">
            <a:solidFill>
              <a:srgbClr val="FF0000"/>
            </a:solidFill>
            <a:round/>
            <a:headEnd/>
            <a:tailEnd/>
          </a:ln>
        </p:spPr>
        <p:txBody>
          <a:bodyPr wrap="none" anchor="ctr"/>
          <a:lstStyle/>
          <a:p>
            <a:endParaRPr lang="tr-TR" sz="2400">
              <a:latin typeface="Times New Roman" pitchFamily="18" charset="0"/>
            </a:endParaRPr>
          </a:p>
        </p:txBody>
      </p:sp>
      <p:sp>
        <p:nvSpPr>
          <p:cNvPr id="12293" name="Text Box 5"/>
          <p:cNvSpPr txBox="1">
            <a:spLocks noChangeArrowheads="1"/>
          </p:cNvSpPr>
          <p:nvPr/>
        </p:nvSpPr>
        <p:spPr bwMode="auto">
          <a:xfrm>
            <a:off x="2057400" y="3581400"/>
            <a:ext cx="1219200" cy="366713"/>
          </a:xfrm>
          <a:prstGeom prst="rect">
            <a:avLst/>
          </a:prstGeom>
          <a:noFill/>
          <a:ln w="9525">
            <a:noFill/>
            <a:miter lim="800000"/>
            <a:headEnd/>
            <a:tailEnd/>
          </a:ln>
        </p:spPr>
        <p:txBody>
          <a:bodyPr>
            <a:spAutoFit/>
          </a:bodyPr>
          <a:lstStyle/>
          <a:p>
            <a:pPr>
              <a:spcBef>
                <a:spcPct val="50000"/>
              </a:spcBef>
            </a:pPr>
            <a:r>
              <a:rPr lang="tr-TR" sz="1800" b="1">
                <a:solidFill>
                  <a:schemeClr val="bg2"/>
                </a:solidFill>
                <a:latin typeface="Times New Roman" pitchFamily="18" charset="0"/>
              </a:rPr>
              <a:t>Sample</a:t>
            </a:r>
          </a:p>
        </p:txBody>
      </p:sp>
      <p:sp>
        <p:nvSpPr>
          <p:cNvPr id="12294" name="Text Box 6"/>
          <p:cNvSpPr txBox="1">
            <a:spLocks noChangeArrowheads="1"/>
          </p:cNvSpPr>
          <p:nvPr/>
        </p:nvSpPr>
        <p:spPr bwMode="auto">
          <a:xfrm>
            <a:off x="684213" y="3789363"/>
            <a:ext cx="1728787" cy="701675"/>
          </a:xfrm>
          <a:prstGeom prst="rect">
            <a:avLst/>
          </a:prstGeom>
          <a:noFill/>
          <a:ln w="9525">
            <a:noFill/>
            <a:miter lim="800000"/>
            <a:headEnd/>
            <a:tailEnd/>
          </a:ln>
        </p:spPr>
        <p:txBody>
          <a:bodyPr>
            <a:spAutoFit/>
          </a:bodyPr>
          <a:lstStyle/>
          <a:p>
            <a:pPr>
              <a:spcBef>
                <a:spcPct val="50000"/>
              </a:spcBef>
            </a:pPr>
            <a:r>
              <a:rPr lang="tr-TR">
                <a:solidFill>
                  <a:schemeClr val="bg2"/>
                </a:solidFill>
                <a:latin typeface="Times New Roman" pitchFamily="18" charset="0"/>
              </a:rPr>
              <a:t>Study population</a:t>
            </a:r>
          </a:p>
        </p:txBody>
      </p:sp>
      <p:sp>
        <p:nvSpPr>
          <p:cNvPr id="12295" name="Line 7"/>
          <p:cNvSpPr>
            <a:spLocks noChangeShapeType="1"/>
          </p:cNvSpPr>
          <p:nvPr/>
        </p:nvSpPr>
        <p:spPr bwMode="auto">
          <a:xfrm>
            <a:off x="3124200" y="3810000"/>
            <a:ext cx="1828800" cy="0"/>
          </a:xfrm>
          <a:prstGeom prst="line">
            <a:avLst/>
          </a:prstGeom>
          <a:noFill/>
          <a:ln w="25400">
            <a:solidFill>
              <a:schemeClr val="hlink"/>
            </a:solidFill>
            <a:round/>
            <a:headEnd/>
            <a:tailEnd type="triangle" w="med" len="med"/>
          </a:ln>
        </p:spPr>
        <p:txBody>
          <a:bodyPr/>
          <a:lstStyle/>
          <a:p>
            <a:endParaRPr lang="tr-TR"/>
          </a:p>
        </p:txBody>
      </p:sp>
      <p:sp>
        <p:nvSpPr>
          <p:cNvPr id="12296" name="Text Box 8"/>
          <p:cNvSpPr txBox="1">
            <a:spLocks noChangeArrowheads="1"/>
          </p:cNvSpPr>
          <p:nvPr/>
        </p:nvSpPr>
        <p:spPr bwMode="auto">
          <a:xfrm>
            <a:off x="5029200" y="3581400"/>
            <a:ext cx="2057400" cy="544513"/>
          </a:xfrm>
          <a:prstGeom prst="rect">
            <a:avLst/>
          </a:prstGeom>
          <a:noFill/>
          <a:ln w="25400">
            <a:solidFill>
              <a:srgbClr val="FF6600"/>
            </a:solidFill>
            <a:miter lim="800000"/>
            <a:headEnd/>
            <a:tailEnd/>
          </a:ln>
        </p:spPr>
        <p:txBody>
          <a:bodyPr>
            <a:spAutoFit/>
          </a:bodyPr>
          <a:lstStyle/>
          <a:p>
            <a:pPr>
              <a:spcBef>
                <a:spcPct val="50000"/>
              </a:spcBef>
            </a:pPr>
            <a:r>
              <a:rPr lang="tr-TR" sz="2800">
                <a:solidFill>
                  <a:schemeClr val="tx2"/>
                </a:solidFill>
                <a:latin typeface="Times New Roman" pitchFamily="18" charset="0"/>
              </a:rPr>
              <a:t> Prevalance</a:t>
            </a:r>
          </a:p>
        </p:txBody>
      </p:sp>
      <p:sp>
        <p:nvSpPr>
          <p:cNvPr id="12297" name="Text Box 9"/>
          <p:cNvSpPr txBox="1">
            <a:spLocks noChangeArrowheads="1"/>
          </p:cNvSpPr>
          <p:nvPr/>
        </p:nvSpPr>
        <p:spPr bwMode="auto">
          <a:xfrm>
            <a:off x="4876800" y="1524000"/>
            <a:ext cx="2362200" cy="1311275"/>
          </a:xfrm>
          <a:prstGeom prst="rect">
            <a:avLst/>
          </a:prstGeom>
          <a:noFill/>
          <a:ln w="9525">
            <a:noFill/>
            <a:miter lim="800000"/>
            <a:headEnd/>
            <a:tailEnd/>
          </a:ln>
        </p:spPr>
        <p:txBody>
          <a:bodyPr>
            <a:spAutoFit/>
          </a:bodyPr>
          <a:lstStyle/>
          <a:p>
            <a:pPr>
              <a:spcBef>
                <a:spcPct val="50000"/>
              </a:spcBef>
              <a:buFont typeface="Wingdings" pitchFamily="2" charset="2"/>
              <a:buChar char="ü"/>
            </a:pPr>
            <a:r>
              <a:rPr lang="tr-TR">
                <a:solidFill>
                  <a:schemeClr val="tx2"/>
                </a:solidFill>
                <a:latin typeface="Times New Roman" pitchFamily="18" charset="0"/>
              </a:rPr>
              <a:t>Questionnaire</a:t>
            </a:r>
          </a:p>
          <a:p>
            <a:pPr>
              <a:spcBef>
                <a:spcPct val="50000"/>
              </a:spcBef>
              <a:buFont typeface="Wingdings" pitchFamily="2" charset="2"/>
              <a:buChar char="ü"/>
            </a:pPr>
            <a:r>
              <a:rPr lang="tr-TR">
                <a:solidFill>
                  <a:schemeClr val="tx2"/>
                </a:solidFill>
                <a:latin typeface="Times New Roman" pitchFamily="18" charset="0"/>
              </a:rPr>
              <a:t>Lab tests</a:t>
            </a:r>
          </a:p>
          <a:p>
            <a:pPr>
              <a:spcBef>
                <a:spcPct val="50000"/>
              </a:spcBef>
              <a:buFont typeface="Wingdings" pitchFamily="2" charset="2"/>
              <a:buChar char="ü"/>
            </a:pPr>
            <a:r>
              <a:rPr lang="tr-TR">
                <a:solidFill>
                  <a:schemeClr val="tx2"/>
                </a:solidFill>
                <a:latin typeface="Times New Roman" pitchFamily="18" charset="0"/>
              </a:rPr>
              <a:t>Physical exam</a:t>
            </a:r>
          </a:p>
        </p:txBody>
      </p:sp>
      <p:sp>
        <p:nvSpPr>
          <p:cNvPr id="12298" name="Line 10"/>
          <p:cNvSpPr>
            <a:spLocks noChangeShapeType="1"/>
          </p:cNvSpPr>
          <p:nvPr/>
        </p:nvSpPr>
        <p:spPr bwMode="auto">
          <a:xfrm>
            <a:off x="5791200" y="2895600"/>
            <a:ext cx="0" cy="609600"/>
          </a:xfrm>
          <a:prstGeom prst="line">
            <a:avLst/>
          </a:prstGeom>
          <a:noFill/>
          <a:ln w="25400">
            <a:solidFill>
              <a:schemeClr val="hlink"/>
            </a:solidFill>
            <a:round/>
            <a:headEnd/>
            <a:tailEnd type="triangle" w="med" len="med"/>
          </a:ln>
        </p:spPr>
        <p:txBody>
          <a:bodyPr/>
          <a:lstStyle/>
          <a:p>
            <a:endParaRPr lang="tr-TR"/>
          </a:p>
        </p:txBody>
      </p:sp>
      <p:sp>
        <p:nvSpPr>
          <p:cNvPr id="12299" name="Text Box 11"/>
          <p:cNvSpPr txBox="1">
            <a:spLocks noChangeArrowheads="1"/>
          </p:cNvSpPr>
          <p:nvPr/>
        </p:nvSpPr>
        <p:spPr bwMode="auto">
          <a:xfrm>
            <a:off x="4038600" y="4876800"/>
            <a:ext cx="1371600" cy="873125"/>
          </a:xfrm>
          <a:prstGeom prst="rect">
            <a:avLst/>
          </a:prstGeom>
          <a:noFill/>
          <a:ln w="19050">
            <a:solidFill>
              <a:schemeClr val="hlink"/>
            </a:solidFill>
            <a:miter lim="800000"/>
            <a:headEnd/>
            <a:tailEnd/>
          </a:ln>
        </p:spPr>
        <p:txBody>
          <a:bodyPr>
            <a:spAutoFit/>
          </a:bodyPr>
          <a:lstStyle/>
          <a:p>
            <a:pPr>
              <a:spcBef>
                <a:spcPct val="50000"/>
              </a:spcBef>
            </a:pPr>
            <a:r>
              <a:rPr lang="tr-TR">
                <a:solidFill>
                  <a:schemeClr val="tx2"/>
                </a:solidFill>
                <a:latin typeface="Times New Roman" pitchFamily="18" charset="0"/>
              </a:rPr>
              <a:t>Size</a:t>
            </a:r>
          </a:p>
          <a:p>
            <a:pPr>
              <a:spcBef>
                <a:spcPct val="50000"/>
              </a:spcBef>
            </a:pPr>
            <a:r>
              <a:rPr lang="tr-TR">
                <a:solidFill>
                  <a:schemeClr val="tx2"/>
                </a:solidFill>
                <a:latin typeface="Times New Roman" pitchFamily="18" charset="0"/>
              </a:rPr>
              <a:t>Selection</a:t>
            </a:r>
          </a:p>
        </p:txBody>
      </p:sp>
      <p:sp>
        <p:nvSpPr>
          <p:cNvPr id="12300" name="Line 12"/>
          <p:cNvSpPr>
            <a:spLocks noChangeShapeType="1"/>
          </p:cNvSpPr>
          <p:nvPr/>
        </p:nvSpPr>
        <p:spPr bwMode="auto">
          <a:xfrm flipH="1" flipV="1">
            <a:off x="2971800" y="4191000"/>
            <a:ext cx="1066800" cy="914400"/>
          </a:xfrm>
          <a:prstGeom prst="line">
            <a:avLst/>
          </a:prstGeom>
          <a:noFill/>
          <a:ln w="25400">
            <a:solidFill>
              <a:schemeClr val="hlink"/>
            </a:solidFill>
            <a:round/>
            <a:headEnd/>
            <a:tailEnd type="triangle" w="med" len="med"/>
          </a:ln>
        </p:spPr>
        <p:txBody>
          <a:bodyPr/>
          <a:lstStyle/>
          <a:p>
            <a:endParaRPr lang="tr-TR"/>
          </a:p>
        </p:txBody>
      </p:sp>
    </p:spTree>
  </p:cSld>
  <p:clrMapOvr>
    <a:masterClrMapping/>
  </p:clrMapOvr>
  <p:transition>
    <p:cover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a:xfrm>
            <a:off x="900113" y="260350"/>
            <a:ext cx="7772400" cy="1143000"/>
          </a:xfrm>
        </p:spPr>
        <p:txBody>
          <a:bodyPr/>
          <a:lstStyle/>
          <a:p>
            <a:pPr eaLnBrk="1" hangingPunct="1">
              <a:defRPr/>
            </a:pPr>
            <a:r>
              <a:rPr lang="tr-TR" sz="3200" dirty="0" smtClean="0">
                <a:latin typeface="+mn-lt"/>
              </a:rPr>
              <a:t>CASE-CONTROL STUDY</a:t>
            </a:r>
            <a:r>
              <a:rPr lang="tr-TR" sz="3200" dirty="0" smtClean="0">
                <a:latin typeface="Tahoma" pitchFamily="34" charset="0"/>
              </a:rPr>
              <a:t/>
            </a:r>
            <a:br>
              <a:rPr lang="tr-TR" sz="3200" dirty="0" smtClean="0">
                <a:latin typeface="Tahoma" pitchFamily="34" charset="0"/>
              </a:rPr>
            </a:br>
            <a:r>
              <a:rPr lang="tr-TR" dirty="0" smtClean="0">
                <a:latin typeface="Tahoma" pitchFamily="34" charset="0"/>
              </a:rPr>
              <a:t> 					  </a:t>
            </a:r>
            <a:r>
              <a:rPr lang="tr-TR" sz="2000" dirty="0" smtClean="0">
                <a:latin typeface="Tahoma" pitchFamily="34" charset="0"/>
              </a:rPr>
              <a:t>Start of </a:t>
            </a:r>
            <a:r>
              <a:rPr lang="tr-TR" sz="2000" dirty="0" err="1" smtClean="0">
                <a:latin typeface="Tahoma" pitchFamily="34" charset="0"/>
              </a:rPr>
              <a:t>the</a:t>
            </a:r>
            <a:r>
              <a:rPr lang="tr-TR" sz="2000" dirty="0" smtClean="0">
                <a:latin typeface="Tahoma" pitchFamily="34" charset="0"/>
              </a:rPr>
              <a:t> </a:t>
            </a:r>
            <a:r>
              <a:rPr lang="tr-TR" sz="2000" dirty="0" err="1" smtClean="0">
                <a:latin typeface="Tahoma" pitchFamily="34" charset="0"/>
              </a:rPr>
              <a:t>study</a:t>
            </a:r>
            <a:endParaRPr lang="tr-TR" sz="2000" dirty="0" smtClean="0">
              <a:latin typeface="Tahoma" pitchFamily="34" charset="0"/>
            </a:endParaRPr>
          </a:p>
        </p:txBody>
      </p:sp>
      <p:sp>
        <p:nvSpPr>
          <p:cNvPr id="13315" name="Rectangle 3"/>
          <p:cNvSpPr>
            <a:spLocks noGrp="1" noChangeArrowheads="1"/>
          </p:cNvSpPr>
          <p:nvPr>
            <p:ph type="body" idx="4294967295"/>
          </p:nvPr>
        </p:nvSpPr>
        <p:spPr>
          <a:xfrm>
            <a:off x="900113" y="1628775"/>
            <a:ext cx="7772400" cy="4530725"/>
          </a:xfrm>
        </p:spPr>
        <p:txBody>
          <a:bodyPr/>
          <a:lstStyle/>
          <a:p>
            <a:pPr lvl="4" eaLnBrk="1" hangingPunct="1">
              <a:buFont typeface="Wingdings" pitchFamily="2" charset="2"/>
              <a:buNone/>
            </a:pPr>
            <a:r>
              <a:rPr lang="tr-TR" sz="1800" b="1" smtClean="0">
                <a:latin typeface="Tahoma" pitchFamily="34" charset="0"/>
              </a:rPr>
              <a:t>				</a:t>
            </a:r>
            <a:endParaRPr lang="tr-TR" smtClean="0">
              <a:latin typeface="Tahoma" pitchFamily="34" charset="0"/>
            </a:endParaRPr>
          </a:p>
        </p:txBody>
      </p:sp>
      <p:sp>
        <p:nvSpPr>
          <p:cNvPr id="13316" name="Rectangle 4"/>
          <p:cNvSpPr>
            <a:spLocks noChangeArrowheads="1"/>
          </p:cNvSpPr>
          <p:nvPr/>
        </p:nvSpPr>
        <p:spPr bwMode="auto">
          <a:xfrm>
            <a:off x="6324600" y="2743200"/>
            <a:ext cx="1524000" cy="990600"/>
          </a:xfrm>
          <a:prstGeom prst="rect">
            <a:avLst/>
          </a:prstGeom>
          <a:solidFill>
            <a:srgbClr val="FF0000"/>
          </a:solidFill>
          <a:ln w="9525">
            <a:solidFill>
              <a:schemeClr val="tx1"/>
            </a:solidFill>
            <a:miter lim="800000"/>
            <a:headEnd/>
            <a:tailEnd/>
          </a:ln>
        </p:spPr>
        <p:txBody>
          <a:bodyPr wrap="none" anchor="ctr"/>
          <a:lstStyle/>
          <a:p>
            <a:endParaRPr lang="tr-TR" sz="2400">
              <a:latin typeface="Times New Roman" pitchFamily="18" charset="0"/>
            </a:endParaRPr>
          </a:p>
        </p:txBody>
      </p:sp>
      <p:sp>
        <p:nvSpPr>
          <p:cNvPr id="13317" name="Rectangle 5"/>
          <p:cNvSpPr>
            <a:spLocks noChangeArrowheads="1"/>
          </p:cNvSpPr>
          <p:nvPr/>
        </p:nvSpPr>
        <p:spPr bwMode="auto">
          <a:xfrm>
            <a:off x="6300788" y="4508500"/>
            <a:ext cx="1524000" cy="1066800"/>
          </a:xfrm>
          <a:prstGeom prst="rect">
            <a:avLst/>
          </a:prstGeom>
          <a:solidFill>
            <a:srgbClr val="339966"/>
          </a:solidFill>
          <a:ln w="9525">
            <a:solidFill>
              <a:schemeClr val="tx1"/>
            </a:solidFill>
            <a:miter lim="800000"/>
            <a:headEnd/>
            <a:tailEnd/>
          </a:ln>
        </p:spPr>
        <p:txBody>
          <a:bodyPr wrap="none" anchor="ctr"/>
          <a:lstStyle/>
          <a:p>
            <a:endParaRPr lang="tr-TR" sz="2400">
              <a:latin typeface="Times New Roman" pitchFamily="18" charset="0"/>
            </a:endParaRPr>
          </a:p>
        </p:txBody>
      </p:sp>
      <p:sp>
        <p:nvSpPr>
          <p:cNvPr id="13318" name="Oval 6"/>
          <p:cNvSpPr>
            <a:spLocks noChangeArrowheads="1"/>
          </p:cNvSpPr>
          <p:nvPr/>
        </p:nvSpPr>
        <p:spPr bwMode="auto">
          <a:xfrm>
            <a:off x="1258888" y="2276475"/>
            <a:ext cx="685800" cy="685800"/>
          </a:xfrm>
          <a:prstGeom prst="ellipse">
            <a:avLst/>
          </a:prstGeom>
          <a:solidFill>
            <a:srgbClr val="FF6600"/>
          </a:solidFill>
          <a:ln w="9525">
            <a:solidFill>
              <a:schemeClr val="tx1"/>
            </a:solidFill>
            <a:round/>
            <a:headEnd/>
            <a:tailEnd/>
          </a:ln>
        </p:spPr>
        <p:txBody>
          <a:bodyPr wrap="none" anchor="ctr"/>
          <a:lstStyle/>
          <a:p>
            <a:endParaRPr lang="tr-TR" sz="2400">
              <a:latin typeface="Times New Roman" pitchFamily="18" charset="0"/>
            </a:endParaRPr>
          </a:p>
        </p:txBody>
      </p:sp>
      <p:sp>
        <p:nvSpPr>
          <p:cNvPr id="13319" name="Oval 7"/>
          <p:cNvSpPr>
            <a:spLocks noChangeArrowheads="1"/>
          </p:cNvSpPr>
          <p:nvPr/>
        </p:nvSpPr>
        <p:spPr bwMode="auto">
          <a:xfrm>
            <a:off x="1042988" y="3141663"/>
            <a:ext cx="1143000" cy="990600"/>
          </a:xfrm>
          <a:prstGeom prst="ellipse">
            <a:avLst/>
          </a:prstGeom>
          <a:solidFill>
            <a:srgbClr val="FFCC99"/>
          </a:solidFill>
          <a:ln w="9525">
            <a:solidFill>
              <a:schemeClr val="tx1"/>
            </a:solidFill>
            <a:round/>
            <a:headEnd/>
            <a:tailEnd/>
          </a:ln>
        </p:spPr>
        <p:txBody>
          <a:bodyPr wrap="none" anchor="ctr"/>
          <a:lstStyle/>
          <a:p>
            <a:endParaRPr lang="tr-TR" sz="2400">
              <a:latin typeface="Times New Roman" pitchFamily="18" charset="0"/>
            </a:endParaRPr>
          </a:p>
        </p:txBody>
      </p:sp>
      <p:sp>
        <p:nvSpPr>
          <p:cNvPr id="13320" name="Oval 8"/>
          <p:cNvSpPr>
            <a:spLocks noChangeArrowheads="1"/>
          </p:cNvSpPr>
          <p:nvPr/>
        </p:nvSpPr>
        <p:spPr bwMode="auto">
          <a:xfrm>
            <a:off x="1476375" y="4365625"/>
            <a:ext cx="457200" cy="457200"/>
          </a:xfrm>
          <a:prstGeom prst="ellipse">
            <a:avLst/>
          </a:prstGeom>
          <a:solidFill>
            <a:srgbClr val="FF6600"/>
          </a:solidFill>
          <a:ln w="9525">
            <a:solidFill>
              <a:schemeClr val="tx1"/>
            </a:solidFill>
            <a:round/>
            <a:headEnd/>
            <a:tailEnd/>
          </a:ln>
        </p:spPr>
        <p:txBody>
          <a:bodyPr wrap="none" anchor="ctr"/>
          <a:lstStyle/>
          <a:p>
            <a:endParaRPr lang="tr-TR" sz="2400">
              <a:latin typeface="Times New Roman" pitchFamily="18" charset="0"/>
            </a:endParaRPr>
          </a:p>
        </p:txBody>
      </p:sp>
      <p:sp>
        <p:nvSpPr>
          <p:cNvPr id="13321" name="Oval 9"/>
          <p:cNvSpPr>
            <a:spLocks noChangeArrowheads="1"/>
          </p:cNvSpPr>
          <p:nvPr/>
        </p:nvSpPr>
        <p:spPr bwMode="auto">
          <a:xfrm>
            <a:off x="1042988" y="5084763"/>
            <a:ext cx="1219200" cy="1143000"/>
          </a:xfrm>
          <a:prstGeom prst="ellipse">
            <a:avLst/>
          </a:prstGeom>
          <a:solidFill>
            <a:srgbClr val="FFCC99"/>
          </a:solidFill>
          <a:ln w="9525">
            <a:solidFill>
              <a:schemeClr val="tx1"/>
            </a:solidFill>
            <a:round/>
            <a:headEnd/>
            <a:tailEnd/>
          </a:ln>
        </p:spPr>
        <p:txBody>
          <a:bodyPr wrap="none" anchor="ctr"/>
          <a:lstStyle/>
          <a:p>
            <a:endParaRPr lang="tr-TR" sz="2400">
              <a:latin typeface="Times New Roman" pitchFamily="18" charset="0"/>
            </a:endParaRPr>
          </a:p>
        </p:txBody>
      </p:sp>
      <p:sp>
        <p:nvSpPr>
          <p:cNvPr id="13322" name="Line 10"/>
          <p:cNvSpPr>
            <a:spLocks noChangeShapeType="1"/>
          </p:cNvSpPr>
          <p:nvPr/>
        </p:nvSpPr>
        <p:spPr bwMode="auto">
          <a:xfrm flipH="1">
            <a:off x="3276600" y="3200400"/>
            <a:ext cx="3048000" cy="0"/>
          </a:xfrm>
          <a:prstGeom prst="line">
            <a:avLst/>
          </a:prstGeom>
          <a:noFill/>
          <a:ln w="9525">
            <a:solidFill>
              <a:schemeClr val="tx1"/>
            </a:solidFill>
            <a:round/>
            <a:headEnd/>
            <a:tailEnd type="triangle" w="med" len="med"/>
          </a:ln>
        </p:spPr>
        <p:txBody>
          <a:bodyPr/>
          <a:lstStyle/>
          <a:p>
            <a:endParaRPr lang="tr-TR"/>
          </a:p>
        </p:txBody>
      </p:sp>
      <p:sp>
        <p:nvSpPr>
          <p:cNvPr id="13323" name="Line 11"/>
          <p:cNvSpPr>
            <a:spLocks noChangeShapeType="1"/>
          </p:cNvSpPr>
          <p:nvPr/>
        </p:nvSpPr>
        <p:spPr bwMode="auto">
          <a:xfrm flipH="1">
            <a:off x="3429000" y="4953000"/>
            <a:ext cx="2895600" cy="0"/>
          </a:xfrm>
          <a:prstGeom prst="line">
            <a:avLst/>
          </a:prstGeom>
          <a:noFill/>
          <a:ln w="9525">
            <a:solidFill>
              <a:schemeClr val="tx1"/>
            </a:solidFill>
            <a:round/>
            <a:headEnd/>
            <a:tailEnd type="triangle" w="med" len="med"/>
          </a:ln>
        </p:spPr>
        <p:txBody>
          <a:bodyPr/>
          <a:lstStyle/>
          <a:p>
            <a:endParaRPr lang="tr-TR"/>
          </a:p>
        </p:txBody>
      </p:sp>
      <p:sp>
        <p:nvSpPr>
          <p:cNvPr id="13324" name="Line 12"/>
          <p:cNvSpPr>
            <a:spLocks noChangeShapeType="1"/>
          </p:cNvSpPr>
          <p:nvPr/>
        </p:nvSpPr>
        <p:spPr bwMode="auto">
          <a:xfrm flipH="1" flipV="1">
            <a:off x="2057400" y="2667000"/>
            <a:ext cx="1219200" cy="533400"/>
          </a:xfrm>
          <a:prstGeom prst="line">
            <a:avLst/>
          </a:prstGeom>
          <a:noFill/>
          <a:ln w="9525">
            <a:solidFill>
              <a:schemeClr val="tx1"/>
            </a:solidFill>
            <a:round/>
            <a:headEnd/>
            <a:tailEnd type="triangle" w="med" len="med"/>
          </a:ln>
        </p:spPr>
        <p:txBody>
          <a:bodyPr/>
          <a:lstStyle/>
          <a:p>
            <a:endParaRPr lang="tr-TR"/>
          </a:p>
        </p:txBody>
      </p:sp>
      <p:sp>
        <p:nvSpPr>
          <p:cNvPr id="13325" name="Line 13"/>
          <p:cNvSpPr>
            <a:spLocks noChangeShapeType="1"/>
          </p:cNvSpPr>
          <p:nvPr/>
        </p:nvSpPr>
        <p:spPr bwMode="auto">
          <a:xfrm flipH="1">
            <a:off x="2286000" y="3276600"/>
            <a:ext cx="990600" cy="381000"/>
          </a:xfrm>
          <a:prstGeom prst="line">
            <a:avLst/>
          </a:prstGeom>
          <a:noFill/>
          <a:ln w="9525">
            <a:solidFill>
              <a:schemeClr val="tx1"/>
            </a:solidFill>
            <a:round/>
            <a:headEnd/>
            <a:tailEnd type="triangle" w="med" len="med"/>
          </a:ln>
        </p:spPr>
        <p:txBody>
          <a:bodyPr/>
          <a:lstStyle/>
          <a:p>
            <a:endParaRPr lang="tr-TR"/>
          </a:p>
        </p:txBody>
      </p:sp>
      <p:sp>
        <p:nvSpPr>
          <p:cNvPr id="13326" name="Line 14"/>
          <p:cNvSpPr>
            <a:spLocks noChangeShapeType="1"/>
          </p:cNvSpPr>
          <p:nvPr/>
        </p:nvSpPr>
        <p:spPr bwMode="auto">
          <a:xfrm flipH="1" flipV="1">
            <a:off x="1905000" y="4648200"/>
            <a:ext cx="1371600" cy="304800"/>
          </a:xfrm>
          <a:prstGeom prst="line">
            <a:avLst/>
          </a:prstGeom>
          <a:noFill/>
          <a:ln w="9525">
            <a:solidFill>
              <a:schemeClr val="tx1"/>
            </a:solidFill>
            <a:round/>
            <a:headEnd/>
            <a:tailEnd type="triangle" w="med" len="med"/>
          </a:ln>
        </p:spPr>
        <p:txBody>
          <a:bodyPr/>
          <a:lstStyle/>
          <a:p>
            <a:endParaRPr lang="tr-TR"/>
          </a:p>
        </p:txBody>
      </p:sp>
      <p:sp>
        <p:nvSpPr>
          <p:cNvPr id="13327" name="Line 15"/>
          <p:cNvSpPr>
            <a:spLocks noChangeShapeType="1"/>
          </p:cNvSpPr>
          <p:nvPr/>
        </p:nvSpPr>
        <p:spPr bwMode="auto">
          <a:xfrm flipH="1">
            <a:off x="2286000" y="5105400"/>
            <a:ext cx="914400" cy="609600"/>
          </a:xfrm>
          <a:prstGeom prst="line">
            <a:avLst/>
          </a:prstGeom>
          <a:noFill/>
          <a:ln w="9525">
            <a:solidFill>
              <a:schemeClr val="tx1"/>
            </a:solidFill>
            <a:round/>
            <a:headEnd/>
            <a:tailEnd type="triangle" w="med" len="med"/>
          </a:ln>
        </p:spPr>
        <p:txBody>
          <a:bodyPr/>
          <a:lstStyle/>
          <a:p>
            <a:endParaRPr lang="tr-TR"/>
          </a:p>
        </p:txBody>
      </p:sp>
      <p:sp>
        <p:nvSpPr>
          <p:cNvPr id="13328" name="Line 16"/>
          <p:cNvSpPr>
            <a:spLocks noChangeShapeType="1"/>
          </p:cNvSpPr>
          <p:nvPr/>
        </p:nvSpPr>
        <p:spPr bwMode="auto">
          <a:xfrm>
            <a:off x="1187450" y="1700213"/>
            <a:ext cx="6781800" cy="0"/>
          </a:xfrm>
          <a:prstGeom prst="line">
            <a:avLst/>
          </a:prstGeom>
          <a:noFill/>
          <a:ln w="9525">
            <a:solidFill>
              <a:schemeClr val="tx1"/>
            </a:solidFill>
            <a:round/>
            <a:headEnd type="triangle" w="med" len="med"/>
            <a:tailEnd/>
          </a:ln>
        </p:spPr>
        <p:txBody>
          <a:bodyPr/>
          <a:lstStyle/>
          <a:p>
            <a:endParaRPr lang="tr-TR"/>
          </a:p>
        </p:txBody>
      </p:sp>
      <p:sp>
        <p:nvSpPr>
          <p:cNvPr id="13329" name="Line 17"/>
          <p:cNvSpPr>
            <a:spLocks noChangeShapeType="1"/>
          </p:cNvSpPr>
          <p:nvPr/>
        </p:nvSpPr>
        <p:spPr bwMode="auto">
          <a:xfrm>
            <a:off x="7164388" y="1700213"/>
            <a:ext cx="0" cy="533400"/>
          </a:xfrm>
          <a:prstGeom prst="line">
            <a:avLst/>
          </a:prstGeom>
          <a:noFill/>
          <a:ln w="9525">
            <a:solidFill>
              <a:schemeClr val="tx1"/>
            </a:solidFill>
            <a:round/>
            <a:headEnd/>
            <a:tailEnd type="triangle" w="med" len="med"/>
          </a:ln>
        </p:spPr>
        <p:txBody>
          <a:bodyPr/>
          <a:lstStyle/>
          <a:p>
            <a:endParaRPr lang="tr-TR"/>
          </a:p>
        </p:txBody>
      </p:sp>
      <p:sp>
        <p:nvSpPr>
          <p:cNvPr id="13330" name="Text Box 18"/>
          <p:cNvSpPr txBox="1">
            <a:spLocks noChangeArrowheads="1"/>
          </p:cNvSpPr>
          <p:nvPr/>
        </p:nvSpPr>
        <p:spPr bwMode="auto">
          <a:xfrm>
            <a:off x="6553200" y="2971800"/>
            <a:ext cx="1122363" cy="457200"/>
          </a:xfrm>
          <a:prstGeom prst="rect">
            <a:avLst/>
          </a:prstGeom>
          <a:noFill/>
          <a:ln w="9525">
            <a:noFill/>
            <a:miter lim="800000"/>
            <a:headEnd/>
            <a:tailEnd/>
          </a:ln>
        </p:spPr>
        <p:txBody>
          <a:bodyPr>
            <a:spAutoFit/>
          </a:bodyPr>
          <a:lstStyle/>
          <a:p>
            <a:pPr>
              <a:spcBef>
                <a:spcPct val="50000"/>
              </a:spcBef>
            </a:pPr>
            <a:r>
              <a:rPr lang="tr-TR" sz="2400">
                <a:solidFill>
                  <a:schemeClr val="tx2"/>
                </a:solidFill>
                <a:latin typeface="Tahoma" pitchFamily="34" charset="0"/>
              </a:rPr>
              <a:t>Cases</a:t>
            </a:r>
          </a:p>
        </p:txBody>
      </p:sp>
      <p:sp>
        <p:nvSpPr>
          <p:cNvPr id="13331" name="Text Box 19"/>
          <p:cNvSpPr txBox="1">
            <a:spLocks noChangeArrowheads="1"/>
          </p:cNvSpPr>
          <p:nvPr/>
        </p:nvSpPr>
        <p:spPr bwMode="auto">
          <a:xfrm>
            <a:off x="6477000" y="4800600"/>
            <a:ext cx="1295400" cy="457200"/>
          </a:xfrm>
          <a:prstGeom prst="rect">
            <a:avLst/>
          </a:prstGeom>
          <a:noFill/>
          <a:ln w="9525">
            <a:noFill/>
            <a:miter lim="800000"/>
            <a:headEnd/>
            <a:tailEnd/>
          </a:ln>
        </p:spPr>
        <p:txBody>
          <a:bodyPr>
            <a:spAutoFit/>
          </a:bodyPr>
          <a:lstStyle/>
          <a:p>
            <a:pPr>
              <a:spcBef>
                <a:spcPct val="50000"/>
              </a:spcBef>
            </a:pPr>
            <a:r>
              <a:rPr lang="tr-TR" sz="2400">
                <a:solidFill>
                  <a:schemeClr val="tx2"/>
                </a:solidFill>
                <a:latin typeface="Tahoma" pitchFamily="34" charset="0"/>
              </a:rPr>
              <a:t>Controls</a:t>
            </a:r>
          </a:p>
        </p:txBody>
      </p:sp>
      <p:sp>
        <p:nvSpPr>
          <p:cNvPr id="13332" name="Text Box 20"/>
          <p:cNvSpPr txBox="1">
            <a:spLocks noChangeArrowheads="1"/>
          </p:cNvSpPr>
          <p:nvPr/>
        </p:nvSpPr>
        <p:spPr bwMode="auto">
          <a:xfrm>
            <a:off x="152400" y="2514600"/>
            <a:ext cx="1381125" cy="366713"/>
          </a:xfrm>
          <a:prstGeom prst="rect">
            <a:avLst/>
          </a:prstGeom>
          <a:noFill/>
          <a:ln w="9525">
            <a:noFill/>
            <a:miter lim="800000"/>
            <a:headEnd/>
            <a:tailEnd/>
          </a:ln>
        </p:spPr>
        <p:txBody>
          <a:bodyPr>
            <a:spAutoFit/>
          </a:bodyPr>
          <a:lstStyle/>
          <a:p>
            <a:pPr>
              <a:spcBef>
                <a:spcPct val="50000"/>
              </a:spcBef>
            </a:pPr>
            <a:r>
              <a:rPr lang="tr-TR" sz="1800" b="1">
                <a:solidFill>
                  <a:schemeClr val="tx2"/>
                </a:solidFill>
                <a:latin typeface="Arial" charset="0"/>
              </a:rPr>
              <a:t>Exposed</a:t>
            </a:r>
          </a:p>
        </p:txBody>
      </p:sp>
      <p:sp>
        <p:nvSpPr>
          <p:cNvPr id="13333" name="Text Box 21"/>
          <p:cNvSpPr txBox="1">
            <a:spLocks noChangeArrowheads="1"/>
          </p:cNvSpPr>
          <p:nvPr/>
        </p:nvSpPr>
        <p:spPr bwMode="auto">
          <a:xfrm>
            <a:off x="0" y="3573463"/>
            <a:ext cx="1547813" cy="366712"/>
          </a:xfrm>
          <a:prstGeom prst="rect">
            <a:avLst/>
          </a:prstGeom>
          <a:noFill/>
          <a:ln w="9525">
            <a:noFill/>
            <a:miter lim="800000"/>
            <a:headEnd/>
            <a:tailEnd/>
          </a:ln>
        </p:spPr>
        <p:txBody>
          <a:bodyPr>
            <a:spAutoFit/>
          </a:bodyPr>
          <a:lstStyle/>
          <a:p>
            <a:pPr>
              <a:spcBef>
                <a:spcPct val="50000"/>
              </a:spcBef>
            </a:pPr>
            <a:r>
              <a:rPr lang="tr-TR" sz="1800" b="1">
                <a:solidFill>
                  <a:schemeClr val="tx2"/>
                </a:solidFill>
                <a:latin typeface="Arial" charset="0"/>
              </a:rPr>
              <a:t>Unexposed</a:t>
            </a:r>
          </a:p>
        </p:txBody>
      </p:sp>
      <p:sp>
        <p:nvSpPr>
          <p:cNvPr id="13334" name="Text Box 22"/>
          <p:cNvSpPr txBox="1">
            <a:spLocks noChangeArrowheads="1"/>
          </p:cNvSpPr>
          <p:nvPr/>
        </p:nvSpPr>
        <p:spPr bwMode="auto">
          <a:xfrm>
            <a:off x="228600" y="4343400"/>
            <a:ext cx="1209675" cy="366713"/>
          </a:xfrm>
          <a:prstGeom prst="rect">
            <a:avLst/>
          </a:prstGeom>
          <a:noFill/>
          <a:ln w="9525">
            <a:noFill/>
            <a:miter lim="800000"/>
            <a:headEnd/>
            <a:tailEnd/>
          </a:ln>
        </p:spPr>
        <p:txBody>
          <a:bodyPr>
            <a:spAutoFit/>
          </a:bodyPr>
          <a:lstStyle/>
          <a:p>
            <a:pPr>
              <a:spcBef>
                <a:spcPct val="50000"/>
              </a:spcBef>
            </a:pPr>
            <a:r>
              <a:rPr lang="tr-TR" sz="1800" b="1">
                <a:solidFill>
                  <a:schemeClr val="tx2"/>
                </a:solidFill>
                <a:latin typeface="Arial" charset="0"/>
              </a:rPr>
              <a:t>Exposed</a:t>
            </a:r>
            <a:endParaRPr lang="tr-TR" sz="1800">
              <a:solidFill>
                <a:schemeClr val="tx2"/>
              </a:solidFill>
              <a:latin typeface="Arial" charset="0"/>
            </a:endParaRPr>
          </a:p>
        </p:txBody>
      </p:sp>
      <p:sp>
        <p:nvSpPr>
          <p:cNvPr id="13335" name="Text Box 23"/>
          <p:cNvSpPr txBox="1">
            <a:spLocks noChangeArrowheads="1"/>
          </p:cNvSpPr>
          <p:nvPr/>
        </p:nvSpPr>
        <p:spPr bwMode="auto">
          <a:xfrm>
            <a:off x="-15875" y="5630863"/>
            <a:ext cx="549275" cy="457200"/>
          </a:xfrm>
          <a:prstGeom prst="rect">
            <a:avLst/>
          </a:prstGeom>
          <a:noFill/>
          <a:ln w="9525">
            <a:noFill/>
            <a:miter lim="800000"/>
            <a:headEnd/>
            <a:tailEnd/>
          </a:ln>
        </p:spPr>
        <p:txBody>
          <a:bodyPr>
            <a:spAutoFit/>
          </a:bodyPr>
          <a:lstStyle/>
          <a:p>
            <a:pPr>
              <a:spcBef>
                <a:spcPct val="50000"/>
              </a:spcBef>
            </a:pPr>
            <a:endParaRPr lang="en-US" sz="2400">
              <a:latin typeface="Times New Roman" pitchFamily="18" charset="0"/>
            </a:endParaRPr>
          </a:p>
        </p:txBody>
      </p:sp>
      <p:sp>
        <p:nvSpPr>
          <p:cNvPr id="13336" name="Text Box 24"/>
          <p:cNvSpPr txBox="1">
            <a:spLocks noChangeArrowheads="1"/>
          </p:cNvSpPr>
          <p:nvPr/>
        </p:nvSpPr>
        <p:spPr bwMode="auto">
          <a:xfrm>
            <a:off x="228600" y="5105400"/>
            <a:ext cx="1895475" cy="366713"/>
          </a:xfrm>
          <a:prstGeom prst="rect">
            <a:avLst/>
          </a:prstGeom>
          <a:noFill/>
          <a:ln w="9525">
            <a:noFill/>
            <a:miter lim="800000"/>
            <a:headEnd/>
            <a:tailEnd/>
          </a:ln>
        </p:spPr>
        <p:txBody>
          <a:bodyPr>
            <a:spAutoFit/>
          </a:bodyPr>
          <a:lstStyle/>
          <a:p>
            <a:pPr>
              <a:spcBef>
                <a:spcPct val="50000"/>
              </a:spcBef>
            </a:pPr>
            <a:r>
              <a:rPr lang="tr-TR" sz="1800" b="1">
                <a:solidFill>
                  <a:schemeClr val="tx2"/>
                </a:solidFill>
                <a:latin typeface="Arial" charset="0"/>
              </a:rPr>
              <a:t>Unexposed</a:t>
            </a:r>
            <a:endParaRPr lang="tr-TR" sz="1800" b="1">
              <a:solidFill>
                <a:schemeClr val="tx2"/>
              </a:solidFill>
              <a:latin typeface="Tahoma" pitchFamily="34" charset="0"/>
            </a:endParaRPr>
          </a:p>
        </p:txBody>
      </p:sp>
    </p:spTree>
  </p:cSld>
  <p:clrMapOvr>
    <a:masterClrMapping/>
  </p:clrMapOvr>
  <p:transition>
    <p:cover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Oval 2"/>
          <p:cNvSpPr>
            <a:spLocks noChangeArrowheads="1"/>
          </p:cNvSpPr>
          <p:nvPr/>
        </p:nvSpPr>
        <p:spPr bwMode="auto">
          <a:xfrm>
            <a:off x="6985000" y="4191000"/>
            <a:ext cx="254000" cy="247650"/>
          </a:xfrm>
          <a:prstGeom prst="ellipse">
            <a:avLst/>
          </a:prstGeom>
          <a:solidFill>
            <a:schemeClr val="accent6">
              <a:lumMod val="60000"/>
              <a:lumOff val="40000"/>
            </a:schemeClr>
          </a:solidFill>
          <a:ln w="28575">
            <a:noFill/>
            <a:round/>
            <a:headEnd/>
            <a:tailEnd/>
          </a:ln>
        </p:spPr>
        <p:txBody>
          <a:bodyPr/>
          <a:lstStyle/>
          <a:p>
            <a:pPr>
              <a:defRPr/>
            </a:pPr>
            <a:endParaRPr lang="tr-TR" sz="2400">
              <a:latin typeface="Times New Roman" pitchFamily="18" charset="0"/>
            </a:endParaRPr>
          </a:p>
        </p:txBody>
      </p:sp>
      <p:sp>
        <p:nvSpPr>
          <p:cNvPr id="14339" name="Line 3"/>
          <p:cNvSpPr>
            <a:spLocks noChangeShapeType="1"/>
          </p:cNvSpPr>
          <p:nvPr/>
        </p:nvSpPr>
        <p:spPr bwMode="auto">
          <a:xfrm>
            <a:off x="3067050" y="1328738"/>
            <a:ext cx="1588" cy="517525"/>
          </a:xfrm>
          <a:prstGeom prst="line">
            <a:avLst/>
          </a:prstGeom>
          <a:noFill/>
          <a:ln w="28575">
            <a:solidFill>
              <a:schemeClr val="tx2"/>
            </a:solidFill>
            <a:round/>
            <a:headEnd/>
            <a:tailEnd type="triangle" w="med" len="med"/>
          </a:ln>
        </p:spPr>
        <p:txBody>
          <a:bodyPr/>
          <a:lstStyle/>
          <a:p>
            <a:endParaRPr lang="tr-TR"/>
          </a:p>
        </p:txBody>
      </p:sp>
      <p:sp>
        <p:nvSpPr>
          <p:cNvPr id="14340" name="Rectangle 4"/>
          <p:cNvSpPr>
            <a:spLocks noChangeArrowheads="1"/>
          </p:cNvSpPr>
          <p:nvPr/>
        </p:nvSpPr>
        <p:spPr bwMode="auto">
          <a:xfrm>
            <a:off x="1674813" y="2878138"/>
            <a:ext cx="696912" cy="1465262"/>
          </a:xfrm>
          <a:prstGeom prst="rect">
            <a:avLst/>
          </a:prstGeom>
          <a:noFill/>
          <a:ln w="12700">
            <a:solidFill>
              <a:srgbClr val="000000"/>
            </a:solidFill>
            <a:miter lim="800000"/>
            <a:headEnd/>
            <a:tailEnd/>
          </a:ln>
        </p:spPr>
        <p:txBody>
          <a:bodyPr/>
          <a:lstStyle/>
          <a:p>
            <a:endParaRPr lang="tr-TR" sz="2400">
              <a:latin typeface="Times New Roman" pitchFamily="18" charset="0"/>
            </a:endParaRPr>
          </a:p>
        </p:txBody>
      </p:sp>
      <p:sp>
        <p:nvSpPr>
          <p:cNvPr id="14341" name="Rectangle 5"/>
          <p:cNvSpPr>
            <a:spLocks noChangeArrowheads="1"/>
          </p:cNvSpPr>
          <p:nvPr/>
        </p:nvSpPr>
        <p:spPr bwMode="auto">
          <a:xfrm>
            <a:off x="3067050" y="4343400"/>
            <a:ext cx="1133475" cy="947738"/>
          </a:xfrm>
          <a:prstGeom prst="rect">
            <a:avLst/>
          </a:prstGeom>
          <a:noFill/>
          <a:ln w="12700">
            <a:solidFill>
              <a:srgbClr val="000000"/>
            </a:solidFill>
            <a:miter lim="800000"/>
            <a:headEnd/>
            <a:tailEnd/>
          </a:ln>
        </p:spPr>
        <p:txBody>
          <a:bodyPr/>
          <a:lstStyle/>
          <a:p>
            <a:endParaRPr lang="tr-TR" sz="2400">
              <a:latin typeface="Times New Roman" pitchFamily="18" charset="0"/>
            </a:endParaRPr>
          </a:p>
        </p:txBody>
      </p:sp>
      <p:sp>
        <p:nvSpPr>
          <p:cNvPr id="14342" name="Rectangle 6"/>
          <p:cNvSpPr>
            <a:spLocks noChangeArrowheads="1"/>
          </p:cNvSpPr>
          <p:nvPr/>
        </p:nvSpPr>
        <p:spPr bwMode="auto">
          <a:xfrm>
            <a:off x="3067050" y="4687888"/>
            <a:ext cx="1133475" cy="344487"/>
          </a:xfrm>
          <a:prstGeom prst="rect">
            <a:avLst/>
          </a:prstGeom>
          <a:noFill/>
          <a:ln w="25400">
            <a:noFill/>
            <a:miter lim="800000"/>
            <a:headEnd/>
            <a:tailEnd/>
          </a:ln>
        </p:spPr>
        <p:txBody>
          <a:bodyPr lIns="12700" tIns="12700" rIns="12700" bIns="12700"/>
          <a:lstStyle/>
          <a:p>
            <a:pPr algn="ctr" eaLnBrk="0" hangingPunct="0"/>
            <a:r>
              <a:rPr lang="tr-TR" sz="1600" b="1">
                <a:latin typeface="Arial" charset="0"/>
              </a:rPr>
              <a:t>Unexposed</a:t>
            </a:r>
          </a:p>
        </p:txBody>
      </p:sp>
      <p:sp>
        <p:nvSpPr>
          <p:cNvPr id="45063" name="Rectangle 7"/>
          <p:cNvSpPr>
            <a:spLocks noChangeArrowheads="1"/>
          </p:cNvSpPr>
          <p:nvPr/>
        </p:nvSpPr>
        <p:spPr bwMode="auto">
          <a:xfrm>
            <a:off x="979488" y="2878138"/>
            <a:ext cx="696912" cy="1465262"/>
          </a:xfrm>
          <a:prstGeom prst="rect">
            <a:avLst/>
          </a:prstGeom>
          <a:solidFill>
            <a:schemeClr val="accent6">
              <a:lumMod val="60000"/>
              <a:lumOff val="40000"/>
            </a:schemeClr>
          </a:solidFill>
          <a:ln w="12700">
            <a:solidFill>
              <a:srgbClr val="FF00FF"/>
            </a:solidFill>
            <a:miter lim="800000"/>
            <a:headEnd/>
            <a:tailEnd/>
          </a:ln>
        </p:spPr>
        <p:txBody>
          <a:bodyPr/>
          <a:lstStyle/>
          <a:p>
            <a:pPr>
              <a:defRPr/>
            </a:pPr>
            <a:endParaRPr lang="tr-TR" sz="2400">
              <a:latin typeface="Times New Roman" pitchFamily="18" charset="0"/>
            </a:endParaRPr>
          </a:p>
        </p:txBody>
      </p:sp>
      <p:sp>
        <p:nvSpPr>
          <p:cNvPr id="45064" name="Rectangle 8"/>
          <p:cNvSpPr>
            <a:spLocks noChangeArrowheads="1"/>
          </p:cNvSpPr>
          <p:nvPr/>
        </p:nvSpPr>
        <p:spPr bwMode="auto">
          <a:xfrm>
            <a:off x="3059113" y="2133600"/>
            <a:ext cx="1133475" cy="947738"/>
          </a:xfrm>
          <a:prstGeom prst="rect">
            <a:avLst/>
          </a:prstGeom>
          <a:solidFill>
            <a:schemeClr val="accent6">
              <a:lumMod val="60000"/>
              <a:lumOff val="40000"/>
            </a:schemeClr>
          </a:solidFill>
          <a:ln w="12700">
            <a:solidFill>
              <a:srgbClr val="000000"/>
            </a:solidFill>
            <a:miter lim="800000"/>
            <a:headEnd/>
            <a:tailEnd/>
          </a:ln>
        </p:spPr>
        <p:txBody>
          <a:bodyPr/>
          <a:lstStyle/>
          <a:p>
            <a:pPr>
              <a:defRPr/>
            </a:pPr>
            <a:endParaRPr lang="tr-TR" sz="2400">
              <a:latin typeface="Times New Roman" pitchFamily="18" charset="0"/>
            </a:endParaRPr>
          </a:p>
        </p:txBody>
      </p:sp>
      <p:sp>
        <p:nvSpPr>
          <p:cNvPr id="45065" name="Rectangle 9"/>
          <p:cNvSpPr>
            <a:spLocks noChangeArrowheads="1"/>
          </p:cNvSpPr>
          <p:nvPr/>
        </p:nvSpPr>
        <p:spPr bwMode="auto">
          <a:xfrm>
            <a:off x="3067050" y="2447925"/>
            <a:ext cx="1133475" cy="344488"/>
          </a:xfrm>
          <a:prstGeom prst="rect">
            <a:avLst/>
          </a:prstGeom>
          <a:solidFill>
            <a:schemeClr val="accent6">
              <a:lumMod val="60000"/>
              <a:lumOff val="40000"/>
            </a:schemeClr>
          </a:solidFill>
          <a:ln w="25400">
            <a:noFill/>
            <a:miter lim="800000"/>
            <a:headEnd/>
            <a:tailEnd/>
          </a:ln>
        </p:spPr>
        <p:txBody>
          <a:bodyPr lIns="12700" tIns="12700" rIns="12700" bIns="12700"/>
          <a:lstStyle/>
          <a:p>
            <a:pPr algn="ctr" eaLnBrk="0" hangingPunct="0">
              <a:defRPr/>
            </a:pPr>
            <a:r>
              <a:rPr lang="tr-TR" sz="1600" b="1">
                <a:latin typeface="Arial" charset="0"/>
              </a:rPr>
              <a:t>Exposed</a:t>
            </a:r>
            <a:endParaRPr lang="tr-TR" sz="1600">
              <a:latin typeface="Arial" charset="0"/>
            </a:endParaRPr>
          </a:p>
        </p:txBody>
      </p:sp>
      <p:sp>
        <p:nvSpPr>
          <p:cNvPr id="14346" name="Rectangle 10"/>
          <p:cNvSpPr>
            <a:spLocks noChangeArrowheads="1"/>
          </p:cNvSpPr>
          <p:nvPr/>
        </p:nvSpPr>
        <p:spPr bwMode="auto">
          <a:xfrm>
            <a:off x="7767638" y="1844675"/>
            <a:ext cx="1131887" cy="346075"/>
          </a:xfrm>
          <a:prstGeom prst="rect">
            <a:avLst/>
          </a:prstGeom>
          <a:noFill/>
          <a:ln w="25400">
            <a:noFill/>
            <a:miter lim="800000"/>
            <a:headEnd/>
            <a:tailEnd/>
          </a:ln>
        </p:spPr>
        <p:txBody>
          <a:bodyPr lIns="12700" tIns="12700" rIns="12700" bIns="12700"/>
          <a:lstStyle/>
          <a:p>
            <a:pPr algn="ctr" eaLnBrk="0" hangingPunct="0"/>
            <a:r>
              <a:rPr lang="tr-TR" sz="1600" i="1">
                <a:latin typeface="Arial" charset="0"/>
              </a:rPr>
              <a:t>Diseased</a:t>
            </a:r>
          </a:p>
        </p:txBody>
      </p:sp>
      <p:sp>
        <p:nvSpPr>
          <p:cNvPr id="14347" name="Rectangle 11"/>
          <p:cNvSpPr>
            <a:spLocks noChangeArrowheads="1"/>
          </p:cNvSpPr>
          <p:nvPr/>
        </p:nvSpPr>
        <p:spPr bwMode="auto">
          <a:xfrm>
            <a:off x="7767638" y="2965450"/>
            <a:ext cx="1131887" cy="344488"/>
          </a:xfrm>
          <a:prstGeom prst="rect">
            <a:avLst/>
          </a:prstGeom>
          <a:noFill/>
          <a:ln w="25400">
            <a:noFill/>
            <a:miter lim="800000"/>
            <a:headEnd/>
            <a:tailEnd/>
          </a:ln>
        </p:spPr>
        <p:txBody>
          <a:bodyPr lIns="12700" tIns="12700" rIns="12700" bIns="12700"/>
          <a:lstStyle/>
          <a:p>
            <a:pPr algn="ctr" eaLnBrk="0" hangingPunct="0"/>
            <a:r>
              <a:rPr lang="tr-TR" sz="1600" i="1">
                <a:latin typeface="Arial" charset="0"/>
              </a:rPr>
              <a:t>Healthy</a:t>
            </a:r>
          </a:p>
        </p:txBody>
      </p:sp>
      <p:sp>
        <p:nvSpPr>
          <p:cNvPr id="14348" name="Rectangle 12"/>
          <p:cNvSpPr>
            <a:spLocks noChangeArrowheads="1"/>
          </p:cNvSpPr>
          <p:nvPr/>
        </p:nvSpPr>
        <p:spPr bwMode="auto">
          <a:xfrm>
            <a:off x="7854950" y="4256088"/>
            <a:ext cx="1131888" cy="346075"/>
          </a:xfrm>
          <a:prstGeom prst="rect">
            <a:avLst/>
          </a:prstGeom>
          <a:noFill/>
          <a:ln w="25400">
            <a:noFill/>
            <a:miter lim="800000"/>
            <a:headEnd/>
            <a:tailEnd/>
          </a:ln>
        </p:spPr>
        <p:txBody>
          <a:bodyPr lIns="12700" tIns="12700" rIns="12700" bIns="12700"/>
          <a:lstStyle/>
          <a:p>
            <a:pPr algn="ctr" eaLnBrk="0" hangingPunct="0"/>
            <a:r>
              <a:rPr lang="tr-TR" sz="1600" i="1">
                <a:latin typeface="Arial" charset="0"/>
              </a:rPr>
              <a:t>Diseased</a:t>
            </a:r>
          </a:p>
        </p:txBody>
      </p:sp>
      <p:sp>
        <p:nvSpPr>
          <p:cNvPr id="14349" name="Rectangle 13"/>
          <p:cNvSpPr>
            <a:spLocks noChangeArrowheads="1"/>
          </p:cNvSpPr>
          <p:nvPr/>
        </p:nvSpPr>
        <p:spPr bwMode="auto">
          <a:xfrm>
            <a:off x="7854950" y="5376863"/>
            <a:ext cx="1131888" cy="344487"/>
          </a:xfrm>
          <a:prstGeom prst="rect">
            <a:avLst/>
          </a:prstGeom>
          <a:noFill/>
          <a:ln w="25400">
            <a:noFill/>
            <a:miter lim="800000"/>
            <a:headEnd/>
            <a:tailEnd/>
          </a:ln>
        </p:spPr>
        <p:txBody>
          <a:bodyPr lIns="12700" tIns="12700" rIns="12700" bIns="12700"/>
          <a:lstStyle/>
          <a:p>
            <a:pPr algn="ctr" eaLnBrk="0" hangingPunct="0"/>
            <a:r>
              <a:rPr lang="tr-TR" sz="1600" i="1">
                <a:latin typeface="Arial" charset="0"/>
              </a:rPr>
              <a:t>Healthy</a:t>
            </a:r>
          </a:p>
        </p:txBody>
      </p:sp>
      <p:sp>
        <p:nvSpPr>
          <p:cNvPr id="14350" name="Line 14"/>
          <p:cNvSpPr>
            <a:spLocks noChangeShapeType="1"/>
          </p:cNvSpPr>
          <p:nvPr/>
        </p:nvSpPr>
        <p:spPr bwMode="auto">
          <a:xfrm>
            <a:off x="804863" y="1295400"/>
            <a:ext cx="8007350" cy="0"/>
          </a:xfrm>
          <a:prstGeom prst="line">
            <a:avLst/>
          </a:prstGeom>
          <a:noFill/>
          <a:ln w="28575">
            <a:solidFill>
              <a:schemeClr val="tx2"/>
            </a:solidFill>
            <a:round/>
            <a:headEnd/>
            <a:tailEnd type="triangle" w="med" len="med"/>
          </a:ln>
        </p:spPr>
        <p:txBody>
          <a:bodyPr/>
          <a:lstStyle/>
          <a:p>
            <a:endParaRPr lang="tr-TR"/>
          </a:p>
        </p:txBody>
      </p:sp>
      <p:sp>
        <p:nvSpPr>
          <p:cNvPr id="45071" name="Oval 15"/>
          <p:cNvSpPr>
            <a:spLocks noChangeArrowheads="1"/>
          </p:cNvSpPr>
          <p:nvPr/>
        </p:nvSpPr>
        <p:spPr bwMode="auto">
          <a:xfrm>
            <a:off x="6875463" y="1844675"/>
            <a:ext cx="406400" cy="441325"/>
          </a:xfrm>
          <a:prstGeom prst="ellipse">
            <a:avLst/>
          </a:prstGeom>
          <a:solidFill>
            <a:schemeClr val="accent6">
              <a:lumMod val="60000"/>
              <a:lumOff val="40000"/>
            </a:schemeClr>
          </a:solidFill>
          <a:ln w="25400">
            <a:noFill/>
            <a:round/>
            <a:headEnd/>
            <a:tailEnd/>
          </a:ln>
        </p:spPr>
        <p:txBody>
          <a:bodyPr/>
          <a:lstStyle/>
          <a:p>
            <a:pPr>
              <a:defRPr/>
            </a:pPr>
            <a:endParaRPr lang="tr-TR" sz="2400">
              <a:latin typeface="Times New Roman" pitchFamily="18" charset="0"/>
            </a:endParaRPr>
          </a:p>
        </p:txBody>
      </p:sp>
      <p:sp>
        <p:nvSpPr>
          <p:cNvPr id="14352" name="Oval 16"/>
          <p:cNvSpPr>
            <a:spLocks noChangeArrowheads="1"/>
          </p:cNvSpPr>
          <p:nvPr/>
        </p:nvSpPr>
        <p:spPr bwMode="auto">
          <a:xfrm>
            <a:off x="6723063" y="2792413"/>
            <a:ext cx="784225" cy="776287"/>
          </a:xfrm>
          <a:prstGeom prst="ellipse">
            <a:avLst/>
          </a:prstGeom>
          <a:solidFill>
            <a:srgbClr val="00CCFF"/>
          </a:solidFill>
          <a:ln w="25400">
            <a:noFill/>
            <a:round/>
            <a:headEnd/>
            <a:tailEnd/>
          </a:ln>
        </p:spPr>
        <p:txBody>
          <a:bodyPr/>
          <a:lstStyle/>
          <a:p>
            <a:endParaRPr lang="tr-TR" sz="2400">
              <a:latin typeface="Times New Roman" pitchFamily="18" charset="0"/>
            </a:endParaRPr>
          </a:p>
        </p:txBody>
      </p:sp>
      <p:sp>
        <p:nvSpPr>
          <p:cNvPr id="14353" name="Rectangle 17"/>
          <p:cNvSpPr>
            <a:spLocks noChangeArrowheads="1"/>
          </p:cNvSpPr>
          <p:nvPr/>
        </p:nvSpPr>
        <p:spPr bwMode="auto">
          <a:xfrm>
            <a:off x="979488" y="3481388"/>
            <a:ext cx="1304925" cy="344487"/>
          </a:xfrm>
          <a:prstGeom prst="rect">
            <a:avLst/>
          </a:prstGeom>
          <a:noFill/>
          <a:ln w="25400">
            <a:noFill/>
            <a:miter lim="800000"/>
            <a:headEnd/>
            <a:tailEnd/>
          </a:ln>
        </p:spPr>
        <p:txBody>
          <a:bodyPr lIns="12700" tIns="12700" rIns="12700" bIns="12700"/>
          <a:lstStyle/>
          <a:p>
            <a:pPr eaLnBrk="0" hangingPunct="0"/>
            <a:r>
              <a:rPr lang="tr-TR" sz="1600" b="1">
                <a:latin typeface="Arial" charset="0"/>
              </a:rPr>
              <a:t> Cohort</a:t>
            </a:r>
          </a:p>
        </p:txBody>
      </p:sp>
      <p:sp>
        <p:nvSpPr>
          <p:cNvPr id="14354" name="Rectangle 18"/>
          <p:cNvSpPr>
            <a:spLocks noChangeArrowheads="1"/>
          </p:cNvSpPr>
          <p:nvPr/>
        </p:nvSpPr>
        <p:spPr bwMode="auto">
          <a:xfrm>
            <a:off x="2197100" y="984250"/>
            <a:ext cx="2176463" cy="430213"/>
          </a:xfrm>
          <a:prstGeom prst="rect">
            <a:avLst/>
          </a:prstGeom>
          <a:noFill/>
          <a:ln w="12700">
            <a:noFill/>
            <a:miter lim="800000"/>
            <a:headEnd/>
            <a:tailEnd/>
          </a:ln>
        </p:spPr>
        <p:txBody>
          <a:bodyPr lIns="12700" tIns="12700" rIns="12700" bIns="12700"/>
          <a:lstStyle/>
          <a:p>
            <a:pPr eaLnBrk="0" hangingPunct="0"/>
            <a:r>
              <a:rPr lang="tr-TR"/>
              <a:t>Start of the study</a:t>
            </a:r>
          </a:p>
        </p:txBody>
      </p:sp>
      <p:sp>
        <p:nvSpPr>
          <p:cNvPr id="14355" name="Oval 19"/>
          <p:cNvSpPr>
            <a:spLocks noChangeArrowheads="1"/>
          </p:cNvSpPr>
          <p:nvPr/>
        </p:nvSpPr>
        <p:spPr bwMode="auto">
          <a:xfrm>
            <a:off x="6732588" y="4652963"/>
            <a:ext cx="958850" cy="1033462"/>
          </a:xfrm>
          <a:prstGeom prst="ellipse">
            <a:avLst/>
          </a:prstGeom>
          <a:solidFill>
            <a:srgbClr val="00CCFF"/>
          </a:solidFill>
          <a:ln w="28575">
            <a:noFill/>
            <a:round/>
            <a:headEnd/>
            <a:tailEnd/>
          </a:ln>
        </p:spPr>
        <p:txBody>
          <a:bodyPr/>
          <a:lstStyle/>
          <a:p>
            <a:endParaRPr lang="en-US" sz="2400">
              <a:solidFill>
                <a:schemeClr val="accent2"/>
              </a:solidFill>
              <a:latin typeface="Times New Roman" pitchFamily="18" charset="0"/>
            </a:endParaRPr>
          </a:p>
        </p:txBody>
      </p:sp>
      <p:sp>
        <p:nvSpPr>
          <p:cNvPr id="14356" name="Rectangle 20"/>
          <p:cNvSpPr>
            <a:spLocks noChangeArrowheads="1"/>
          </p:cNvSpPr>
          <p:nvPr/>
        </p:nvSpPr>
        <p:spPr bwMode="auto">
          <a:xfrm>
            <a:off x="2632075" y="5721350"/>
            <a:ext cx="1828800" cy="344488"/>
          </a:xfrm>
          <a:prstGeom prst="rect">
            <a:avLst/>
          </a:prstGeom>
          <a:noFill/>
          <a:ln w="12700">
            <a:noFill/>
            <a:miter lim="800000"/>
            <a:headEnd/>
            <a:tailEnd/>
          </a:ln>
        </p:spPr>
        <p:txBody>
          <a:bodyPr lIns="12700" tIns="12700" rIns="12700" bIns="12700"/>
          <a:lstStyle/>
          <a:p>
            <a:pPr eaLnBrk="0" hangingPunct="0"/>
            <a:r>
              <a:rPr lang="tr-TR" sz="1800" i="1"/>
              <a:t>Direction of the study</a:t>
            </a:r>
          </a:p>
        </p:txBody>
      </p:sp>
      <p:sp>
        <p:nvSpPr>
          <p:cNvPr id="14357" name="Line 21"/>
          <p:cNvSpPr>
            <a:spLocks noChangeShapeType="1"/>
          </p:cNvSpPr>
          <p:nvPr/>
        </p:nvSpPr>
        <p:spPr bwMode="auto">
          <a:xfrm flipH="1">
            <a:off x="2197100" y="6065838"/>
            <a:ext cx="3568700" cy="0"/>
          </a:xfrm>
          <a:prstGeom prst="line">
            <a:avLst/>
          </a:prstGeom>
          <a:noFill/>
          <a:ln w="28575">
            <a:solidFill>
              <a:schemeClr val="tx2"/>
            </a:solidFill>
            <a:round/>
            <a:headEnd type="triangle" w="med" len="med"/>
            <a:tailEnd/>
          </a:ln>
        </p:spPr>
        <p:txBody>
          <a:bodyPr/>
          <a:lstStyle/>
          <a:p>
            <a:endParaRPr lang="tr-TR"/>
          </a:p>
        </p:txBody>
      </p:sp>
      <p:sp>
        <p:nvSpPr>
          <p:cNvPr id="14358" name="Rectangle 22"/>
          <p:cNvSpPr>
            <a:spLocks noChangeArrowheads="1"/>
          </p:cNvSpPr>
          <p:nvPr/>
        </p:nvSpPr>
        <p:spPr bwMode="auto">
          <a:xfrm>
            <a:off x="2590800" y="381000"/>
            <a:ext cx="4343400" cy="431800"/>
          </a:xfrm>
          <a:prstGeom prst="rect">
            <a:avLst/>
          </a:prstGeom>
          <a:noFill/>
          <a:ln w="12700">
            <a:noFill/>
            <a:miter lim="800000"/>
            <a:headEnd/>
            <a:tailEnd/>
          </a:ln>
        </p:spPr>
        <p:txBody>
          <a:bodyPr lIns="12700" tIns="12700" rIns="12700" bIns="12700"/>
          <a:lstStyle/>
          <a:p>
            <a:pPr algn="ctr" eaLnBrk="0" hangingPunct="0"/>
            <a:r>
              <a:rPr lang="tr-TR" sz="2400" b="1">
                <a:solidFill>
                  <a:schemeClr val="tx2"/>
                </a:solidFill>
                <a:latin typeface="Arial" charset="0"/>
              </a:rPr>
              <a:t>COHORT STUDY</a:t>
            </a:r>
            <a:endParaRPr lang="tr-TR" sz="2400">
              <a:solidFill>
                <a:schemeClr val="tx2"/>
              </a:solidFill>
              <a:latin typeface="Arial" charset="0"/>
            </a:endParaRPr>
          </a:p>
        </p:txBody>
      </p:sp>
      <p:sp>
        <p:nvSpPr>
          <p:cNvPr id="14359" name="Line 23"/>
          <p:cNvSpPr>
            <a:spLocks noChangeShapeType="1"/>
          </p:cNvSpPr>
          <p:nvPr/>
        </p:nvSpPr>
        <p:spPr bwMode="auto">
          <a:xfrm>
            <a:off x="2459038" y="3654425"/>
            <a:ext cx="609600" cy="0"/>
          </a:xfrm>
          <a:prstGeom prst="line">
            <a:avLst/>
          </a:prstGeom>
          <a:noFill/>
          <a:ln w="28575">
            <a:solidFill>
              <a:schemeClr val="tx2"/>
            </a:solidFill>
            <a:round/>
            <a:headEnd/>
            <a:tailEnd/>
          </a:ln>
        </p:spPr>
        <p:txBody>
          <a:bodyPr/>
          <a:lstStyle/>
          <a:p>
            <a:endParaRPr lang="tr-TR"/>
          </a:p>
        </p:txBody>
      </p:sp>
      <p:sp>
        <p:nvSpPr>
          <p:cNvPr id="14360" name="Line 24"/>
          <p:cNvSpPr>
            <a:spLocks noChangeShapeType="1"/>
          </p:cNvSpPr>
          <p:nvPr/>
        </p:nvSpPr>
        <p:spPr bwMode="auto">
          <a:xfrm>
            <a:off x="3067050" y="3654425"/>
            <a:ext cx="436563" cy="603250"/>
          </a:xfrm>
          <a:prstGeom prst="line">
            <a:avLst/>
          </a:prstGeom>
          <a:noFill/>
          <a:ln w="28575">
            <a:solidFill>
              <a:schemeClr val="tx2"/>
            </a:solidFill>
            <a:round/>
            <a:headEnd/>
            <a:tailEnd type="triangle" w="med" len="med"/>
          </a:ln>
        </p:spPr>
        <p:txBody>
          <a:bodyPr/>
          <a:lstStyle/>
          <a:p>
            <a:endParaRPr lang="tr-TR"/>
          </a:p>
        </p:txBody>
      </p:sp>
      <p:sp>
        <p:nvSpPr>
          <p:cNvPr id="14361" name="Line 25"/>
          <p:cNvSpPr>
            <a:spLocks noChangeShapeType="1"/>
          </p:cNvSpPr>
          <p:nvPr/>
        </p:nvSpPr>
        <p:spPr bwMode="auto">
          <a:xfrm flipV="1">
            <a:off x="3067050" y="3136900"/>
            <a:ext cx="523875" cy="517525"/>
          </a:xfrm>
          <a:prstGeom prst="line">
            <a:avLst/>
          </a:prstGeom>
          <a:noFill/>
          <a:ln w="28575">
            <a:solidFill>
              <a:schemeClr val="tx2"/>
            </a:solidFill>
            <a:round/>
            <a:headEnd/>
            <a:tailEnd type="triangle" w="med" len="med"/>
          </a:ln>
        </p:spPr>
        <p:txBody>
          <a:bodyPr/>
          <a:lstStyle/>
          <a:p>
            <a:endParaRPr lang="tr-TR"/>
          </a:p>
        </p:txBody>
      </p:sp>
      <p:sp>
        <p:nvSpPr>
          <p:cNvPr id="14362" name="Line 26"/>
          <p:cNvSpPr>
            <a:spLocks noChangeShapeType="1"/>
          </p:cNvSpPr>
          <p:nvPr/>
        </p:nvSpPr>
        <p:spPr bwMode="auto">
          <a:xfrm>
            <a:off x="4373563" y="2533650"/>
            <a:ext cx="1392237" cy="1588"/>
          </a:xfrm>
          <a:prstGeom prst="line">
            <a:avLst/>
          </a:prstGeom>
          <a:noFill/>
          <a:ln w="28575">
            <a:solidFill>
              <a:schemeClr val="tx2"/>
            </a:solidFill>
            <a:round/>
            <a:headEnd/>
            <a:tailEnd/>
          </a:ln>
        </p:spPr>
        <p:txBody>
          <a:bodyPr/>
          <a:lstStyle/>
          <a:p>
            <a:endParaRPr lang="tr-TR"/>
          </a:p>
        </p:txBody>
      </p:sp>
      <p:sp>
        <p:nvSpPr>
          <p:cNvPr id="14363" name="Line 27"/>
          <p:cNvSpPr>
            <a:spLocks noChangeShapeType="1"/>
          </p:cNvSpPr>
          <p:nvPr/>
        </p:nvSpPr>
        <p:spPr bwMode="auto">
          <a:xfrm>
            <a:off x="5765800" y="2533650"/>
            <a:ext cx="784225" cy="517525"/>
          </a:xfrm>
          <a:prstGeom prst="line">
            <a:avLst/>
          </a:prstGeom>
          <a:noFill/>
          <a:ln w="28575">
            <a:solidFill>
              <a:schemeClr val="tx2"/>
            </a:solidFill>
            <a:round/>
            <a:headEnd/>
            <a:tailEnd type="triangle" w="med" len="med"/>
          </a:ln>
        </p:spPr>
        <p:txBody>
          <a:bodyPr/>
          <a:lstStyle/>
          <a:p>
            <a:endParaRPr lang="tr-TR"/>
          </a:p>
        </p:txBody>
      </p:sp>
      <p:sp>
        <p:nvSpPr>
          <p:cNvPr id="14364" name="Line 28"/>
          <p:cNvSpPr>
            <a:spLocks noChangeShapeType="1"/>
          </p:cNvSpPr>
          <p:nvPr/>
        </p:nvSpPr>
        <p:spPr bwMode="auto">
          <a:xfrm flipV="1">
            <a:off x="5765800" y="2103438"/>
            <a:ext cx="958850" cy="431800"/>
          </a:xfrm>
          <a:prstGeom prst="line">
            <a:avLst/>
          </a:prstGeom>
          <a:noFill/>
          <a:ln w="28575">
            <a:solidFill>
              <a:schemeClr val="tx2"/>
            </a:solidFill>
            <a:round/>
            <a:headEnd/>
            <a:tailEnd type="triangle" w="med" len="med"/>
          </a:ln>
        </p:spPr>
        <p:txBody>
          <a:bodyPr/>
          <a:lstStyle/>
          <a:p>
            <a:endParaRPr lang="tr-TR"/>
          </a:p>
        </p:txBody>
      </p:sp>
      <p:sp>
        <p:nvSpPr>
          <p:cNvPr id="14365" name="Line 29"/>
          <p:cNvSpPr>
            <a:spLocks noChangeShapeType="1"/>
          </p:cNvSpPr>
          <p:nvPr/>
        </p:nvSpPr>
        <p:spPr bwMode="auto">
          <a:xfrm>
            <a:off x="5765800" y="4859338"/>
            <a:ext cx="696913" cy="344487"/>
          </a:xfrm>
          <a:prstGeom prst="line">
            <a:avLst/>
          </a:prstGeom>
          <a:noFill/>
          <a:ln w="28575">
            <a:solidFill>
              <a:schemeClr val="tx2"/>
            </a:solidFill>
            <a:round/>
            <a:headEnd/>
            <a:tailEnd type="triangle" w="med" len="med"/>
          </a:ln>
        </p:spPr>
        <p:txBody>
          <a:bodyPr/>
          <a:lstStyle/>
          <a:p>
            <a:endParaRPr lang="tr-TR"/>
          </a:p>
        </p:txBody>
      </p:sp>
      <p:sp>
        <p:nvSpPr>
          <p:cNvPr id="14366" name="Line 30"/>
          <p:cNvSpPr>
            <a:spLocks noChangeShapeType="1"/>
          </p:cNvSpPr>
          <p:nvPr/>
        </p:nvSpPr>
        <p:spPr bwMode="auto">
          <a:xfrm flipV="1">
            <a:off x="5765800" y="4514850"/>
            <a:ext cx="784225" cy="344488"/>
          </a:xfrm>
          <a:prstGeom prst="line">
            <a:avLst/>
          </a:prstGeom>
          <a:noFill/>
          <a:ln w="28575">
            <a:solidFill>
              <a:schemeClr val="tx2"/>
            </a:solidFill>
            <a:round/>
            <a:headEnd/>
            <a:tailEnd type="triangle" w="med" len="med"/>
          </a:ln>
        </p:spPr>
        <p:txBody>
          <a:bodyPr/>
          <a:lstStyle/>
          <a:p>
            <a:endParaRPr lang="tr-TR"/>
          </a:p>
        </p:txBody>
      </p:sp>
      <p:sp>
        <p:nvSpPr>
          <p:cNvPr id="14367" name="Line 31"/>
          <p:cNvSpPr>
            <a:spLocks noChangeShapeType="1"/>
          </p:cNvSpPr>
          <p:nvPr/>
        </p:nvSpPr>
        <p:spPr bwMode="auto">
          <a:xfrm>
            <a:off x="4267200" y="4876800"/>
            <a:ext cx="1544638" cy="1588"/>
          </a:xfrm>
          <a:prstGeom prst="line">
            <a:avLst/>
          </a:prstGeom>
          <a:noFill/>
          <a:ln w="28575">
            <a:solidFill>
              <a:schemeClr val="tx2"/>
            </a:solidFill>
            <a:round/>
            <a:headEnd/>
            <a:tailEnd/>
          </a:ln>
        </p:spPr>
        <p:txBody>
          <a:bodyPr/>
          <a:lstStyle/>
          <a:p>
            <a:endParaRPr lang="tr-TR"/>
          </a:p>
        </p:txBody>
      </p:sp>
    </p:spTree>
  </p:cSld>
  <p:clrMapOvr>
    <a:masterClrMapping/>
  </p:clrMapOvr>
  <p:transition>
    <p:cover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idx="4294967295"/>
          </p:nvPr>
        </p:nvSpPr>
        <p:spPr>
          <a:xfrm>
            <a:off x="685800" y="381000"/>
            <a:ext cx="7772400" cy="685800"/>
          </a:xfrm>
        </p:spPr>
        <p:txBody>
          <a:bodyPr lIns="92075" tIns="46038" rIns="92075" bIns="46038"/>
          <a:lstStyle/>
          <a:p>
            <a:pPr eaLnBrk="1" hangingPunct="1">
              <a:defRPr/>
            </a:pPr>
            <a:r>
              <a:rPr lang="en-US" altLang="en-US" sz="3200" b="1" dirty="0" smtClean="0">
                <a:latin typeface="+mn-lt"/>
              </a:rPr>
              <a:t>Retrospective Cohort study</a:t>
            </a:r>
            <a:endParaRPr lang="en-US" altLang="en-US" sz="3200" dirty="0" smtClean="0">
              <a:latin typeface="+mn-lt"/>
            </a:endParaRPr>
          </a:p>
        </p:txBody>
      </p:sp>
      <p:sp>
        <p:nvSpPr>
          <p:cNvPr id="15363" name="Rectangle 3"/>
          <p:cNvSpPr>
            <a:spLocks noChangeArrowheads="1"/>
          </p:cNvSpPr>
          <p:nvPr/>
        </p:nvSpPr>
        <p:spPr bwMode="auto">
          <a:xfrm>
            <a:off x="533400" y="2590800"/>
            <a:ext cx="2514600" cy="13716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en-US" b="1">
                <a:latin typeface="Arial" charset="0"/>
              </a:rPr>
              <a:t>Measure exposure</a:t>
            </a:r>
          </a:p>
          <a:p>
            <a:pPr algn="ctr" eaLnBrk="0" hangingPunct="0"/>
            <a:r>
              <a:rPr lang="en-US" altLang="en-US" b="1">
                <a:latin typeface="Arial" charset="0"/>
              </a:rPr>
              <a:t>and confounder</a:t>
            </a:r>
          </a:p>
          <a:p>
            <a:pPr algn="ctr" eaLnBrk="0" hangingPunct="0"/>
            <a:r>
              <a:rPr lang="en-US" altLang="en-US" b="1">
                <a:latin typeface="Arial" charset="0"/>
              </a:rPr>
              <a:t>variables</a:t>
            </a:r>
          </a:p>
        </p:txBody>
      </p:sp>
      <p:sp>
        <p:nvSpPr>
          <p:cNvPr id="15364" name="Rectangle 4"/>
          <p:cNvSpPr>
            <a:spLocks noChangeArrowheads="1"/>
          </p:cNvSpPr>
          <p:nvPr/>
        </p:nvSpPr>
        <p:spPr bwMode="auto">
          <a:xfrm>
            <a:off x="3492500" y="1700213"/>
            <a:ext cx="2286000" cy="8382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en-US" b="1">
                <a:latin typeface="Arial" charset="0"/>
              </a:rPr>
              <a:t>Exposed</a:t>
            </a:r>
          </a:p>
        </p:txBody>
      </p:sp>
      <p:sp>
        <p:nvSpPr>
          <p:cNvPr id="15365" name="Rectangle 5"/>
          <p:cNvSpPr>
            <a:spLocks noChangeArrowheads="1"/>
          </p:cNvSpPr>
          <p:nvPr/>
        </p:nvSpPr>
        <p:spPr bwMode="auto">
          <a:xfrm>
            <a:off x="3505200" y="4114800"/>
            <a:ext cx="2286000" cy="8382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en-US" b="1">
                <a:latin typeface="Arial" charset="0"/>
              </a:rPr>
              <a:t>Non-exposed</a:t>
            </a:r>
          </a:p>
        </p:txBody>
      </p:sp>
      <p:sp>
        <p:nvSpPr>
          <p:cNvPr id="15366" name="Rectangle 6"/>
          <p:cNvSpPr>
            <a:spLocks noChangeArrowheads="1"/>
          </p:cNvSpPr>
          <p:nvPr/>
        </p:nvSpPr>
        <p:spPr bwMode="auto">
          <a:xfrm>
            <a:off x="6400800" y="1676400"/>
            <a:ext cx="2286000" cy="8382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en-US" b="1">
                <a:latin typeface="Arial" charset="0"/>
              </a:rPr>
              <a:t>Outcome</a:t>
            </a:r>
          </a:p>
        </p:txBody>
      </p:sp>
      <p:sp>
        <p:nvSpPr>
          <p:cNvPr id="15367" name="Rectangle 7"/>
          <p:cNvSpPr>
            <a:spLocks noChangeArrowheads="1"/>
          </p:cNvSpPr>
          <p:nvPr/>
        </p:nvSpPr>
        <p:spPr bwMode="auto">
          <a:xfrm>
            <a:off x="6400800" y="4114800"/>
            <a:ext cx="2286000" cy="838200"/>
          </a:xfrm>
          <a:prstGeom prst="rect">
            <a:avLst/>
          </a:prstGeom>
          <a:solidFill>
            <a:schemeClr val="accent1"/>
          </a:solidFill>
          <a:ln w="9525">
            <a:solidFill>
              <a:schemeClr val="tx1"/>
            </a:solidFill>
            <a:miter lim="800000"/>
            <a:headEnd/>
            <a:tailEnd/>
          </a:ln>
        </p:spPr>
        <p:txBody>
          <a:bodyPr wrap="none" anchor="ctr"/>
          <a:lstStyle/>
          <a:p>
            <a:pPr algn="ctr" eaLnBrk="0" hangingPunct="0"/>
            <a:r>
              <a:rPr lang="en-US" altLang="en-US" b="1">
                <a:latin typeface="Times New Roman" pitchFamily="18" charset="0"/>
              </a:rPr>
              <a:t>Outcome</a:t>
            </a:r>
          </a:p>
        </p:txBody>
      </p:sp>
      <p:sp>
        <p:nvSpPr>
          <p:cNvPr id="15368" name="Text Box 8"/>
          <p:cNvSpPr txBox="1">
            <a:spLocks noChangeArrowheads="1"/>
          </p:cNvSpPr>
          <p:nvPr/>
        </p:nvSpPr>
        <p:spPr bwMode="auto">
          <a:xfrm>
            <a:off x="914400" y="4267200"/>
            <a:ext cx="1630363" cy="579438"/>
          </a:xfrm>
          <a:prstGeom prst="rect">
            <a:avLst/>
          </a:prstGeom>
          <a:noFill/>
          <a:ln w="9525">
            <a:noFill/>
            <a:miter lim="800000"/>
            <a:headEnd/>
            <a:tailEnd/>
          </a:ln>
        </p:spPr>
        <p:txBody>
          <a:bodyPr wrap="none">
            <a:spAutoFit/>
          </a:bodyPr>
          <a:lstStyle/>
          <a:p>
            <a:pPr eaLnBrk="0" hangingPunct="0"/>
            <a:r>
              <a:rPr lang="en-US" altLang="en-US" sz="3200" b="1">
                <a:latin typeface="Times New Roman" pitchFamily="18" charset="0"/>
              </a:rPr>
              <a:t>Baseline</a:t>
            </a:r>
          </a:p>
        </p:txBody>
      </p:sp>
      <p:sp>
        <p:nvSpPr>
          <p:cNvPr id="15369" name="Line 9"/>
          <p:cNvSpPr>
            <a:spLocks noChangeShapeType="1"/>
          </p:cNvSpPr>
          <p:nvPr/>
        </p:nvSpPr>
        <p:spPr bwMode="auto">
          <a:xfrm>
            <a:off x="533400" y="5638800"/>
            <a:ext cx="8153400" cy="0"/>
          </a:xfrm>
          <a:prstGeom prst="line">
            <a:avLst/>
          </a:prstGeom>
          <a:noFill/>
          <a:ln w="63500">
            <a:solidFill>
              <a:srgbClr val="008000"/>
            </a:solidFill>
            <a:round/>
            <a:headEnd/>
            <a:tailEnd type="triangle" w="med" len="med"/>
          </a:ln>
        </p:spPr>
        <p:txBody>
          <a:bodyPr wrap="none" anchor="ctr"/>
          <a:lstStyle/>
          <a:p>
            <a:endParaRPr lang="tr-TR"/>
          </a:p>
        </p:txBody>
      </p:sp>
      <p:sp>
        <p:nvSpPr>
          <p:cNvPr id="15370" name="Line 10"/>
          <p:cNvSpPr>
            <a:spLocks noChangeShapeType="1"/>
          </p:cNvSpPr>
          <p:nvPr/>
        </p:nvSpPr>
        <p:spPr bwMode="auto">
          <a:xfrm>
            <a:off x="5943600" y="2057400"/>
            <a:ext cx="381000" cy="0"/>
          </a:xfrm>
          <a:prstGeom prst="line">
            <a:avLst/>
          </a:prstGeom>
          <a:noFill/>
          <a:ln w="31750">
            <a:solidFill>
              <a:schemeClr val="tx1"/>
            </a:solidFill>
            <a:round/>
            <a:headEnd/>
            <a:tailEnd type="triangle" w="med" len="med"/>
          </a:ln>
        </p:spPr>
        <p:txBody>
          <a:bodyPr wrap="none" anchor="ctr"/>
          <a:lstStyle/>
          <a:p>
            <a:endParaRPr lang="tr-TR"/>
          </a:p>
        </p:txBody>
      </p:sp>
      <p:sp>
        <p:nvSpPr>
          <p:cNvPr id="15371" name="Line 11"/>
          <p:cNvSpPr>
            <a:spLocks noChangeShapeType="1"/>
          </p:cNvSpPr>
          <p:nvPr/>
        </p:nvSpPr>
        <p:spPr bwMode="auto">
          <a:xfrm>
            <a:off x="5943600" y="4495800"/>
            <a:ext cx="381000" cy="0"/>
          </a:xfrm>
          <a:prstGeom prst="line">
            <a:avLst/>
          </a:prstGeom>
          <a:noFill/>
          <a:ln w="31750">
            <a:solidFill>
              <a:schemeClr val="tx1"/>
            </a:solidFill>
            <a:round/>
            <a:headEnd/>
            <a:tailEnd type="triangle" w="med" len="med"/>
          </a:ln>
        </p:spPr>
        <p:txBody>
          <a:bodyPr wrap="none" anchor="ctr"/>
          <a:lstStyle/>
          <a:p>
            <a:endParaRPr lang="tr-TR"/>
          </a:p>
        </p:txBody>
      </p:sp>
      <p:sp>
        <p:nvSpPr>
          <p:cNvPr id="15372" name="Line 12"/>
          <p:cNvSpPr>
            <a:spLocks noChangeShapeType="1"/>
          </p:cNvSpPr>
          <p:nvPr/>
        </p:nvSpPr>
        <p:spPr bwMode="auto">
          <a:xfrm flipV="1">
            <a:off x="3124200" y="2133600"/>
            <a:ext cx="304800" cy="381000"/>
          </a:xfrm>
          <a:prstGeom prst="line">
            <a:avLst/>
          </a:prstGeom>
          <a:noFill/>
          <a:ln w="31750">
            <a:solidFill>
              <a:schemeClr val="tx1"/>
            </a:solidFill>
            <a:round/>
            <a:headEnd/>
            <a:tailEnd type="triangle" w="med" len="med"/>
          </a:ln>
        </p:spPr>
        <p:txBody>
          <a:bodyPr wrap="none" anchor="ctr"/>
          <a:lstStyle/>
          <a:p>
            <a:endParaRPr lang="tr-TR"/>
          </a:p>
        </p:txBody>
      </p:sp>
      <p:sp>
        <p:nvSpPr>
          <p:cNvPr id="15373" name="Line 13"/>
          <p:cNvSpPr>
            <a:spLocks noChangeShapeType="1"/>
          </p:cNvSpPr>
          <p:nvPr/>
        </p:nvSpPr>
        <p:spPr bwMode="auto">
          <a:xfrm>
            <a:off x="3124200" y="4038600"/>
            <a:ext cx="304800" cy="533400"/>
          </a:xfrm>
          <a:prstGeom prst="line">
            <a:avLst/>
          </a:prstGeom>
          <a:noFill/>
          <a:ln w="31750">
            <a:solidFill>
              <a:schemeClr val="tx1"/>
            </a:solidFill>
            <a:round/>
            <a:headEnd/>
            <a:tailEnd type="triangle" w="med" len="med"/>
          </a:ln>
        </p:spPr>
        <p:txBody>
          <a:bodyPr wrap="none" anchor="ctr"/>
          <a:lstStyle/>
          <a:p>
            <a:endParaRPr lang="tr-TR"/>
          </a:p>
        </p:txBody>
      </p:sp>
      <p:sp>
        <p:nvSpPr>
          <p:cNvPr id="15374" name="Text Box 14"/>
          <p:cNvSpPr txBox="1">
            <a:spLocks noChangeArrowheads="1"/>
          </p:cNvSpPr>
          <p:nvPr/>
        </p:nvSpPr>
        <p:spPr bwMode="auto">
          <a:xfrm>
            <a:off x="4076700" y="5159375"/>
            <a:ext cx="950913" cy="579438"/>
          </a:xfrm>
          <a:prstGeom prst="rect">
            <a:avLst/>
          </a:prstGeom>
          <a:noFill/>
          <a:ln w="9525">
            <a:noFill/>
            <a:miter lim="800000"/>
            <a:headEnd/>
            <a:tailEnd/>
          </a:ln>
        </p:spPr>
        <p:txBody>
          <a:bodyPr wrap="none">
            <a:spAutoFit/>
          </a:bodyPr>
          <a:lstStyle/>
          <a:p>
            <a:pPr eaLnBrk="0" hangingPunct="0"/>
            <a:r>
              <a:rPr lang="en-US" altLang="en-US" sz="3200" b="1">
                <a:solidFill>
                  <a:srgbClr val="009900"/>
                </a:solidFill>
                <a:latin typeface="Times New Roman" pitchFamily="18" charset="0"/>
              </a:rPr>
              <a:t>time</a:t>
            </a:r>
          </a:p>
        </p:txBody>
      </p:sp>
      <p:sp>
        <p:nvSpPr>
          <p:cNvPr id="15375" name="AutoShape 15"/>
          <p:cNvSpPr>
            <a:spLocks noChangeArrowheads="1"/>
          </p:cNvSpPr>
          <p:nvPr/>
        </p:nvSpPr>
        <p:spPr bwMode="auto">
          <a:xfrm>
            <a:off x="8382000" y="5715000"/>
            <a:ext cx="533400" cy="914400"/>
          </a:xfrm>
          <a:prstGeom prst="upArrow">
            <a:avLst>
              <a:gd name="adj1" fmla="val 50000"/>
              <a:gd name="adj2" fmla="val 42857"/>
            </a:avLst>
          </a:prstGeom>
          <a:solidFill>
            <a:srgbClr val="FFCC00"/>
          </a:solidFill>
          <a:ln w="9525">
            <a:solidFill>
              <a:schemeClr val="tx1"/>
            </a:solidFill>
            <a:miter lim="800000"/>
            <a:headEnd/>
            <a:tailEnd/>
          </a:ln>
        </p:spPr>
        <p:txBody>
          <a:bodyPr wrap="none" anchor="ctr"/>
          <a:lstStyle/>
          <a:p>
            <a:pPr eaLnBrk="0" hangingPunct="0"/>
            <a:endParaRPr lang="en-US" altLang="en-US" sz="2400">
              <a:latin typeface="Times New Roman" pitchFamily="18" charset="0"/>
            </a:endParaRPr>
          </a:p>
        </p:txBody>
      </p:sp>
      <p:sp>
        <p:nvSpPr>
          <p:cNvPr id="15376" name="Text Box 16"/>
          <p:cNvSpPr txBox="1">
            <a:spLocks noChangeArrowheads="1"/>
          </p:cNvSpPr>
          <p:nvPr/>
        </p:nvSpPr>
        <p:spPr bwMode="auto">
          <a:xfrm>
            <a:off x="5943600" y="5943600"/>
            <a:ext cx="2505075" cy="457200"/>
          </a:xfrm>
          <a:prstGeom prst="rect">
            <a:avLst/>
          </a:prstGeom>
          <a:noFill/>
          <a:ln w="9525">
            <a:noFill/>
            <a:miter lim="800000"/>
            <a:headEnd/>
            <a:tailEnd/>
          </a:ln>
        </p:spPr>
        <p:txBody>
          <a:bodyPr wrap="none">
            <a:spAutoFit/>
          </a:bodyPr>
          <a:lstStyle/>
          <a:p>
            <a:pPr eaLnBrk="0" hangingPunct="0"/>
            <a:r>
              <a:rPr lang="en-US" altLang="en-US" sz="2400" b="1">
                <a:latin typeface="Times New Roman" pitchFamily="18" charset="0"/>
              </a:rPr>
              <a:t>Study begins here</a:t>
            </a:r>
          </a:p>
        </p:txBody>
      </p:sp>
    </p:spTree>
  </p:cSld>
  <p:clrMapOvr>
    <a:masterClrMapping/>
  </p:clrMapOvr>
  <p:transition>
    <p:cover dir="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914400" y="277813"/>
            <a:ext cx="7772400" cy="990600"/>
          </a:xfrm>
        </p:spPr>
        <p:txBody>
          <a:bodyPr/>
          <a:lstStyle/>
          <a:p>
            <a:pPr eaLnBrk="1" hangingPunct="1"/>
            <a:r>
              <a:rPr lang="tr-TR" sz="3400" smtClean="0">
                <a:latin typeface="Arial" charset="0"/>
              </a:rPr>
              <a:t>Randomized Clinical Trial - RCT</a:t>
            </a:r>
          </a:p>
        </p:txBody>
      </p:sp>
      <p:sp>
        <p:nvSpPr>
          <p:cNvPr id="16387" name="Rectangle 3"/>
          <p:cNvSpPr>
            <a:spLocks noChangeArrowheads="1"/>
          </p:cNvSpPr>
          <p:nvPr/>
        </p:nvSpPr>
        <p:spPr bwMode="auto">
          <a:xfrm>
            <a:off x="304800" y="2590800"/>
            <a:ext cx="1447800" cy="2438400"/>
          </a:xfrm>
          <a:prstGeom prst="rect">
            <a:avLst/>
          </a:prstGeom>
          <a:solidFill>
            <a:schemeClr val="hlink"/>
          </a:solidFill>
          <a:ln w="9525">
            <a:solidFill>
              <a:schemeClr val="tx1"/>
            </a:solidFill>
            <a:miter lim="800000"/>
            <a:headEnd/>
            <a:tailEnd/>
          </a:ln>
        </p:spPr>
        <p:txBody>
          <a:bodyPr wrap="none" anchor="ctr"/>
          <a:lstStyle/>
          <a:p>
            <a:endParaRPr lang="tr-TR" sz="2400">
              <a:latin typeface="Times New Roman" pitchFamily="18" charset="0"/>
            </a:endParaRPr>
          </a:p>
        </p:txBody>
      </p:sp>
      <p:sp>
        <p:nvSpPr>
          <p:cNvPr id="16388" name="Line 4"/>
          <p:cNvSpPr>
            <a:spLocks noChangeShapeType="1"/>
          </p:cNvSpPr>
          <p:nvPr/>
        </p:nvSpPr>
        <p:spPr bwMode="auto">
          <a:xfrm>
            <a:off x="1905000" y="3810000"/>
            <a:ext cx="1295400" cy="0"/>
          </a:xfrm>
          <a:prstGeom prst="line">
            <a:avLst/>
          </a:prstGeom>
          <a:noFill/>
          <a:ln w="28575">
            <a:solidFill>
              <a:schemeClr val="tx2"/>
            </a:solidFill>
            <a:round/>
            <a:headEnd/>
            <a:tailEnd type="triangle" w="med" len="med"/>
          </a:ln>
        </p:spPr>
        <p:txBody>
          <a:bodyPr/>
          <a:lstStyle/>
          <a:p>
            <a:endParaRPr lang="tr-TR"/>
          </a:p>
        </p:txBody>
      </p:sp>
      <p:sp>
        <p:nvSpPr>
          <p:cNvPr id="16389" name="Rectangle 5"/>
          <p:cNvSpPr>
            <a:spLocks noChangeArrowheads="1"/>
          </p:cNvSpPr>
          <p:nvPr/>
        </p:nvSpPr>
        <p:spPr bwMode="auto">
          <a:xfrm>
            <a:off x="3810000" y="2286000"/>
            <a:ext cx="1676400" cy="914400"/>
          </a:xfrm>
          <a:prstGeom prst="rect">
            <a:avLst/>
          </a:prstGeom>
          <a:solidFill>
            <a:srgbClr val="FF9966"/>
          </a:solidFill>
          <a:ln w="9525">
            <a:solidFill>
              <a:schemeClr val="tx1"/>
            </a:solidFill>
            <a:miter lim="800000"/>
            <a:headEnd/>
            <a:tailEnd/>
          </a:ln>
        </p:spPr>
        <p:txBody>
          <a:bodyPr wrap="none" anchor="ctr"/>
          <a:lstStyle/>
          <a:p>
            <a:endParaRPr lang="tr-TR" sz="2400">
              <a:latin typeface="Times New Roman" pitchFamily="18" charset="0"/>
            </a:endParaRPr>
          </a:p>
        </p:txBody>
      </p:sp>
      <p:sp>
        <p:nvSpPr>
          <p:cNvPr id="16390" name="Rectangle 6"/>
          <p:cNvSpPr>
            <a:spLocks noChangeArrowheads="1"/>
          </p:cNvSpPr>
          <p:nvPr/>
        </p:nvSpPr>
        <p:spPr bwMode="auto">
          <a:xfrm>
            <a:off x="3886200" y="4419600"/>
            <a:ext cx="1600200" cy="914400"/>
          </a:xfrm>
          <a:prstGeom prst="rect">
            <a:avLst/>
          </a:prstGeom>
          <a:solidFill>
            <a:schemeClr val="accent2"/>
          </a:solidFill>
          <a:ln w="9525">
            <a:solidFill>
              <a:schemeClr val="tx1"/>
            </a:solidFill>
            <a:miter lim="800000"/>
            <a:headEnd/>
            <a:tailEnd/>
          </a:ln>
        </p:spPr>
        <p:txBody>
          <a:bodyPr wrap="none" anchor="ctr"/>
          <a:lstStyle/>
          <a:p>
            <a:endParaRPr lang="tr-TR" sz="2400">
              <a:latin typeface="Times New Roman" pitchFamily="18" charset="0"/>
            </a:endParaRPr>
          </a:p>
        </p:txBody>
      </p:sp>
      <p:sp>
        <p:nvSpPr>
          <p:cNvPr id="16391" name="Line 7"/>
          <p:cNvSpPr>
            <a:spLocks noChangeShapeType="1"/>
          </p:cNvSpPr>
          <p:nvPr/>
        </p:nvSpPr>
        <p:spPr bwMode="auto">
          <a:xfrm flipV="1">
            <a:off x="3203575" y="2924175"/>
            <a:ext cx="533400" cy="576263"/>
          </a:xfrm>
          <a:prstGeom prst="line">
            <a:avLst/>
          </a:prstGeom>
          <a:noFill/>
          <a:ln w="28575">
            <a:solidFill>
              <a:schemeClr val="tx2"/>
            </a:solidFill>
            <a:round/>
            <a:headEnd/>
            <a:tailEnd type="triangle" w="med" len="med"/>
          </a:ln>
        </p:spPr>
        <p:txBody>
          <a:bodyPr/>
          <a:lstStyle/>
          <a:p>
            <a:endParaRPr lang="tr-TR"/>
          </a:p>
        </p:txBody>
      </p:sp>
      <p:sp>
        <p:nvSpPr>
          <p:cNvPr id="16392" name="Line 8"/>
          <p:cNvSpPr>
            <a:spLocks noChangeShapeType="1"/>
          </p:cNvSpPr>
          <p:nvPr/>
        </p:nvSpPr>
        <p:spPr bwMode="auto">
          <a:xfrm>
            <a:off x="3124200" y="3962400"/>
            <a:ext cx="685800" cy="762000"/>
          </a:xfrm>
          <a:prstGeom prst="line">
            <a:avLst/>
          </a:prstGeom>
          <a:noFill/>
          <a:ln w="28575">
            <a:solidFill>
              <a:schemeClr val="tx2"/>
            </a:solidFill>
            <a:round/>
            <a:headEnd/>
            <a:tailEnd type="triangle" w="med" len="med"/>
          </a:ln>
        </p:spPr>
        <p:txBody>
          <a:bodyPr/>
          <a:lstStyle/>
          <a:p>
            <a:endParaRPr lang="tr-TR"/>
          </a:p>
        </p:txBody>
      </p:sp>
      <p:sp>
        <p:nvSpPr>
          <p:cNvPr id="16393" name="Text Box 9"/>
          <p:cNvSpPr txBox="1">
            <a:spLocks noChangeArrowheads="1"/>
          </p:cNvSpPr>
          <p:nvPr/>
        </p:nvSpPr>
        <p:spPr bwMode="auto">
          <a:xfrm>
            <a:off x="1905000" y="3429000"/>
            <a:ext cx="2133600" cy="366713"/>
          </a:xfrm>
          <a:prstGeom prst="rect">
            <a:avLst/>
          </a:prstGeom>
          <a:noFill/>
          <a:ln w="9525">
            <a:noFill/>
            <a:miter lim="800000"/>
            <a:headEnd/>
            <a:tailEnd/>
          </a:ln>
        </p:spPr>
        <p:txBody>
          <a:bodyPr>
            <a:spAutoFit/>
          </a:bodyPr>
          <a:lstStyle/>
          <a:p>
            <a:pPr>
              <a:spcBef>
                <a:spcPct val="50000"/>
              </a:spcBef>
            </a:pPr>
            <a:r>
              <a:rPr lang="tr-TR" sz="1800" b="1">
                <a:solidFill>
                  <a:schemeClr val="tx2"/>
                </a:solidFill>
                <a:latin typeface="Tahoma" pitchFamily="34" charset="0"/>
              </a:rPr>
              <a:t>Randomisation</a:t>
            </a:r>
          </a:p>
        </p:txBody>
      </p:sp>
      <p:sp>
        <p:nvSpPr>
          <p:cNvPr id="16394" name="Text Box 10"/>
          <p:cNvSpPr txBox="1">
            <a:spLocks noChangeArrowheads="1"/>
          </p:cNvSpPr>
          <p:nvPr/>
        </p:nvSpPr>
        <p:spPr bwMode="auto">
          <a:xfrm>
            <a:off x="4038600" y="2438400"/>
            <a:ext cx="1447800" cy="641350"/>
          </a:xfrm>
          <a:prstGeom prst="rect">
            <a:avLst/>
          </a:prstGeom>
          <a:noFill/>
          <a:ln w="9525">
            <a:noFill/>
            <a:miter lim="800000"/>
            <a:headEnd/>
            <a:tailEnd/>
          </a:ln>
        </p:spPr>
        <p:txBody>
          <a:bodyPr>
            <a:spAutoFit/>
          </a:bodyPr>
          <a:lstStyle/>
          <a:p>
            <a:r>
              <a:rPr lang="tr-TR" sz="1800" b="1">
                <a:solidFill>
                  <a:schemeClr val="bg1"/>
                </a:solidFill>
                <a:latin typeface="Tahoma" pitchFamily="34" charset="0"/>
              </a:rPr>
              <a:t>New  therapy</a:t>
            </a:r>
          </a:p>
        </p:txBody>
      </p:sp>
      <p:sp>
        <p:nvSpPr>
          <p:cNvPr id="16395" name="Text Box 11"/>
          <p:cNvSpPr txBox="1">
            <a:spLocks noChangeArrowheads="1"/>
          </p:cNvSpPr>
          <p:nvPr/>
        </p:nvSpPr>
        <p:spPr bwMode="auto">
          <a:xfrm>
            <a:off x="4038600" y="4495800"/>
            <a:ext cx="1295400" cy="641350"/>
          </a:xfrm>
          <a:prstGeom prst="rect">
            <a:avLst/>
          </a:prstGeom>
          <a:noFill/>
          <a:ln w="9525">
            <a:noFill/>
            <a:miter lim="800000"/>
            <a:headEnd/>
            <a:tailEnd/>
          </a:ln>
        </p:spPr>
        <p:txBody>
          <a:bodyPr>
            <a:spAutoFit/>
          </a:bodyPr>
          <a:lstStyle/>
          <a:p>
            <a:pPr>
              <a:spcBef>
                <a:spcPct val="50000"/>
              </a:spcBef>
            </a:pPr>
            <a:r>
              <a:rPr lang="tr-TR" sz="1800" b="1">
                <a:solidFill>
                  <a:schemeClr val="bg1"/>
                </a:solidFill>
                <a:latin typeface="Tahoma" pitchFamily="34" charset="0"/>
              </a:rPr>
              <a:t>Standard therapy</a:t>
            </a:r>
          </a:p>
        </p:txBody>
      </p:sp>
      <p:sp>
        <p:nvSpPr>
          <p:cNvPr id="16396" name="Text Box 12"/>
          <p:cNvSpPr txBox="1">
            <a:spLocks noChangeArrowheads="1"/>
          </p:cNvSpPr>
          <p:nvPr/>
        </p:nvSpPr>
        <p:spPr bwMode="auto">
          <a:xfrm>
            <a:off x="533400" y="3352800"/>
            <a:ext cx="1219200" cy="701675"/>
          </a:xfrm>
          <a:prstGeom prst="rect">
            <a:avLst/>
          </a:prstGeom>
          <a:noFill/>
          <a:ln w="9525">
            <a:noFill/>
            <a:miter lim="800000"/>
            <a:headEnd/>
            <a:tailEnd/>
          </a:ln>
        </p:spPr>
        <p:txBody>
          <a:bodyPr>
            <a:spAutoFit/>
          </a:bodyPr>
          <a:lstStyle/>
          <a:p>
            <a:pPr>
              <a:spcBef>
                <a:spcPct val="50000"/>
              </a:spcBef>
            </a:pPr>
            <a:r>
              <a:rPr lang="tr-TR" b="1">
                <a:solidFill>
                  <a:schemeClr val="tx2"/>
                </a:solidFill>
              </a:rPr>
              <a:t>Eligible patients</a:t>
            </a:r>
          </a:p>
        </p:txBody>
      </p:sp>
      <p:sp>
        <p:nvSpPr>
          <p:cNvPr id="16397" name="Text Box 13"/>
          <p:cNvSpPr txBox="1">
            <a:spLocks noChangeArrowheads="1"/>
          </p:cNvSpPr>
          <p:nvPr/>
        </p:nvSpPr>
        <p:spPr bwMode="auto">
          <a:xfrm>
            <a:off x="6270625" y="2133600"/>
            <a:ext cx="184150" cy="457200"/>
          </a:xfrm>
          <a:prstGeom prst="rect">
            <a:avLst/>
          </a:prstGeom>
          <a:noFill/>
          <a:ln w="9525">
            <a:noFill/>
            <a:miter lim="800000"/>
            <a:headEnd/>
            <a:tailEnd/>
          </a:ln>
        </p:spPr>
        <p:txBody>
          <a:bodyPr>
            <a:spAutoFit/>
          </a:bodyPr>
          <a:lstStyle/>
          <a:p>
            <a:pPr>
              <a:spcBef>
                <a:spcPct val="50000"/>
              </a:spcBef>
            </a:pPr>
            <a:endParaRPr lang="en-US" sz="2400">
              <a:latin typeface="Times New Roman" pitchFamily="18" charset="0"/>
            </a:endParaRPr>
          </a:p>
        </p:txBody>
      </p:sp>
      <p:sp>
        <p:nvSpPr>
          <p:cNvPr id="16398" name="Text Box 14"/>
          <p:cNvSpPr txBox="1">
            <a:spLocks noChangeArrowheads="1"/>
          </p:cNvSpPr>
          <p:nvPr/>
        </p:nvSpPr>
        <p:spPr bwMode="auto">
          <a:xfrm>
            <a:off x="6781800" y="1981200"/>
            <a:ext cx="1390650" cy="376238"/>
          </a:xfrm>
          <a:prstGeom prst="rect">
            <a:avLst/>
          </a:prstGeom>
          <a:solidFill>
            <a:schemeClr val="hlink"/>
          </a:solidFill>
          <a:ln w="9525">
            <a:solidFill>
              <a:schemeClr val="tx1"/>
            </a:solidFill>
            <a:miter lim="800000"/>
            <a:headEnd/>
            <a:tailEnd/>
          </a:ln>
        </p:spPr>
        <p:txBody>
          <a:bodyPr>
            <a:spAutoFit/>
          </a:bodyPr>
          <a:lstStyle/>
          <a:p>
            <a:pPr>
              <a:spcBef>
                <a:spcPct val="50000"/>
              </a:spcBef>
            </a:pPr>
            <a:r>
              <a:rPr lang="tr-TR" sz="1800" b="1">
                <a:solidFill>
                  <a:schemeClr val="tx2"/>
                </a:solidFill>
                <a:latin typeface="Tahoma" pitchFamily="34" charset="0"/>
              </a:rPr>
              <a:t>Outcome</a:t>
            </a:r>
          </a:p>
        </p:txBody>
      </p:sp>
      <p:sp>
        <p:nvSpPr>
          <p:cNvPr id="16399" name="Text Box 15"/>
          <p:cNvSpPr txBox="1">
            <a:spLocks noChangeArrowheads="1"/>
          </p:cNvSpPr>
          <p:nvPr/>
        </p:nvSpPr>
        <p:spPr bwMode="auto">
          <a:xfrm>
            <a:off x="6705600" y="3048000"/>
            <a:ext cx="1295400" cy="650875"/>
          </a:xfrm>
          <a:prstGeom prst="rect">
            <a:avLst/>
          </a:prstGeom>
          <a:noFill/>
          <a:ln w="9525">
            <a:solidFill>
              <a:schemeClr val="tx1"/>
            </a:solidFill>
            <a:miter lim="800000"/>
            <a:headEnd/>
            <a:tailEnd/>
          </a:ln>
        </p:spPr>
        <p:txBody>
          <a:bodyPr>
            <a:spAutoFit/>
          </a:bodyPr>
          <a:lstStyle/>
          <a:p>
            <a:pPr>
              <a:spcBef>
                <a:spcPct val="50000"/>
              </a:spcBef>
            </a:pPr>
            <a:r>
              <a:rPr lang="tr-TR" sz="1800" b="1">
                <a:solidFill>
                  <a:schemeClr val="tx2"/>
                </a:solidFill>
                <a:latin typeface="Tahoma" pitchFamily="34" charset="0"/>
              </a:rPr>
              <a:t>No outcome</a:t>
            </a:r>
          </a:p>
        </p:txBody>
      </p:sp>
      <p:sp>
        <p:nvSpPr>
          <p:cNvPr id="16400" name="Text Box 16"/>
          <p:cNvSpPr txBox="1">
            <a:spLocks noChangeArrowheads="1"/>
          </p:cNvSpPr>
          <p:nvPr/>
        </p:nvSpPr>
        <p:spPr bwMode="auto">
          <a:xfrm>
            <a:off x="6732588" y="4005263"/>
            <a:ext cx="1295400" cy="376237"/>
          </a:xfrm>
          <a:prstGeom prst="rect">
            <a:avLst/>
          </a:prstGeom>
          <a:solidFill>
            <a:schemeClr val="hlink"/>
          </a:solidFill>
          <a:ln w="9525">
            <a:solidFill>
              <a:schemeClr val="tx1"/>
            </a:solidFill>
            <a:miter lim="800000"/>
            <a:headEnd/>
            <a:tailEnd/>
          </a:ln>
        </p:spPr>
        <p:txBody>
          <a:bodyPr>
            <a:spAutoFit/>
          </a:bodyPr>
          <a:lstStyle/>
          <a:p>
            <a:pPr>
              <a:spcBef>
                <a:spcPct val="50000"/>
              </a:spcBef>
            </a:pPr>
            <a:r>
              <a:rPr lang="tr-TR" sz="1800" b="1">
                <a:solidFill>
                  <a:schemeClr val="tx2"/>
                </a:solidFill>
                <a:latin typeface="Tahoma" pitchFamily="34" charset="0"/>
              </a:rPr>
              <a:t>Outcome</a:t>
            </a:r>
          </a:p>
        </p:txBody>
      </p:sp>
      <p:sp>
        <p:nvSpPr>
          <p:cNvPr id="16401" name="Text Box 17"/>
          <p:cNvSpPr txBox="1">
            <a:spLocks noChangeArrowheads="1"/>
          </p:cNvSpPr>
          <p:nvPr/>
        </p:nvSpPr>
        <p:spPr bwMode="auto">
          <a:xfrm>
            <a:off x="6732588" y="5084763"/>
            <a:ext cx="1371600" cy="650875"/>
          </a:xfrm>
          <a:prstGeom prst="rect">
            <a:avLst/>
          </a:prstGeom>
          <a:noFill/>
          <a:ln w="9525">
            <a:solidFill>
              <a:schemeClr val="tx1"/>
            </a:solidFill>
            <a:miter lim="800000"/>
            <a:headEnd/>
            <a:tailEnd/>
          </a:ln>
        </p:spPr>
        <p:txBody>
          <a:bodyPr>
            <a:spAutoFit/>
          </a:bodyPr>
          <a:lstStyle/>
          <a:p>
            <a:pPr>
              <a:spcBef>
                <a:spcPct val="50000"/>
              </a:spcBef>
            </a:pPr>
            <a:r>
              <a:rPr lang="tr-TR" sz="1800" b="1">
                <a:solidFill>
                  <a:schemeClr val="tx2"/>
                </a:solidFill>
                <a:latin typeface="Tahoma" pitchFamily="34" charset="0"/>
              </a:rPr>
              <a:t>No outcome</a:t>
            </a:r>
          </a:p>
        </p:txBody>
      </p:sp>
      <p:sp>
        <p:nvSpPr>
          <p:cNvPr id="16402" name="Line 18"/>
          <p:cNvSpPr>
            <a:spLocks noChangeShapeType="1"/>
          </p:cNvSpPr>
          <p:nvPr/>
        </p:nvSpPr>
        <p:spPr bwMode="auto">
          <a:xfrm flipV="1">
            <a:off x="5562600" y="2209800"/>
            <a:ext cx="1143000" cy="457200"/>
          </a:xfrm>
          <a:prstGeom prst="line">
            <a:avLst/>
          </a:prstGeom>
          <a:noFill/>
          <a:ln w="28575">
            <a:solidFill>
              <a:schemeClr val="tx2"/>
            </a:solidFill>
            <a:round/>
            <a:headEnd/>
            <a:tailEnd type="triangle" w="med" len="med"/>
          </a:ln>
        </p:spPr>
        <p:txBody>
          <a:bodyPr/>
          <a:lstStyle/>
          <a:p>
            <a:endParaRPr lang="tr-TR"/>
          </a:p>
        </p:txBody>
      </p:sp>
      <p:sp>
        <p:nvSpPr>
          <p:cNvPr id="16403" name="Line 19"/>
          <p:cNvSpPr>
            <a:spLocks noChangeShapeType="1"/>
          </p:cNvSpPr>
          <p:nvPr/>
        </p:nvSpPr>
        <p:spPr bwMode="auto">
          <a:xfrm>
            <a:off x="5562600" y="2743200"/>
            <a:ext cx="1143000" cy="533400"/>
          </a:xfrm>
          <a:prstGeom prst="line">
            <a:avLst/>
          </a:prstGeom>
          <a:noFill/>
          <a:ln w="28575">
            <a:solidFill>
              <a:schemeClr val="tx2"/>
            </a:solidFill>
            <a:round/>
            <a:headEnd/>
            <a:tailEnd type="triangle" w="med" len="med"/>
          </a:ln>
        </p:spPr>
        <p:txBody>
          <a:bodyPr/>
          <a:lstStyle/>
          <a:p>
            <a:endParaRPr lang="tr-TR"/>
          </a:p>
        </p:txBody>
      </p:sp>
      <p:sp>
        <p:nvSpPr>
          <p:cNvPr id="16404" name="Line 20"/>
          <p:cNvSpPr>
            <a:spLocks noChangeShapeType="1"/>
          </p:cNvSpPr>
          <p:nvPr/>
        </p:nvSpPr>
        <p:spPr bwMode="auto">
          <a:xfrm flipV="1">
            <a:off x="5562600" y="4343400"/>
            <a:ext cx="1066800" cy="533400"/>
          </a:xfrm>
          <a:prstGeom prst="line">
            <a:avLst/>
          </a:prstGeom>
          <a:noFill/>
          <a:ln w="28575">
            <a:solidFill>
              <a:schemeClr val="tx2"/>
            </a:solidFill>
            <a:round/>
            <a:headEnd/>
            <a:tailEnd type="triangle" w="med" len="med"/>
          </a:ln>
        </p:spPr>
        <p:txBody>
          <a:bodyPr/>
          <a:lstStyle/>
          <a:p>
            <a:endParaRPr lang="tr-TR"/>
          </a:p>
        </p:txBody>
      </p:sp>
      <p:sp>
        <p:nvSpPr>
          <p:cNvPr id="16405" name="Line 21"/>
          <p:cNvSpPr>
            <a:spLocks noChangeShapeType="1"/>
          </p:cNvSpPr>
          <p:nvPr/>
        </p:nvSpPr>
        <p:spPr bwMode="auto">
          <a:xfrm>
            <a:off x="5562600" y="4876800"/>
            <a:ext cx="1143000" cy="457200"/>
          </a:xfrm>
          <a:prstGeom prst="line">
            <a:avLst/>
          </a:prstGeom>
          <a:noFill/>
          <a:ln w="28575">
            <a:solidFill>
              <a:schemeClr val="tx2"/>
            </a:solidFill>
            <a:round/>
            <a:headEnd/>
            <a:tailEnd type="triangle" w="med" len="med"/>
          </a:ln>
        </p:spPr>
        <p:txBody>
          <a:bodyPr/>
          <a:lstStyle/>
          <a:p>
            <a:endParaRPr lang="tr-TR"/>
          </a:p>
        </p:txBody>
      </p:sp>
      <p:sp>
        <p:nvSpPr>
          <p:cNvPr id="16406" name="Line 22"/>
          <p:cNvSpPr>
            <a:spLocks noChangeShapeType="1"/>
          </p:cNvSpPr>
          <p:nvPr/>
        </p:nvSpPr>
        <p:spPr bwMode="auto">
          <a:xfrm>
            <a:off x="457200" y="5791200"/>
            <a:ext cx="3810000" cy="0"/>
          </a:xfrm>
          <a:prstGeom prst="line">
            <a:avLst/>
          </a:prstGeom>
          <a:noFill/>
          <a:ln w="28575">
            <a:solidFill>
              <a:schemeClr val="tx2"/>
            </a:solidFill>
            <a:round/>
            <a:headEnd/>
            <a:tailEnd type="triangle" w="med" len="med"/>
          </a:ln>
        </p:spPr>
        <p:txBody>
          <a:bodyPr/>
          <a:lstStyle/>
          <a:p>
            <a:endParaRPr lang="tr-TR"/>
          </a:p>
        </p:txBody>
      </p:sp>
      <p:sp>
        <p:nvSpPr>
          <p:cNvPr id="16407" name="Text Box 23"/>
          <p:cNvSpPr txBox="1">
            <a:spLocks noChangeArrowheads="1"/>
          </p:cNvSpPr>
          <p:nvPr/>
        </p:nvSpPr>
        <p:spPr bwMode="auto">
          <a:xfrm>
            <a:off x="457200" y="5486400"/>
            <a:ext cx="2057400" cy="641350"/>
          </a:xfrm>
          <a:prstGeom prst="rect">
            <a:avLst/>
          </a:prstGeom>
          <a:noFill/>
          <a:ln w="9525">
            <a:noFill/>
            <a:miter lim="800000"/>
            <a:headEnd/>
            <a:tailEnd/>
          </a:ln>
        </p:spPr>
        <p:txBody>
          <a:bodyPr>
            <a:spAutoFit/>
          </a:bodyPr>
          <a:lstStyle/>
          <a:p>
            <a:pPr>
              <a:spcBef>
                <a:spcPct val="50000"/>
              </a:spcBef>
            </a:pPr>
            <a:r>
              <a:rPr lang="tr-TR" sz="1800" b="1">
                <a:solidFill>
                  <a:schemeClr val="tx2"/>
                </a:solidFill>
                <a:latin typeface="Tahoma" pitchFamily="34" charset="0"/>
              </a:rPr>
              <a:t>Direction of the study</a:t>
            </a:r>
          </a:p>
        </p:txBody>
      </p:sp>
    </p:spTree>
  </p:cSld>
  <p:clrMapOvr>
    <a:masterClrMapping/>
  </p:clrMapOvr>
  <p:transition>
    <p:cover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914400" y="277813"/>
            <a:ext cx="7772400" cy="990600"/>
          </a:xfrm>
        </p:spPr>
        <p:txBody>
          <a:bodyPr/>
          <a:lstStyle/>
          <a:p>
            <a:pPr eaLnBrk="1" hangingPunct="1"/>
            <a:r>
              <a:rPr lang="tr-TR" sz="3400" smtClean="0">
                <a:latin typeface="Arial" charset="0"/>
              </a:rPr>
              <a:t>Randomized Field Trial </a:t>
            </a:r>
          </a:p>
        </p:txBody>
      </p:sp>
      <p:sp>
        <p:nvSpPr>
          <p:cNvPr id="46083" name="Rectangle 3"/>
          <p:cNvSpPr>
            <a:spLocks noChangeArrowheads="1"/>
          </p:cNvSpPr>
          <p:nvPr/>
        </p:nvSpPr>
        <p:spPr bwMode="auto">
          <a:xfrm>
            <a:off x="304800" y="2590800"/>
            <a:ext cx="1447800" cy="2438400"/>
          </a:xfrm>
          <a:prstGeom prst="rect">
            <a:avLst/>
          </a:prstGeom>
          <a:solidFill>
            <a:schemeClr val="accent3">
              <a:lumMod val="75000"/>
            </a:schemeClr>
          </a:solidFill>
          <a:ln w="9525">
            <a:solidFill>
              <a:schemeClr val="tx1"/>
            </a:solidFill>
            <a:miter lim="800000"/>
            <a:headEnd/>
            <a:tailEnd/>
          </a:ln>
        </p:spPr>
        <p:txBody>
          <a:bodyPr wrap="none" anchor="ctr"/>
          <a:lstStyle/>
          <a:p>
            <a:pPr>
              <a:defRPr/>
            </a:pPr>
            <a:endParaRPr lang="tr-TR" sz="2400">
              <a:latin typeface="Times New Roman" pitchFamily="18" charset="0"/>
            </a:endParaRPr>
          </a:p>
        </p:txBody>
      </p:sp>
      <p:sp>
        <p:nvSpPr>
          <p:cNvPr id="17412" name="Line 4"/>
          <p:cNvSpPr>
            <a:spLocks noChangeShapeType="1"/>
          </p:cNvSpPr>
          <p:nvPr/>
        </p:nvSpPr>
        <p:spPr bwMode="auto">
          <a:xfrm>
            <a:off x="1905000" y="3810000"/>
            <a:ext cx="1295400" cy="0"/>
          </a:xfrm>
          <a:prstGeom prst="line">
            <a:avLst/>
          </a:prstGeom>
          <a:noFill/>
          <a:ln w="28575">
            <a:solidFill>
              <a:schemeClr val="tx2"/>
            </a:solidFill>
            <a:round/>
            <a:headEnd/>
            <a:tailEnd type="triangle" w="med" len="med"/>
          </a:ln>
        </p:spPr>
        <p:txBody>
          <a:bodyPr/>
          <a:lstStyle/>
          <a:p>
            <a:endParaRPr lang="tr-TR"/>
          </a:p>
        </p:txBody>
      </p:sp>
      <p:sp>
        <p:nvSpPr>
          <p:cNvPr id="17413" name="Rectangle 5"/>
          <p:cNvSpPr>
            <a:spLocks noChangeArrowheads="1"/>
          </p:cNvSpPr>
          <p:nvPr/>
        </p:nvSpPr>
        <p:spPr bwMode="auto">
          <a:xfrm>
            <a:off x="3810000" y="2286000"/>
            <a:ext cx="1676400" cy="914400"/>
          </a:xfrm>
          <a:prstGeom prst="rect">
            <a:avLst/>
          </a:prstGeom>
          <a:solidFill>
            <a:srgbClr val="FF9966"/>
          </a:solidFill>
          <a:ln w="9525">
            <a:solidFill>
              <a:schemeClr val="tx1"/>
            </a:solidFill>
            <a:miter lim="800000"/>
            <a:headEnd/>
            <a:tailEnd/>
          </a:ln>
        </p:spPr>
        <p:txBody>
          <a:bodyPr wrap="none" anchor="ctr"/>
          <a:lstStyle/>
          <a:p>
            <a:endParaRPr lang="tr-TR" sz="2400">
              <a:latin typeface="Times New Roman" pitchFamily="18" charset="0"/>
            </a:endParaRPr>
          </a:p>
        </p:txBody>
      </p:sp>
      <p:sp>
        <p:nvSpPr>
          <p:cNvPr id="46086" name="Rectangle 6"/>
          <p:cNvSpPr>
            <a:spLocks noChangeArrowheads="1"/>
          </p:cNvSpPr>
          <p:nvPr/>
        </p:nvSpPr>
        <p:spPr bwMode="auto">
          <a:xfrm>
            <a:off x="3851275" y="4437063"/>
            <a:ext cx="1766888" cy="914400"/>
          </a:xfrm>
          <a:prstGeom prst="rect">
            <a:avLst/>
          </a:prstGeom>
          <a:solidFill>
            <a:schemeClr val="accent1">
              <a:lumMod val="60000"/>
              <a:lumOff val="40000"/>
            </a:schemeClr>
          </a:solidFill>
          <a:ln w="9525">
            <a:solidFill>
              <a:schemeClr val="tx1"/>
            </a:solidFill>
            <a:miter lim="800000"/>
            <a:headEnd/>
            <a:tailEnd/>
          </a:ln>
        </p:spPr>
        <p:txBody>
          <a:bodyPr wrap="none" anchor="ctr"/>
          <a:lstStyle/>
          <a:p>
            <a:pPr>
              <a:defRPr/>
            </a:pPr>
            <a:endParaRPr lang="tr-TR" sz="2400">
              <a:latin typeface="Times New Roman" pitchFamily="18" charset="0"/>
            </a:endParaRPr>
          </a:p>
        </p:txBody>
      </p:sp>
      <p:sp>
        <p:nvSpPr>
          <p:cNvPr id="17415" name="Line 7"/>
          <p:cNvSpPr>
            <a:spLocks noChangeShapeType="1"/>
          </p:cNvSpPr>
          <p:nvPr/>
        </p:nvSpPr>
        <p:spPr bwMode="auto">
          <a:xfrm flipV="1">
            <a:off x="3203575" y="2924175"/>
            <a:ext cx="533400" cy="576263"/>
          </a:xfrm>
          <a:prstGeom prst="line">
            <a:avLst/>
          </a:prstGeom>
          <a:noFill/>
          <a:ln w="28575">
            <a:solidFill>
              <a:schemeClr val="tx2"/>
            </a:solidFill>
            <a:round/>
            <a:headEnd/>
            <a:tailEnd type="triangle" w="med" len="med"/>
          </a:ln>
        </p:spPr>
        <p:txBody>
          <a:bodyPr/>
          <a:lstStyle/>
          <a:p>
            <a:endParaRPr lang="tr-TR"/>
          </a:p>
        </p:txBody>
      </p:sp>
      <p:sp>
        <p:nvSpPr>
          <p:cNvPr id="17416" name="Line 8"/>
          <p:cNvSpPr>
            <a:spLocks noChangeShapeType="1"/>
          </p:cNvSpPr>
          <p:nvPr/>
        </p:nvSpPr>
        <p:spPr bwMode="auto">
          <a:xfrm>
            <a:off x="3124200" y="3962400"/>
            <a:ext cx="685800" cy="762000"/>
          </a:xfrm>
          <a:prstGeom prst="line">
            <a:avLst/>
          </a:prstGeom>
          <a:noFill/>
          <a:ln w="28575">
            <a:solidFill>
              <a:schemeClr val="tx2"/>
            </a:solidFill>
            <a:round/>
            <a:headEnd/>
            <a:tailEnd type="triangle" w="med" len="med"/>
          </a:ln>
        </p:spPr>
        <p:txBody>
          <a:bodyPr/>
          <a:lstStyle/>
          <a:p>
            <a:endParaRPr lang="tr-TR"/>
          </a:p>
        </p:txBody>
      </p:sp>
      <p:sp>
        <p:nvSpPr>
          <p:cNvPr id="17417" name="Text Box 9"/>
          <p:cNvSpPr txBox="1">
            <a:spLocks noChangeArrowheads="1"/>
          </p:cNvSpPr>
          <p:nvPr/>
        </p:nvSpPr>
        <p:spPr bwMode="auto">
          <a:xfrm>
            <a:off x="1905000" y="3429000"/>
            <a:ext cx="2133600" cy="366713"/>
          </a:xfrm>
          <a:prstGeom prst="rect">
            <a:avLst/>
          </a:prstGeom>
          <a:noFill/>
          <a:ln w="9525">
            <a:noFill/>
            <a:miter lim="800000"/>
            <a:headEnd/>
            <a:tailEnd/>
          </a:ln>
        </p:spPr>
        <p:txBody>
          <a:bodyPr>
            <a:spAutoFit/>
          </a:bodyPr>
          <a:lstStyle/>
          <a:p>
            <a:pPr>
              <a:spcBef>
                <a:spcPct val="50000"/>
              </a:spcBef>
            </a:pPr>
            <a:r>
              <a:rPr lang="tr-TR" sz="1800" b="1">
                <a:solidFill>
                  <a:schemeClr val="tx2"/>
                </a:solidFill>
                <a:latin typeface="Tahoma" pitchFamily="34" charset="0"/>
              </a:rPr>
              <a:t>Randomisation</a:t>
            </a:r>
          </a:p>
        </p:txBody>
      </p:sp>
      <p:sp>
        <p:nvSpPr>
          <p:cNvPr id="17418" name="Text Box 10"/>
          <p:cNvSpPr txBox="1">
            <a:spLocks noChangeArrowheads="1"/>
          </p:cNvSpPr>
          <p:nvPr/>
        </p:nvSpPr>
        <p:spPr bwMode="auto">
          <a:xfrm>
            <a:off x="3851275" y="2438400"/>
            <a:ext cx="1635125" cy="646113"/>
          </a:xfrm>
          <a:prstGeom prst="rect">
            <a:avLst/>
          </a:prstGeom>
          <a:noFill/>
          <a:ln w="9525">
            <a:noFill/>
            <a:miter lim="800000"/>
            <a:headEnd/>
            <a:tailEnd/>
          </a:ln>
        </p:spPr>
        <p:txBody>
          <a:bodyPr>
            <a:spAutoFit/>
          </a:bodyPr>
          <a:lstStyle/>
          <a:p>
            <a:r>
              <a:rPr lang="tr-TR" sz="1800" b="1">
                <a:latin typeface="Tahoma" pitchFamily="34" charset="0"/>
              </a:rPr>
              <a:t>Preventive intervention</a:t>
            </a:r>
          </a:p>
        </p:txBody>
      </p:sp>
      <p:sp>
        <p:nvSpPr>
          <p:cNvPr id="17419" name="Text Box 11"/>
          <p:cNvSpPr txBox="1">
            <a:spLocks noChangeArrowheads="1"/>
          </p:cNvSpPr>
          <p:nvPr/>
        </p:nvSpPr>
        <p:spPr bwMode="auto">
          <a:xfrm>
            <a:off x="3924300" y="4508500"/>
            <a:ext cx="1871663" cy="647700"/>
          </a:xfrm>
          <a:prstGeom prst="rect">
            <a:avLst/>
          </a:prstGeom>
          <a:noFill/>
          <a:ln w="9525">
            <a:noFill/>
            <a:miter lim="800000"/>
            <a:headEnd/>
            <a:tailEnd/>
          </a:ln>
        </p:spPr>
        <p:txBody>
          <a:bodyPr>
            <a:spAutoFit/>
          </a:bodyPr>
          <a:lstStyle/>
          <a:p>
            <a:pPr>
              <a:spcBef>
                <a:spcPct val="50000"/>
              </a:spcBef>
            </a:pPr>
            <a:r>
              <a:rPr lang="tr-TR" sz="1800" b="1">
                <a:latin typeface="Tahoma" pitchFamily="34" charset="0"/>
              </a:rPr>
              <a:t>No intervention</a:t>
            </a:r>
          </a:p>
        </p:txBody>
      </p:sp>
      <p:sp>
        <p:nvSpPr>
          <p:cNvPr id="17420" name="Text Box 12"/>
          <p:cNvSpPr txBox="1">
            <a:spLocks noChangeArrowheads="1"/>
          </p:cNvSpPr>
          <p:nvPr/>
        </p:nvSpPr>
        <p:spPr bwMode="auto">
          <a:xfrm>
            <a:off x="395288" y="3352800"/>
            <a:ext cx="1357312" cy="400050"/>
          </a:xfrm>
          <a:prstGeom prst="rect">
            <a:avLst/>
          </a:prstGeom>
          <a:noFill/>
          <a:ln w="9525">
            <a:noFill/>
            <a:miter lim="800000"/>
            <a:headEnd/>
            <a:tailEnd/>
          </a:ln>
        </p:spPr>
        <p:txBody>
          <a:bodyPr>
            <a:spAutoFit/>
          </a:bodyPr>
          <a:lstStyle/>
          <a:p>
            <a:pPr>
              <a:spcBef>
                <a:spcPct val="50000"/>
              </a:spcBef>
            </a:pPr>
            <a:r>
              <a:rPr lang="tr-TR" b="1">
                <a:solidFill>
                  <a:schemeClr val="tx2"/>
                </a:solidFill>
              </a:rPr>
              <a:t>Population</a:t>
            </a:r>
          </a:p>
        </p:txBody>
      </p:sp>
      <p:sp>
        <p:nvSpPr>
          <p:cNvPr id="17421" name="Text Box 13"/>
          <p:cNvSpPr txBox="1">
            <a:spLocks noChangeArrowheads="1"/>
          </p:cNvSpPr>
          <p:nvPr/>
        </p:nvSpPr>
        <p:spPr bwMode="auto">
          <a:xfrm>
            <a:off x="6270625" y="2133600"/>
            <a:ext cx="184150" cy="457200"/>
          </a:xfrm>
          <a:prstGeom prst="rect">
            <a:avLst/>
          </a:prstGeom>
          <a:noFill/>
          <a:ln w="9525">
            <a:noFill/>
            <a:miter lim="800000"/>
            <a:headEnd/>
            <a:tailEnd/>
          </a:ln>
        </p:spPr>
        <p:txBody>
          <a:bodyPr>
            <a:spAutoFit/>
          </a:bodyPr>
          <a:lstStyle/>
          <a:p>
            <a:pPr>
              <a:spcBef>
                <a:spcPct val="50000"/>
              </a:spcBef>
            </a:pPr>
            <a:endParaRPr lang="en-US" sz="2400">
              <a:latin typeface="Times New Roman" pitchFamily="18" charset="0"/>
            </a:endParaRPr>
          </a:p>
        </p:txBody>
      </p:sp>
      <p:sp>
        <p:nvSpPr>
          <p:cNvPr id="46094" name="Text Box 14"/>
          <p:cNvSpPr txBox="1">
            <a:spLocks noChangeArrowheads="1"/>
          </p:cNvSpPr>
          <p:nvPr/>
        </p:nvSpPr>
        <p:spPr bwMode="auto">
          <a:xfrm>
            <a:off x="6781800" y="1981200"/>
            <a:ext cx="1390650" cy="376238"/>
          </a:xfrm>
          <a:prstGeom prst="rect">
            <a:avLst/>
          </a:prstGeom>
          <a:solidFill>
            <a:schemeClr val="accent6"/>
          </a:solidFill>
          <a:ln w="9525">
            <a:solidFill>
              <a:schemeClr val="tx1"/>
            </a:solidFill>
            <a:miter lim="800000"/>
            <a:headEnd/>
            <a:tailEnd/>
          </a:ln>
        </p:spPr>
        <p:txBody>
          <a:bodyPr>
            <a:spAutoFit/>
          </a:bodyPr>
          <a:lstStyle/>
          <a:p>
            <a:pPr>
              <a:spcBef>
                <a:spcPct val="50000"/>
              </a:spcBef>
              <a:defRPr/>
            </a:pPr>
            <a:r>
              <a:rPr lang="tr-TR" sz="1800" b="1" dirty="0" err="1">
                <a:solidFill>
                  <a:schemeClr val="tx2"/>
                </a:solidFill>
                <a:latin typeface="Tahoma" pitchFamily="34" charset="0"/>
              </a:rPr>
              <a:t>Disease</a:t>
            </a:r>
            <a:endParaRPr lang="tr-TR" sz="1800" b="1" dirty="0">
              <a:solidFill>
                <a:schemeClr val="tx2"/>
              </a:solidFill>
              <a:latin typeface="Tahoma" pitchFamily="34" charset="0"/>
            </a:endParaRPr>
          </a:p>
        </p:txBody>
      </p:sp>
      <p:sp>
        <p:nvSpPr>
          <p:cNvPr id="17423" name="Text Box 15"/>
          <p:cNvSpPr txBox="1">
            <a:spLocks noChangeArrowheads="1"/>
          </p:cNvSpPr>
          <p:nvPr/>
        </p:nvSpPr>
        <p:spPr bwMode="auto">
          <a:xfrm>
            <a:off x="6705600" y="3048000"/>
            <a:ext cx="1295400" cy="646113"/>
          </a:xfrm>
          <a:prstGeom prst="rect">
            <a:avLst/>
          </a:prstGeom>
          <a:noFill/>
          <a:ln w="9525">
            <a:solidFill>
              <a:schemeClr val="tx1"/>
            </a:solidFill>
            <a:miter lim="800000"/>
            <a:headEnd/>
            <a:tailEnd/>
          </a:ln>
        </p:spPr>
        <p:txBody>
          <a:bodyPr>
            <a:spAutoFit/>
          </a:bodyPr>
          <a:lstStyle/>
          <a:p>
            <a:pPr>
              <a:spcBef>
                <a:spcPct val="50000"/>
              </a:spcBef>
            </a:pPr>
            <a:r>
              <a:rPr lang="tr-TR" sz="1800" b="1">
                <a:solidFill>
                  <a:schemeClr val="tx2"/>
                </a:solidFill>
                <a:latin typeface="Tahoma" pitchFamily="34" charset="0"/>
              </a:rPr>
              <a:t>No disease</a:t>
            </a:r>
          </a:p>
        </p:txBody>
      </p:sp>
      <p:sp>
        <p:nvSpPr>
          <p:cNvPr id="46096" name="Text Box 16"/>
          <p:cNvSpPr txBox="1">
            <a:spLocks noChangeArrowheads="1"/>
          </p:cNvSpPr>
          <p:nvPr/>
        </p:nvSpPr>
        <p:spPr bwMode="auto">
          <a:xfrm>
            <a:off x="6732588" y="4005263"/>
            <a:ext cx="1295400" cy="376237"/>
          </a:xfrm>
          <a:prstGeom prst="rect">
            <a:avLst/>
          </a:prstGeom>
          <a:solidFill>
            <a:schemeClr val="accent6"/>
          </a:solidFill>
          <a:ln w="9525">
            <a:solidFill>
              <a:schemeClr val="tx1"/>
            </a:solidFill>
            <a:miter lim="800000"/>
            <a:headEnd/>
            <a:tailEnd/>
          </a:ln>
        </p:spPr>
        <p:txBody>
          <a:bodyPr>
            <a:spAutoFit/>
          </a:bodyPr>
          <a:lstStyle/>
          <a:p>
            <a:pPr>
              <a:spcBef>
                <a:spcPct val="50000"/>
              </a:spcBef>
              <a:defRPr/>
            </a:pPr>
            <a:r>
              <a:rPr lang="tr-TR" sz="1800" b="1" dirty="0" err="1">
                <a:solidFill>
                  <a:schemeClr val="tx2"/>
                </a:solidFill>
                <a:latin typeface="Tahoma" pitchFamily="34" charset="0"/>
              </a:rPr>
              <a:t>Disease</a:t>
            </a:r>
            <a:endParaRPr lang="tr-TR" sz="1800" b="1" dirty="0">
              <a:solidFill>
                <a:schemeClr val="tx2"/>
              </a:solidFill>
              <a:latin typeface="Tahoma" pitchFamily="34" charset="0"/>
            </a:endParaRPr>
          </a:p>
        </p:txBody>
      </p:sp>
      <p:sp>
        <p:nvSpPr>
          <p:cNvPr id="17425" name="Text Box 17"/>
          <p:cNvSpPr txBox="1">
            <a:spLocks noChangeArrowheads="1"/>
          </p:cNvSpPr>
          <p:nvPr/>
        </p:nvSpPr>
        <p:spPr bwMode="auto">
          <a:xfrm>
            <a:off x="6732588" y="5084763"/>
            <a:ext cx="1371600" cy="646112"/>
          </a:xfrm>
          <a:prstGeom prst="rect">
            <a:avLst/>
          </a:prstGeom>
          <a:noFill/>
          <a:ln w="9525">
            <a:solidFill>
              <a:schemeClr val="tx1"/>
            </a:solidFill>
            <a:miter lim="800000"/>
            <a:headEnd/>
            <a:tailEnd/>
          </a:ln>
        </p:spPr>
        <p:txBody>
          <a:bodyPr>
            <a:spAutoFit/>
          </a:bodyPr>
          <a:lstStyle/>
          <a:p>
            <a:pPr>
              <a:spcBef>
                <a:spcPct val="50000"/>
              </a:spcBef>
            </a:pPr>
            <a:r>
              <a:rPr lang="tr-TR" sz="1800" b="1">
                <a:solidFill>
                  <a:schemeClr val="tx2"/>
                </a:solidFill>
                <a:latin typeface="Tahoma" pitchFamily="34" charset="0"/>
              </a:rPr>
              <a:t>No disease</a:t>
            </a:r>
          </a:p>
        </p:txBody>
      </p:sp>
      <p:sp>
        <p:nvSpPr>
          <p:cNvPr id="17426" name="Line 18"/>
          <p:cNvSpPr>
            <a:spLocks noChangeShapeType="1"/>
          </p:cNvSpPr>
          <p:nvPr/>
        </p:nvSpPr>
        <p:spPr bwMode="auto">
          <a:xfrm flipV="1">
            <a:off x="5562600" y="2209800"/>
            <a:ext cx="1143000" cy="457200"/>
          </a:xfrm>
          <a:prstGeom prst="line">
            <a:avLst/>
          </a:prstGeom>
          <a:noFill/>
          <a:ln w="28575">
            <a:solidFill>
              <a:schemeClr val="tx2"/>
            </a:solidFill>
            <a:round/>
            <a:headEnd/>
            <a:tailEnd type="triangle" w="med" len="med"/>
          </a:ln>
        </p:spPr>
        <p:txBody>
          <a:bodyPr/>
          <a:lstStyle/>
          <a:p>
            <a:endParaRPr lang="tr-TR"/>
          </a:p>
        </p:txBody>
      </p:sp>
      <p:sp>
        <p:nvSpPr>
          <p:cNvPr id="17427" name="Line 19"/>
          <p:cNvSpPr>
            <a:spLocks noChangeShapeType="1"/>
          </p:cNvSpPr>
          <p:nvPr/>
        </p:nvSpPr>
        <p:spPr bwMode="auto">
          <a:xfrm>
            <a:off x="5562600" y="2743200"/>
            <a:ext cx="1143000" cy="533400"/>
          </a:xfrm>
          <a:prstGeom prst="line">
            <a:avLst/>
          </a:prstGeom>
          <a:noFill/>
          <a:ln w="28575">
            <a:solidFill>
              <a:schemeClr val="tx2"/>
            </a:solidFill>
            <a:round/>
            <a:headEnd/>
            <a:tailEnd type="triangle" w="med" len="med"/>
          </a:ln>
        </p:spPr>
        <p:txBody>
          <a:bodyPr/>
          <a:lstStyle/>
          <a:p>
            <a:endParaRPr lang="tr-TR"/>
          </a:p>
        </p:txBody>
      </p:sp>
      <p:sp>
        <p:nvSpPr>
          <p:cNvPr id="17428" name="Line 20"/>
          <p:cNvSpPr>
            <a:spLocks noChangeShapeType="1"/>
          </p:cNvSpPr>
          <p:nvPr/>
        </p:nvSpPr>
        <p:spPr bwMode="auto">
          <a:xfrm flipV="1">
            <a:off x="5562600" y="4343400"/>
            <a:ext cx="1066800" cy="533400"/>
          </a:xfrm>
          <a:prstGeom prst="line">
            <a:avLst/>
          </a:prstGeom>
          <a:noFill/>
          <a:ln w="28575">
            <a:solidFill>
              <a:schemeClr val="tx2"/>
            </a:solidFill>
            <a:round/>
            <a:headEnd/>
            <a:tailEnd type="triangle" w="med" len="med"/>
          </a:ln>
        </p:spPr>
        <p:txBody>
          <a:bodyPr/>
          <a:lstStyle/>
          <a:p>
            <a:endParaRPr lang="tr-TR"/>
          </a:p>
        </p:txBody>
      </p:sp>
      <p:sp>
        <p:nvSpPr>
          <p:cNvPr id="17429" name="Line 21"/>
          <p:cNvSpPr>
            <a:spLocks noChangeShapeType="1"/>
          </p:cNvSpPr>
          <p:nvPr/>
        </p:nvSpPr>
        <p:spPr bwMode="auto">
          <a:xfrm>
            <a:off x="5562600" y="4876800"/>
            <a:ext cx="1143000" cy="457200"/>
          </a:xfrm>
          <a:prstGeom prst="line">
            <a:avLst/>
          </a:prstGeom>
          <a:noFill/>
          <a:ln w="28575">
            <a:solidFill>
              <a:schemeClr val="tx2"/>
            </a:solidFill>
            <a:round/>
            <a:headEnd/>
            <a:tailEnd type="triangle" w="med" len="med"/>
          </a:ln>
        </p:spPr>
        <p:txBody>
          <a:bodyPr/>
          <a:lstStyle/>
          <a:p>
            <a:endParaRPr lang="tr-TR"/>
          </a:p>
        </p:txBody>
      </p:sp>
      <p:sp>
        <p:nvSpPr>
          <p:cNvPr id="17430" name="Line 22"/>
          <p:cNvSpPr>
            <a:spLocks noChangeShapeType="1"/>
          </p:cNvSpPr>
          <p:nvPr/>
        </p:nvSpPr>
        <p:spPr bwMode="auto">
          <a:xfrm>
            <a:off x="457200" y="5791200"/>
            <a:ext cx="3810000" cy="0"/>
          </a:xfrm>
          <a:prstGeom prst="line">
            <a:avLst/>
          </a:prstGeom>
          <a:noFill/>
          <a:ln w="28575">
            <a:solidFill>
              <a:schemeClr val="tx2"/>
            </a:solidFill>
            <a:round/>
            <a:headEnd/>
            <a:tailEnd type="triangle" w="med" len="med"/>
          </a:ln>
        </p:spPr>
        <p:txBody>
          <a:bodyPr/>
          <a:lstStyle/>
          <a:p>
            <a:endParaRPr lang="tr-TR"/>
          </a:p>
        </p:txBody>
      </p:sp>
      <p:sp>
        <p:nvSpPr>
          <p:cNvPr id="17431" name="Text Box 23"/>
          <p:cNvSpPr txBox="1">
            <a:spLocks noChangeArrowheads="1"/>
          </p:cNvSpPr>
          <p:nvPr/>
        </p:nvSpPr>
        <p:spPr bwMode="auto">
          <a:xfrm>
            <a:off x="457200" y="5486400"/>
            <a:ext cx="2057400" cy="641350"/>
          </a:xfrm>
          <a:prstGeom prst="rect">
            <a:avLst/>
          </a:prstGeom>
          <a:noFill/>
          <a:ln w="9525">
            <a:noFill/>
            <a:miter lim="800000"/>
            <a:headEnd/>
            <a:tailEnd/>
          </a:ln>
        </p:spPr>
        <p:txBody>
          <a:bodyPr>
            <a:spAutoFit/>
          </a:bodyPr>
          <a:lstStyle/>
          <a:p>
            <a:pPr>
              <a:spcBef>
                <a:spcPct val="50000"/>
              </a:spcBef>
            </a:pPr>
            <a:r>
              <a:rPr lang="tr-TR" sz="1800" b="1">
                <a:solidFill>
                  <a:schemeClr val="tx2"/>
                </a:solidFill>
                <a:latin typeface="Tahoma" pitchFamily="34" charset="0"/>
              </a:rPr>
              <a:t>Direction of the study</a:t>
            </a:r>
          </a:p>
        </p:txBody>
      </p:sp>
    </p:spTree>
  </p:cSld>
  <p:clrMapOvr>
    <a:masterClrMapping/>
  </p:clrMapOvr>
  <p:transition>
    <p:cover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idx="4294967295"/>
          </p:nvPr>
        </p:nvSpPr>
        <p:spPr/>
        <p:txBody>
          <a:bodyPr/>
          <a:lstStyle/>
          <a:p>
            <a:pPr eaLnBrk="1" hangingPunct="1">
              <a:defRPr/>
            </a:pPr>
            <a:r>
              <a:rPr lang="tr-TR" sz="3400" dirty="0" err="1" smtClean="0">
                <a:latin typeface="+mn-lt"/>
              </a:rPr>
              <a:t>Systemmatic</a:t>
            </a:r>
            <a:r>
              <a:rPr lang="tr-TR" sz="3400" dirty="0" smtClean="0">
                <a:latin typeface="+mn-lt"/>
              </a:rPr>
              <a:t> </a:t>
            </a:r>
            <a:r>
              <a:rPr lang="tr-TR" sz="3400" dirty="0" err="1" smtClean="0">
                <a:latin typeface="+mn-lt"/>
              </a:rPr>
              <a:t>Review</a:t>
            </a:r>
            <a:r>
              <a:rPr lang="tr-TR" sz="3400" dirty="0" smtClean="0">
                <a:latin typeface="+mn-lt"/>
              </a:rPr>
              <a:t/>
            </a:r>
            <a:br>
              <a:rPr lang="tr-TR" sz="3400" dirty="0" smtClean="0">
                <a:latin typeface="+mn-lt"/>
              </a:rPr>
            </a:br>
            <a:r>
              <a:rPr lang="tr-TR" sz="3400" dirty="0" smtClean="0">
                <a:latin typeface="+mn-lt"/>
              </a:rPr>
              <a:t> Meta-</a:t>
            </a:r>
            <a:r>
              <a:rPr lang="tr-TR" sz="3400" dirty="0" err="1" smtClean="0">
                <a:latin typeface="+mn-lt"/>
              </a:rPr>
              <a:t>Analysis</a:t>
            </a:r>
            <a:endParaRPr lang="tr-TR" sz="3400" dirty="0" smtClean="0">
              <a:latin typeface="+mn-lt"/>
            </a:endParaRPr>
          </a:p>
        </p:txBody>
      </p:sp>
      <p:sp>
        <p:nvSpPr>
          <p:cNvPr id="18435" name="Text Box 3"/>
          <p:cNvSpPr txBox="1">
            <a:spLocks noChangeArrowheads="1"/>
          </p:cNvSpPr>
          <p:nvPr/>
        </p:nvSpPr>
        <p:spPr bwMode="auto">
          <a:xfrm>
            <a:off x="762000" y="2057400"/>
            <a:ext cx="1600200" cy="1320800"/>
          </a:xfrm>
          <a:prstGeom prst="rect">
            <a:avLst/>
          </a:prstGeom>
          <a:solidFill>
            <a:schemeClr val="tx2"/>
          </a:solidFill>
          <a:ln w="9525">
            <a:solidFill>
              <a:schemeClr val="tx1"/>
            </a:solidFill>
            <a:miter lim="800000"/>
            <a:headEnd/>
            <a:tailEnd/>
          </a:ln>
        </p:spPr>
        <p:txBody>
          <a:bodyPr>
            <a:spAutoFit/>
          </a:bodyPr>
          <a:lstStyle/>
          <a:p>
            <a:pPr>
              <a:spcBef>
                <a:spcPct val="50000"/>
              </a:spcBef>
            </a:pPr>
            <a:r>
              <a:rPr lang="tr-TR">
                <a:solidFill>
                  <a:schemeClr val="bg1"/>
                </a:solidFill>
                <a:latin typeface="Tahoma" pitchFamily="34" charset="0"/>
              </a:rPr>
              <a:t>Study A </a:t>
            </a:r>
          </a:p>
          <a:p>
            <a:pPr>
              <a:spcBef>
                <a:spcPct val="50000"/>
              </a:spcBef>
            </a:pPr>
            <a:endParaRPr lang="tr-TR">
              <a:latin typeface="Tahoma" pitchFamily="34" charset="0"/>
            </a:endParaRPr>
          </a:p>
          <a:p>
            <a:pPr>
              <a:spcBef>
                <a:spcPct val="50000"/>
              </a:spcBef>
            </a:pPr>
            <a:endParaRPr lang="tr-TR">
              <a:latin typeface="Tahoma" pitchFamily="34" charset="0"/>
            </a:endParaRPr>
          </a:p>
        </p:txBody>
      </p:sp>
      <p:sp>
        <p:nvSpPr>
          <p:cNvPr id="18436" name="Text Box 4"/>
          <p:cNvSpPr txBox="1">
            <a:spLocks noChangeArrowheads="1"/>
          </p:cNvSpPr>
          <p:nvPr/>
        </p:nvSpPr>
        <p:spPr bwMode="auto">
          <a:xfrm>
            <a:off x="2887663" y="1981200"/>
            <a:ext cx="1303337" cy="457200"/>
          </a:xfrm>
          <a:prstGeom prst="rect">
            <a:avLst/>
          </a:prstGeom>
          <a:noFill/>
          <a:ln w="9525">
            <a:noFill/>
            <a:miter lim="800000"/>
            <a:headEnd/>
            <a:tailEnd/>
          </a:ln>
        </p:spPr>
        <p:txBody>
          <a:bodyPr>
            <a:spAutoFit/>
          </a:bodyPr>
          <a:lstStyle/>
          <a:p>
            <a:endParaRPr lang="en-US" sz="2400">
              <a:latin typeface="Times New Roman" pitchFamily="18" charset="0"/>
            </a:endParaRPr>
          </a:p>
        </p:txBody>
      </p:sp>
      <p:sp>
        <p:nvSpPr>
          <p:cNvPr id="18437" name="Text Box 5"/>
          <p:cNvSpPr txBox="1">
            <a:spLocks noChangeArrowheads="1"/>
          </p:cNvSpPr>
          <p:nvPr/>
        </p:nvSpPr>
        <p:spPr bwMode="auto">
          <a:xfrm>
            <a:off x="2743200" y="2057400"/>
            <a:ext cx="1524000" cy="863600"/>
          </a:xfrm>
          <a:prstGeom prst="rect">
            <a:avLst/>
          </a:prstGeom>
          <a:solidFill>
            <a:schemeClr val="accent1"/>
          </a:solidFill>
          <a:ln w="9525">
            <a:solidFill>
              <a:schemeClr val="tx1"/>
            </a:solidFill>
            <a:miter lim="800000"/>
            <a:headEnd/>
            <a:tailEnd/>
          </a:ln>
        </p:spPr>
        <p:txBody>
          <a:bodyPr>
            <a:spAutoFit/>
          </a:bodyPr>
          <a:lstStyle/>
          <a:p>
            <a:pPr>
              <a:spcBef>
                <a:spcPct val="50000"/>
              </a:spcBef>
            </a:pPr>
            <a:r>
              <a:rPr lang="tr-TR">
                <a:latin typeface="Tahoma" pitchFamily="34" charset="0"/>
              </a:rPr>
              <a:t>Study B </a:t>
            </a:r>
          </a:p>
          <a:p>
            <a:pPr>
              <a:spcBef>
                <a:spcPct val="50000"/>
              </a:spcBef>
            </a:pPr>
            <a:endParaRPr lang="tr-TR">
              <a:latin typeface="Tahoma" pitchFamily="34" charset="0"/>
            </a:endParaRPr>
          </a:p>
        </p:txBody>
      </p:sp>
      <p:sp>
        <p:nvSpPr>
          <p:cNvPr id="18438" name="Text Box 6"/>
          <p:cNvSpPr txBox="1">
            <a:spLocks noChangeArrowheads="1"/>
          </p:cNvSpPr>
          <p:nvPr/>
        </p:nvSpPr>
        <p:spPr bwMode="auto">
          <a:xfrm>
            <a:off x="4876800" y="2057400"/>
            <a:ext cx="1600200" cy="406400"/>
          </a:xfrm>
          <a:prstGeom prst="rect">
            <a:avLst/>
          </a:prstGeom>
          <a:solidFill>
            <a:schemeClr val="accent2"/>
          </a:solidFill>
          <a:ln w="9525">
            <a:solidFill>
              <a:schemeClr val="tx1"/>
            </a:solidFill>
            <a:miter lim="800000"/>
            <a:headEnd/>
            <a:tailEnd/>
          </a:ln>
        </p:spPr>
        <p:txBody>
          <a:bodyPr>
            <a:spAutoFit/>
          </a:bodyPr>
          <a:lstStyle/>
          <a:p>
            <a:pPr>
              <a:spcBef>
                <a:spcPct val="50000"/>
              </a:spcBef>
            </a:pPr>
            <a:r>
              <a:rPr lang="tr-TR">
                <a:solidFill>
                  <a:schemeClr val="bg1"/>
                </a:solidFill>
                <a:latin typeface="Tahoma" pitchFamily="34" charset="0"/>
              </a:rPr>
              <a:t>Study C </a:t>
            </a:r>
          </a:p>
        </p:txBody>
      </p:sp>
      <p:sp>
        <p:nvSpPr>
          <p:cNvPr id="18439" name="Text Box 7"/>
          <p:cNvSpPr txBox="1">
            <a:spLocks noChangeArrowheads="1"/>
          </p:cNvSpPr>
          <p:nvPr/>
        </p:nvSpPr>
        <p:spPr bwMode="auto">
          <a:xfrm>
            <a:off x="6781800" y="2057400"/>
            <a:ext cx="1600200" cy="1778000"/>
          </a:xfrm>
          <a:prstGeom prst="rect">
            <a:avLst/>
          </a:prstGeom>
          <a:solidFill>
            <a:srgbClr val="33CC33"/>
          </a:solidFill>
          <a:ln w="9525">
            <a:solidFill>
              <a:schemeClr val="tx1"/>
            </a:solidFill>
            <a:miter lim="800000"/>
            <a:headEnd/>
            <a:tailEnd/>
          </a:ln>
        </p:spPr>
        <p:txBody>
          <a:bodyPr>
            <a:spAutoFit/>
          </a:bodyPr>
          <a:lstStyle/>
          <a:p>
            <a:pPr>
              <a:spcBef>
                <a:spcPct val="50000"/>
              </a:spcBef>
            </a:pPr>
            <a:r>
              <a:rPr lang="tr-TR">
                <a:latin typeface="Tahoma" pitchFamily="34" charset="0"/>
              </a:rPr>
              <a:t>Study D </a:t>
            </a:r>
          </a:p>
          <a:p>
            <a:pPr>
              <a:spcBef>
                <a:spcPct val="50000"/>
              </a:spcBef>
            </a:pPr>
            <a:endParaRPr lang="tr-TR">
              <a:latin typeface="Tahoma" pitchFamily="34" charset="0"/>
            </a:endParaRPr>
          </a:p>
          <a:p>
            <a:pPr>
              <a:spcBef>
                <a:spcPct val="50000"/>
              </a:spcBef>
            </a:pPr>
            <a:endParaRPr lang="tr-TR">
              <a:latin typeface="Tahoma" pitchFamily="34" charset="0"/>
            </a:endParaRPr>
          </a:p>
          <a:p>
            <a:pPr>
              <a:spcBef>
                <a:spcPct val="50000"/>
              </a:spcBef>
            </a:pPr>
            <a:endParaRPr lang="tr-TR">
              <a:latin typeface="Tahoma" pitchFamily="34" charset="0"/>
            </a:endParaRPr>
          </a:p>
        </p:txBody>
      </p:sp>
      <p:sp>
        <p:nvSpPr>
          <p:cNvPr id="18440" name="Text Box 8"/>
          <p:cNvSpPr txBox="1">
            <a:spLocks noChangeArrowheads="1"/>
          </p:cNvSpPr>
          <p:nvPr/>
        </p:nvSpPr>
        <p:spPr bwMode="auto">
          <a:xfrm>
            <a:off x="2590800" y="4648200"/>
            <a:ext cx="3886200" cy="466725"/>
          </a:xfrm>
          <a:prstGeom prst="rect">
            <a:avLst/>
          </a:prstGeom>
          <a:solidFill>
            <a:schemeClr val="hlink"/>
          </a:solidFill>
          <a:ln w="9525">
            <a:solidFill>
              <a:schemeClr val="tx1"/>
            </a:solidFill>
            <a:miter lim="800000"/>
            <a:headEnd/>
            <a:tailEnd/>
          </a:ln>
        </p:spPr>
        <p:txBody>
          <a:bodyPr>
            <a:spAutoFit/>
          </a:bodyPr>
          <a:lstStyle/>
          <a:p>
            <a:pPr>
              <a:spcBef>
                <a:spcPct val="50000"/>
              </a:spcBef>
            </a:pPr>
            <a:r>
              <a:rPr lang="tr-TR" sz="2400">
                <a:latin typeface="Tahoma" pitchFamily="34" charset="0"/>
              </a:rPr>
              <a:t>         </a:t>
            </a:r>
            <a:r>
              <a:rPr lang="tr-TR" sz="2400">
                <a:solidFill>
                  <a:schemeClr val="bg1"/>
                </a:solidFill>
                <a:latin typeface="Tahoma" pitchFamily="34" charset="0"/>
              </a:rPr>
              <a:t>Meta-analysis</a:t>
            </a:r>
          </a:p>
        </p:txBody>
      </p:sp>
      <p:sp>
        <p:nvSpPr>
          <p:cNvPr id="18441" name="Line 9"/>
          <p:cNvSpPr>
            <a:spLocks noChangeShapeType="1"/>
          </p:cNvSpPr>
          <p:nvPr/>
        </p:nvSpPr>
        <p:spPr bwMode="auto">
          <a:xfrm>
            <a:off x="1676400" y="3429000"/>
            <a:ext cx="2133600" cy="1143000"/>
          </a:xfrm>
          <a:prstGeom prst="line">
            <a:avLst/>
          </a:prstGeom>
          <a:noFill/>
          <a:ln w="28575">
            <a:solidFill>
              <a:schemeClr val="tx2"/>
            </a:solidFill>
            <a:round/>
            <a:headEnd/>
            <a:tailEnd type="triangle" w="med" len="med"/>
          </a:ln>
        </p:spPr>
        <p:txBody>
          <a:bodyPr/>
          <a:lstStyle/>
          <a:p>
            <a:endParaRPr lang="tr-TR"/>
          </a:p>
        </p:txBody>
      </p:sp>
      <p:sp>
        <p:nvSpPr>
          <p:cNvPr id="18442" name="Line 10"/>
          <p:cNvSpPr>
            <a:spLocks noChangeShapeType="1"/>
          </p:cNvSpPr>
          <p:nvPr/>
        </p:nvSpPr>
        <p:spPr bwMode="auto">
          <a:xfrm>
            <a:off x="3352800" y="3048000"/>
            <a:ext cx="533400" cy="1447800"/>
          </a:xfrm>
          <a:prstGeom prst="line">
            <a:avLst/>
          </a:prstGeom>
          <a:noFill/>
          <a:ln w="28575">
            <a:solidFill>
              <a:schemeClr val="tx2"/>
            </a:solidFill>
            <a:round/>
            <a:headEnd/>
            <a:tailEnd type="triangle" w="med" len="med"/>
          </a:ln>
        </p:spPr>
        <p:txBody>
          <a:bodyPr/>
          <a:lstStyle/>
          <a:p>
            <a:endParaRPr lang="tr-TR"/>
          </a:p>
        </p:txBody>
      </p:sp>
      <p:sp>
        <p:nvSpPr>
          <p:cNvPr id="18443" name="Line 11"/>
          <p:cNvSpPr>
            <a:spLocks noChangeShapeType="1"/>
          </p:cNvSpPr>
          <p:nvPr/>
        </p:nvSpPr>
        <p:spPr bwMode="auto">
          <a:xfrm flipH="1">
            <a:off x="4038600" y="2438400"/>
            <a:ext cx="1524000" cy="2057400"/>
          </a:xfrm>
          <a:prstGeom prst="line">
            <a:avLst/>
          </a:prstGeom>
          <a:noFill/>
          <a:ln w="28575">
            <a:solidFill>
              <a:schemeClr val="tx2"/>
            </a:solidFill>
            <a:round/>
            <a:headEnd/>
            <a:tailEnd type="triangle" w="med" len="med"/>
          </a:ln>
        </p:spPr>
        <p:txBody>
          <a:bodyPr/>
          <a:lstStyle/>
          <a:p>
            <a:endParaRPr lang="tr-TR"/>
          </a:p>
        </p:txBody>
      </p:sp>
      <p:sp>
        <p:nvSpPr>
          <p:cNvPr id="18444" name="Line 12"/>
          <p:cNvSpPr>
            <a:spLocks noChangeShapeType="1"/>
          </p:cNvSpPr>
          <p:nvPr/>
        </p:nvSpPr>
        <p:spPr bwMode="auto">
          <a:xfrm flipH="1">
            <a:off x="4495800" y="3124200"/>
            <a:ext cx="2209800" cy="1447800"/>
          </a:xfrm>
          <a:prstGeom prst="line">
            <a:avLst/>
          </a:prstGeom>
          <a:noFill/>
          <a:ln w="28575">
            <a:solidFill>
              <a:schemeClr val="tx2"/>
            </a:solidFill>
            <a:round/>
            <a:headEnd/>
            <a:tailEnd type="triangle" w="med" len="med"/>
          </a:ln>
        </p:spPr>
        <p:txBody>
          <a:bodyPr/>
          <a:lstStyle/>
          <a:p>
            <a:endParaRPr lang="tr-TR"/>
          </a:p>
        </p:txBody>
      </p:sp>
    </p:spTree>
  </p:cSld>
  <p:clrMapOvr>
    <a:masterClrMapping/>
  </p:clrMapOvr>
  <p:transition>
    <p:cover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2" cstate="print"/>
          <a:srcRect/>
          <a:stretch>
            <a:fillRect/>
          </a:stretch>
        </p:blipFill>
        <p:spPr bwMode="auto">
          <a:xfrm>
            <a:off x="179388" y="1125538"/>
            <a:ext cx="8489950" cy="4391025"/>
          </a:xfrm>
          <a:prstGeom prst="rect">
            <a:avLst/>
          </a:prstGeom>
          <a:noFill/>
          <a:ln w="9525">
            <a:noFill/>
            <a:miter lim="800000"/>
            <a:headEnd/>
            <a:tailEnd/>
          </a:ln>
        </p:spPr>
      </p:pic>
      <p:sp>
        <p:nvSpPr>
          <p:cNvPr id="19459" name="9 Metin kutusu"/>
          <p:cNvSpPr txBox="1">
            <a:spLocks noChangeArrowheads="1"/>
          </p:cNvSpPr>
          <p:nvPr/>
        </p:nvSpPr>
        <p:spPr bwMode="auto">
          <a:xfrm>
            <a:off x="3924300" y="2205038"/>
            <a:ext cx="4392613" cy="2308225"/>
          </a:xfrm>
          <a:prstGeom prst="rect">
            <a:avLst/>
          </a:prstGeom>
          <a:solidFill>
            <a:schemeClr val="tx2"/>
          </a:solidFill>
          <a:ln w="9525">
            <a:noFill/>
            <a:miter lim="800000"/>
            <a:headEnd/>
            <a:tailEnd/>
          </a:ln>
        </p:spPr>
        <p:txBody>
          <a:bodyPr>
            <a:spAutoFit/>
          </a:bodyPr>
          <a:lstStyle/>
          <a:p>
            <a:endParaRPr lang="tr-TR" sz="2400">
              <a:latin typeface="Times New Roman" pitchFamily="18" charset="0"/>
            </a:endParaRPr>
          </a:p>
          <a:p>
            <a:endParaRPr lang="tr-TR" sz="2400">
              <a:latin typeface="Times New Roman" pitchFamily="18" charset="0"/>
            </a:endParaRPr>
          </a:p>
          <a:p>
            <a:endParaRPr lang="tr-TR" sz="2400">
              <a:latin typeface="Times New Roman" pitchFamily="18" charset="0"/>
            </a:endParaRPr>
          </a:p>
          <a:p>
            <a:endParaRPr lang="tr-TR" sz="2400">
              <a:latin typeface="Times New Roman" pitchFamily="18" charset="0"/>
            </a:endParaRPr>
          </a:p>
          <a:p>
            <a:endParaRPr lang="tr-TR" sz="2400">
              <a:latin typeface="Times New Roman" pitchFamily="18" charset="0"/>
            </a:endParaRPr>
          </a:p>
          <a:p>
            <a:endParaRPr lang="tr-TR" sz="2400">
              <a:latin typeface="Times New Roman" pitchFamily="18" charset="0"/>
            </a:endParaRPr>
          </a:p>
        </p:txBody>
      </p:sp>
      <p:sp>
        <p:nvSpPr>
          <p:cNvPr id="4" name="3 Metin kutusu"/>
          <p:cNvSpPr txBox="1"/>
          <p:nvPr/>
        </p:nvSpPr>
        <p:spPr>
          <a:xfrm>
            <a:off x="1619250" y="404813"/>
            <a:ext cx="5464175" cy="522287"/>
          </a:xfrm>
          <a:prstGeom prst="rect">
            <a:avLst/>
          </a:prstGeom>
          <a:noFill/>
        </p:spPr>
        <p:txBody>
          <a:bodyPr wrap="none">
            <a:spAutoFit/>
          </a:bodyPr>
          <a:lstStyle/>
          <a:p>
            <a:pPr>
              <a:defRPr/>
            </a:pPr>
            <a:r>
              <a:rPr lang="tr-TR" sz="2800" dirty="0" err="1">
                <a:latin typeface="+mn-lt"/>
              </a:rPr>
              <a:t>Summary</a:t>
            </a:r>
            <a:r>
              <a:rPr lang="tr-TR" sz="2800" dirty="0">
                <a:latin typeface="+mn-lt"/>
              </a:rPr>
              <a:t> of </a:t>
            </a:r>
            <a:r>
              <a:rPr lang="tr-TR" sz="2800" dirty="0" err="1">
                <a:latin typeface="+mn-lt"/>
              </a:rPr>
              <a:t>epidmiologic</a:t>
            </a:r>
            <a:r>
              <a:rPr lang="tr-TR" sz="2800" dirty="0">
                <a:latin typeface="+mn-lt"/>
              </a:rPr>
              <a:t> </a:t>
            </a:r>
            <a:r>
              <a:rPr lang="tr-TR" sz="2800" dirty="0" err="1">
                <a:latin typeface="+mn-lt"/>
              </a:rPr>
              <a:t>studies</a:t>
            </a:r>
            <a:endParaRPr lang="tr-TR" sz="2800" dirty="0">
              <a:latin typeface="+mn-lt"/>
            </a:endParaRPr>
          </a:p>
        </p:txBody>
      </p:sp>
    </p:spTree>
  </p:cSld>
  <p:clrMapOvr>
    <a:masterClrMapping/>
  </p:clrMapOvr>
  <p:transition>
    <p:cover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print"/>
          <a:srcRect/>
          <a:stretch>
            <a:fillRect/>
          </a:stretch>
        </p:blipFill>
        <p:spPr bwMode="auto">
          <a:xfrm>
            <a:off x="179388" y="908050"/>
            <a:ext cx="8489950" cy="4392613"/>
          </a:xfrm>
          <a:prstGeom prst="rect">
            <a:avLst/>
          </a:prstGeom>
          <a:noFill/>
          <a:ln w="9525">
            <a:noFill/>
            <a:miter lim="800000"/>
            <a:headEnd/>
            <a:tailEnd/>
          </a:ln>
        </p:spPr>
      </p:pic>
      <p:pic>
        <p:nvPicPr>
          <p:cNvPr id="20483" name="Picture 2"/>
          <p:cNvPicPr>
            <a:picLocks noChangeAspect="1" noChangeArrowheads="1"/>
          </p:cNvPicPr>
          <p:nvPr/>
        </p:nvPicPr>
        <p:blipFill>
          <a:blip r:embed="rId3" cstate="print"/>
          <a:srcRect/>
          <a:stretch>
            <a:fillRect/>
          </a:stretch>
        </p:blipFill>
        <p:spPr bwMode="auto">
          <a:xfrm>
            <a:off x="3276600" y="5589588"/>
            <a:ext cx="4886325" cy="323850"/>
          </a:xfrm>
          <a:prstGeom prst="rect">
            <a:avLst/>
          </a:prstGeom>
          <a:noFill/>
          <a:ln w="9525">
            <a:noFill/>
            <a:miter lim="800000"/>
            <a:headEnd/>
            <a:tailEnd/>
          </a:ln>
        </p:spPr>
      </p:pic>
    </p:spTree>
  </p:cSld>
  <p:clrMapOvr>
    <a:masterClrMapping/>
  </p:clrMapOvr>
  <p:transition>
    <p:cover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cstate="print"/>
          <a:srcRect/>
          <a:stretch>
            <a:fillRect/>
          </a:stretch>
        </p:blipFill>
        <p:spPr bwMode="auto">
          <a:xfrm>
            <a:off x="684213" y="1484313"/>
            <a:ext cx="7648575" cy="3449637"/>
          </a:xfrm>
          <a:prstGeom prst="rect">
            <a:avLst/>
          </a:prstGeom>
          <a:noFill/>
          <a:ln w="9525">
            <a:noFill/>
            <a:miter lim="800000"/>
            <a:headEnd/>
            <a:tailEnd/>
          </a:ln>
        </p:spPr>
      </p:pic>
      <p:pic>
        <p:nvPicPr>
          <p:cNvPr id="21507" name="Picture 2"/>
          <p:cNvPicPr>
            <a:picLocks noChangeAspect="1" noChangeArrowheads="1"/>
          </p:cNvPicPr>
          <p:nvPr/>
        </p:nvPicPr>
        <p:blipFill>
          <a:blip r:embed="rId3" cstate="print"/>
          <a:srcRect/>
          <a:stretch>
            <a:fillRect/>
          </a:stretch>
        </p:blipFill>
        <p:spPr bwMode="auto">
          <a:xfrm>
            <a:off x="3276600" y="5589588"/>
            <a:ext cx="4886325" cy="323850"/>
          </a:xfrm>
          <a:prstGeom prst="rect">
            <a:avLst/>
          </a:prstGeom>
          <a:noFill/>
          <a:ln w="9525">
            <a:noFill/>
            <a:miter lim="800000"/>
            <a:headEnd/>
            <a:tailEnd/>
          </a:ln>
        </p:spPr>
      </p:pic>
    </p:spTree>
  </p:cSld>
  <p:clrMapOvr>
    <a:masterClrMapping/>
  </p:clrMapOvr>
  <p:transition>
    <p:cover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pPr eaLnBrk="1" hangingPunct="1">
              <a:defRPr/>
            </a:pPr>
            <a:r>
              <a:rPr lang="tr-TR" dirty="0" err="1" smtClean="0">
                <a:latin typeface="+mn-lt"/>
              </a:rPr>
              <a:t>Aims</a:t>
            </a:r>
            <a:r>
              <a:rPr lang="tr-TR" dirty="0" smtClean="0">
                <a:latin typeface="+mn-lt"/>
              </a:rPr>
              <a:t> of </a:t>
            </a:r>
            <a:r>
              <a:rPr lang="tr-TR" dirty="0" err="1" smtClean="0">
                <a:latin typeface="+mn-lt"/>
              </a:rPr>
              <a:t>medical</a:t>
            </a:r>
            <a:r>
              <a:rPr lang="tr-TR" dirty="0" smtClean="0">
                <a:latin typeface="+mn-lt"/>
              </a:rPr>
              <a:t> </a:t>
            </a:r>
            <a:r>
              <a:rPr lang="tr-TR" dirty="0" err="1" smtClean="0">
                <a:latin typeface="+mn-lt"/>
              </a:rPr>
              <a:t>research</a:t>
            </a:r>
            <a:endParaRPr lang="tr-TR" dirty="0" smtClean="0">
              <a:latin typeface="+mn-lt"/>
            </a:endParaRPr>
          </a:p>
        </p:txBody>
      </p:sp>
      <p:sp>
        <p:nvSpPr>
          <p:cNvPr id="4099" name="2 İçerik Yer Tutucusu"/>
          <p:cNvSpPr>
            <a:spLocks noGrp="1"/>
          </p:cNvSpPr>
          <p:nvPr>
            <p:ph idx="1"/>
          </p:nvPr>
        </p:nvSpPr>
        <p:spPr>
          <a:xfrm>
            <a:off x="827088" y="1628775"/>
            <a:ext cx="7772400" cy="4530725"/>
          </a:xfrm>
        </p:spPr>
        <p:txBody>
          <a:bodyPr/>
          <a:lstStyle/>
          <a:p>
            <a:pPr eaLnBrk="1" hangingPunct="1"/>
            <a:r>
              <a:rPr lang="tr-TR" sz="2400" smtClean="0"/>
              <a:t>Defining a disease or health condition</a:t>
            </a:r>
          </a:p>
          <a:p>
            <a:pPr eaLnBrk="1" hangingPunct="1"/>
            <a:r>
              <a:rPr lang="tr-TR" sz="2400" smtClean="0"/>
              <a:t>Assesing the prevalance or incidence of a disease</a:t>
            </a:r>
          </a:p>
          <a:p>
            <a:pPr eaLnBrk="1" hangingPunct="1"/>
            <a:r>
              <a:rPr lang="tr-TR" sz="2400" smtClean="0"/>
              <a:t>Biological mechanism of a disease</a:t>
            </a:r>
          </a:p>
          <a:p>
            <a:pPr eaLnBrk="1" hangingPunct="1"/>
            <a:r>
              <a:rPr lang="tr-TR" sz="2400" smtClean="0"/>
              <a:t>Etiology or risk factors</a:t>
            </a:r>
          </a:p>
          <a:p>
            <a:pPr eaLnBrk="1" hangingPunct="1"/>
            <a:r>
              <a:rPr lang="tr-TR" sz="2400" smtClean="0"/>
              <a:t>Prognosis</a:t>
            </a:r>
          </a:p>
          <a:p>
            <a:pPr eaLnBrk="1" hangingPunct="1"/>
            <a:r>
              <a:rPr lang="tr-TR" sz="2400" smtClean="0"/>
              <a:t>Comparing therapies</a:t>
            </a:r>
          </a:p>
          <a:p>
            <a:pPr eaLnBrk="1" hangingPunct="1"/>
            <a:r>
              <a:rPr lang="tr-TR" sz="2400" smtClean="0"/>
              <a:t>Assesing the validity of a diagnostic or screening test</a:t>
            </a:r>
          </a:p>
          <a:p>
            <a:pPr eaLnBrk="1" hangingPunct="1"/>
            <a:endParaRPr lang="tr-TR" smtClean="0"/>
          </a:p>
          <a:p>
            <a:pPr eaLnBrk="1" hangingPunct="1"/>
            <a:endParaRPr lang="tr-TR" smtClean="0"/>
          </a:p>
          <a:p>
            <a:pPr eaLnBrk="1" hangingPunct="1"/>
            <a:endParaRPr lang="tr-TR" smtClean="0"/>
          </a:p>
          <a:p>
            <a:pPr eaLnBrk="1" hangingPunct="1"/>
            <a:endParaRPr lang="tr-TR" smtClean="0"/>
          </a:p>
          <a:p>
            <a:pPr eaLnBrk="1" hangingPunct="1"/>
            <a:endParaRPr lang="tr-TR" smtClean="0"/>
          </a:p>
        </p:txBody>
      </p:sp>
    </p:spTree>
  </p:cSld>
  <p:clrMapOvr>
    <a:masterClrMapping/>
  </p:clrMapOvr>
  <p:transition>
    <p:cover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p:txBody>
          <a:bodyPr/>
          <a:lstStyle/>
          <a:p>
            <a:pPr eaLnBrk="1" hangingPunct="1"/>
            <a:r>
              <a:rPr lang="tr-TR" smtClean="0">
                <a:latin typeface="Arial" charset="0"/>
              </a:rPr>
              <a:t>Study Designs</a:t>
            </a:r>
          </a:p>
        </p:txBody>
      </p:sp>
      <p:sp>
        <p:nvSpPr>
          <p:cNvPr id="5123" name="Rectangle 3"/>
          <p:cNvSpPr>
            <a:spLocks noGrp="1" noChangeArrowheads="1"/>
          </p:cNvSpPr>
          <p:nvPr>
            <p:ph type="body" idx="4294967295"/>
          </p:nvPr>
        </p:nvSpPr>
        <p:spPr>
          <a:xfrm>
            <a:off x="381000" y="1981200"/>
            <a:ext cx="4648200" cy="4114800"/>
          </a:xfrm>
        </p:spPr>
        <p:txBody>
          <a:bodyPr/>
          <a:lstStyle/>
          <a:p>
            <a:pPr eaLnBrk="1" hangingPunct="1">
              <a:buFont typeface="Wingdings" pitchFamily="2" charset="2"/>
              <a:buNone/>
            </a:pPr>
            <a:r>
              <a:rPr lang="tr-TR" smtClean="0">
                <a:solidFill>
                  <a:schemeClr val="tx2"/>
                </a:solidFill>
                <a:latin typeface="Calibri" pitchFamily="34" charset="0"/>
              </a:rPr>
              <a:t>OBSERVATIONAL</a:t>
            </a:r>
          </a:p>
          <a:p>
            <a:pPr eaLnBrk="1" hangingPunct="1"/>
            <a:r>
              <a:rPr lang="tr-TR" smtClean="0">
                <a:latin typeface="Calibri" pitchFamily="34" charset="0"/>
              </a:rPr>
              <a:t>Descriptive</a:t>
            </a:r>
          </a:p>
          <a:p>
            <a:pPr eaLnBrk="1" hangingPunct="1">
              <a:buFont typeface="Wingdings" pitchFamily="2" charset="2"/>
              <a:buNone/>
            </a:pPr>
            <a:r>
              <a:rPr lang="tr-TR" smtClean="0">
                <a:latin typeface="Calibri" pitchFamily="34" charset="0"/>
              </a:rPr>
              <a:t>		Case report/series</a:t>
            </a:r>
          </a:p>
          <a:p>
            <a:pPr eaLnBrk="1" hangingPunct="1">
              <a:buFont typeface="Wingdings" pitchFamily="2" charset="2"/>
              <a:buNone/>
            </a:pPr>
            <a:r>
              <a:rPr lang="tr-TR" smtClean="0">
                <a:latin typeface="Calibri" pitchFamily="34" charset="0"/>
              </a:rPr>
              <a:t>	Analytic</a:t>
            </a:r>
          </a:p>
          <a:p>
            <a:pPr eaLnBrk="1" hangingPunct="1">
              <a:buFont typeface="Wingdings" pitchFamily="2" charset="2"/>
              <a:buNone/>
            </a:pPr>
            <a:r>
              <a:rPr lang="tr-TR" smtClean="0">
                <a:latin typeface="Calibri" pitchFamily="34" charset="0"/>
              </a:rPr>
              <a:t>		Ecologic studies</a:t>
            </a:r>
          </a:p>
          <a:p>
            <a:pPr lvl="2" eaLnBrk="1" hangingPunct="1">
              <a:buFont typeface="Wingdings" pitchFamily="2" charset="2"/>
              <a:buNone/>
            </a:pPr>
            <a:r>
              <a:rPr lang="tr-TR" sz="2800" smtClean="0">
                <a:latin typeface="Calibri" pitchFamily="34" charset="0"/>
              </a:rPr>
              <a:t>Cross sectional</a:t>
            </a:r>
          </a:p>
          <a:p>
            <a:pPr lvl="2" eaLnBrk="1" hangingPunct="1">
              <a:buFont typeface="Wingdings" pitchFamily="2" charset="2"/>
              <a:buNone/>
            </a:pPr>
            <a:r>
              <a:rPr lang="tr-TR" sz="2800" smtClean="0">
                <a:latin typeface="Calibri" pitchFamily="34" charset="0"/>
              </a:rPr>
              <a:t>Case control</a:t>
            </a:r>
          </a:p>
          <a:p>
            <a:pPr eaLnBrk="1" hangingPunct="1">
              <a:buFont typeface="Wingdings" pitchFamily="2" charset="2"/>
              <a:buNone/>
            </a:pPr>
            <a:r>
              <a:rPr lang="tr-TR" smtClean="0">
                <a:latin typeface="Calibri" pitchFamily="34" charset="0"/>
              </a:rPr>
              <a:t>		Cohort</a:t>
            </a:r>
          </a:p>
          <a:p>
            <a:pPr eaLnBrk="1" hangingPunct="1">
              <a:buFont typeface="Wingdings" pitchFamily="2" charset="2"/>
              <a:buNone/>
            </a:pPr>
            <a:r>
              <a:rPr lang="tr-TR" sz="2400" b="1" smtClean="0"/>
              <a:t>	</a:t>
            </a:r>
          </a:p>
        </p:txBody>
      </p:sp>
      <p:sp>
        <p:nvSpPr>
          <p:cNvPr id="5124" name="Text Box 4"/>
          <p:cNvSpPr txBox="1">
            <a:spLocks noChangeArrowheads="1"/>
          </p:cNvSpPr>
          <p:nvPr/>
        </p:nvSpPr>
        <p:spPr bwMode="auto">
          <a:xfrm>
            <a:off x="5029200" y="1981200"/>
            <a:ext cx="3276600" cy="1801813"/>
          </a:xfrm>
          <a:prstGeom prst="rect">
            <a:avLst/>
          </a:prstGeom>
          <a:noFill/>
          <a:ln w="9525">
            <a:noFill/>
            <a:miter lim="800000"/>
            <a:headEnd/>
            <a:tailEnd/>
          </a:ln>
        </p:spPr>
        <p:txBody>
          <a:bodyPr>
            <a:spAutoFit/>
          </a:bodyPr>
          <a:lstStyle/>
          <a:p>
            <a:pPr marL="457200" indent="-457200">
              <a:spcBef>
                <a:spcPct val="50000"/>
              </a:spcBef>
            </a:pPr>
            <a:r>
              <a:rPr lang="tr-TR" sz="2800">
                <a:solidFill>
                  <a:schemeClr val="tx2"/>
                </a:solidFill>
              </a:rPr>
              <a:t>EXPERIMENTAL</a:t>
            </a:r>
          </a:p>
          <a:p>
            <a:pPr marL="457200" indent="-457200">
              <a:spcBef>
                <a:spcPct val="50000"/>
              </a:spcBef>
              <a:buFontTx/>
              <a:buChar char="•"/>
            </a:pPr>
            <a:r>
              <a:rPr lang="tr-TR" sz="2800"/>
              <a:t>Clinical Trial</a:t>
            </a:r>
          </a:p>
          <a:p>
            <a:pPr marL="457200" indent="-457200">
              <a:spcBef>
                <a:spcPct val="50000"/>
              </a:spcBef>
              <a:buFontTx/>
              <a:buChar char="•"/>
            </a:pPr>
            <a:r>
              <a:rPr lang="tr-TR" sz="2800"/>
              <a:t>Field Trial</a:t>
            </a:r>
          </a:p>
        </p:txBody>
      </p:sp>
    </p:spTree>
  </p:cSld>
  <p:clrMapOvr>
    <a:masterClrMapping/>
  </p:clrMapOvr>
  <p:transition>
    <p:cover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601663" y="565150"/>
            <a:ext cx="8024812" cy="5456238"/>
          </a:xfrm>
          <a:prstGeom prst="rect">
            <a:avLst/>
          </a:prstGeom>
          <a:noFill/>
          <a:ln w="9525">
            <a:noFill/>
            <a:miter lim="800000"/>
            <a:headEnd/>
            <a:tailEnd/>
          </a:ln>
        </p:spPr>
      </p:pic>
      <p:pic>
        <p:nvPicPr>
          <p:cNvPr id="6147" name="Picture 2"/>
          <p:cNvPicPr>
            <a:picLocks noChangeAspect="1" noChangeArrowheads="1"/>
          </p:cNvPicPr>
          <p:nvPr/>
        </p:nvPicPr>
        <p:blipFill>
          <a:blip r:embed="rId3" cstate="print"/>
          <a:srcRect/>
          <a:stretch>
            <a:fillRect/>
          </a:stretch>
        </p:blipFill>
        <p:spPr bwMode="auto">
          <a:xfrm>
            <a:off x="3563938" y="6237288"/>
            <a:ext cx="4886325" cy="323850"/>
          </a:xfrm>
          <a:prstGeom prst="rect">
            <a:avLst/>
          </a:prstGeom>
          <a:noFill/>
          <a:ln w="9525">
            <a:noFill/>
            <a:miter lim="800000"/>
            <a:headEnd/>
            <a:tailEnd/>
          </a:ln>
        </p:spPr>
      </p:pic>
    </p:spTree>
  </p:cSld>
  <p:clrMapOvr>
    <a:masterClrMapping/>
  </p:clrMapOvr>
  <p:transition>
    <p:cover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685800" y="152400"/>
            <a:ext cx="7772400" cy="990600"/>
          </a:xfrm>
        </p:spPr>
        <p:txBody>
          <a:bodyPr lIns="92075" tIns="46038" rIns="92075" bIns="46038"/>
          <a:lstStyle/>
          <a:p>
            <a:pPr eaLnBrk="1" hangingPunct="1"/>
            <a:r>
              <a:rPr lang="en-US" b="1" smtClean="0"/>
              <a:t>Study Design Sequence</a:t>
            </a:r>
            <a:endParaRPr lang="en-US" smtClean="0"/>
          </a:p>
        </p:txBody>
      </p:sp>
      <p:sp>
        <p:nvSpPr>
          <p:cNvPr id="7171" name="Oval 3"/>
          <p:cNvSpPr>
            <a:spLocks noChangeArrowheads="1"/>
          </p:cNvSpPr>
          <p:nvPr/>
        </p:nvSpPr>
        <p:spPr bwMode="auto">
          <a:xfrm>
            <a:off x="684213" y="1628775"/>
            <a:ext cx="2133600" cy="1143000"/>
          </a:xfrm>
          <a:prstGeom prst="ellipse">
            <a:avLst/>
          </a:prstGeom>
          <a:solidFill>
            <a:schemeClr val="accent1"/>
          </a:solidFill>
          <a:ln w="12699">
            <a:solidFill>
              <a:schemeClr val="tx1"/>
            </a:solidFill>
            <a:round/>
            <a:headEnd type="none" w="sm" len="sm"/>
            <a:tailEnd type="none" w="sm" len="sm"/>
          </a:ln>
        </p:spPr>
        <p:txBody>
          <a:bodyPr wrap="none" anchor="ctr"/>
          <a:lstStyle/>
          <a:p>
            <a:pPr algn="ctr" eaLnBrk="0" hangingPunct="0"/>
            <a:r>
              <a:rPr lang="en-US" sz="2400" b="1">
                <a:latin typeface="Times New Roman" pitchFamily="18" charset="0"/>
              </a:rPr>
              <a:t>Case reports</a:t>
            </a:r>
          </a:p>
        </p:txBody>
      </p:sp>
      <p:sp>
        <p:nvSpPr>
          <p:cNvPr id="7172" name="Oval 4"/>
          <p:cNvSpPr>
            <a:spLocks noChangeArrowheads="1"/>
          </p:cNvSpPr>
          <p:nvPr/>
        </p:nvSpPr>
        <p:spPr bwMode="auto">
          <a:xfrm>
            <a:off x="3505200" y="1600200"/>
            <a:ext cx="2133600" cy="1143000"/>
          </a:xfrm>
          <a:prstGeom prst="ellipse">
            <a:avLst/>
          </a:prstGeom>
          <a:solidFill>
            <a:schemeClr val="accent1"/>
          </a:solidFill>
          <a:ln w="12699">
            <a:solidFill>
              <a:schemeClr val="tx1"/>
            </a:solidFill>
            <a:round/>
            <a:headEnd type="none" w="sm" len="sm"/>
            <a:tailEnd type="none" w="sm" len="sm"/>
          </a:ln>
        </p:spPr>
        <p:txBody>
          <a:bodyPr wrap="none" anchor="ctr"/>
          <a:lstStyle/>
          <a:p>
            <a:pPr algn="ctr" eaLnBrk="0" hangingPunct="0"/>
            <a:r>
              <a:rPr lang="en-US" sz="2400" b="1">
                <a:latin typeface="Times New Roman" pitchFamily="18" charset="0"/>
              </a:rPr>
              <a:t>Case series</a:t>
            </a:r>
          </a:p>
        </p:txBody>
      </p:sp>
      <p:sp>
        <p:nvSpPr>
          <p:cNvPr id="7173" name="Oval 5"/>
          <p:cNvSpPr>
            <a:spLocks noChangeArrowheads="1"/>
          </p:cNvSpPr>
          <p:nvPr/>
        </p:nvSpPr>
        <p:spPr bwMode="auto">
          <a:xfrm>
            <a:off x="6324600" y="1600200"/>
            <a:ext cx="2133600" cy="1143000"/>
          </a:xfrm>
          <a:prstGeom prst="ellipse">
            <a:avLst/>
          </a:prstGeom>
          <a:solidFill>
            <a:schemeClr val="accent1"/>
          </a:solidFill>
          <a:ln w="12699">
            <a:solidFill>
              <a:schemeClr val="tx1"/>
            </a:solidFill>
            <a:round/>
            <a:headEnd type="none" w="sm" len="sm"/>
            <a:tailEnd type="none" w="sm" len="sm"/>
          </a:ln>
        </p:spPr>
        <p:txBody>
          <a:bodyPr wrap="none" anchor="ctr"/>
          <a:lstStyle/>
          <a:p>
            <a:pPr algn="ctr" eaLnBrk="0" hangingPunct="0"/>
            <a:r>
              <a:rPr lang="en-US" sz="2400" b="1">
                <a:latin typeface="Times New Roman" pitchFamily="18" charset="0"/>
              </a:rPr>
              <a:t>Descriptive</a:t>
            </a:r>
          </a:p>
          <a:p>
            <a:pPr algn="ctr" eaLnBrk="0" hangingPunct="0"/>
            <a:r>
              <a:rPr lang="en-US" sz="2400" b="1">
                <a:latin typeface="Times New Roman" pitchFamily="18" charset="0"/>
              </a:rPr>
              <a:t>epidemiology</a:t>
            </a:r>
          </a:p>
        </p:txBody>
      </p:sp>
      <p:sp>
        <p:nvSpPr>
          <p:cNvPr id="7174" name="Oval 6"/>
          <p:cNvSpPr>
            <a:spLocks noChangeArrowheads="1"/>
          </p:cNvSpPr>
          <p:nvPr/>
        </p:nvSpPr>
        <p:spPr bwMode="auto">
          <a:xfrm>
            <a:off x="3581400" y="3505200"/>
            <a:ext cx="2133600" cy="1143000"/>
          </a:xfrm>
          <a:prstGeom prst="ellipse">
            <a:avLst/>
          </a:prstGeom>
          <a:solidFill>
            <a:schemeClr val="accent1"/>
          </a:solidFill>
          <a:ln w="12699">
            <a:solidFill>
              <a:schemeClr val="tx1"/>
            </a:solidFill>
            <a:round/>
            <a:headEnd type="none" w="sm" len="sm"/>
            <a:tailEnd type="none" w="sm" len="sm"/>
          </a:ln>
        </p:spPr>
        <p:txBody>
          <a:bodyPr wrap="none" anchor="ctr"/>
          <a:lstStyle/>
          <a:p>
            <a:pPr algn="ctr" eaLnBrk="0" hangingPunct="0"/>
            <a:r>
              <a:rPr lang="en-US" sz="2400" b="1">
                <a:latin typeface="Times New Roman" pitchFamily="18" charset="0"/>
              </a:rPr>
              <a:t>Analytic </a:t>
            </a:r>
          </a:p>
          <a:p>
            <a:pPr algn="ctr" eaLnBrk="0" hangingPunct="0"/>
            <a:r>
              <a:rPr lang="en-US" sz="2400" b="1">
                <a:latin typeface="Times New Roman" pitchFamily="18" charset="0"/>
              </a:rPr>
              <a:t>epidemiology</a:t>
            </a:r>
          </a:p>
        </p:txBody>
      </p:sp>
      <p:sp>
        <p:nvSpPr>
          <p:cNvPr id="7175" name="Oval 7"/>
          <p:cNvSpPr>
            <a:spLocks noChangeArrowheads="1"/>
          </p:cNvSpPr>
          <p:nvPr/>
        </p:nvSpPr>
        <p:spPr bwMode="auto">
          <a:xfrm>
            <a:off x="304800" y="4267200"/>
            <a:ext cx="2133600" cy="1143000"/>
          </a:xfrm>
          <a:prstGeom prst="ellipse">
            <a:avLst/>
          </a:prstGeom>
          <a:solidFill>
            <a:schemeClr val="accent1"/>
          </a:solidFill>
          <a:ln w="12699">
            <a:solidFill>
              <a:schemeClr val="tx1"/>
            </a:solidFill>
            <a:round/>
            <a:headEnd type="none" w="sm" len="sm"/>
            <a:tailEnd type="none" w="sm" len="sm"/>
          </a:ln>
        </p:spPr>
        <p:txBody>
          <a:bodyPr wrap="none" anchor="ctr"/>
          <a:lstStyle/>
          <a:p>
            <a:pPr algn="ctr" eaLnBrk="0" hangingPunct="0"/>
            <a:r>
              <a:rPr lang="en-US" sz="2400" b="1">
                <a:latin typeface="Times New Roman" pitchFamily="18" charset="0"/>
              </a:rPr>
              <a:t>Clinical</a:t>
            </a:r>
          </a:p>
          <a:p>
            <a:pPr algn="ctr" eaLnBrk="0" hangingPunct="0"/>
            <a:r>
              <a:rPr lang="en-US" sz="2400" b="1">
                <a:latin typeface="Times New Roman" pitchFamily="18" charset="0"/>
              </a:rPr>
              <a:t>trials</a:t>
            </a:r>
          </a:p>
        </p:txBody>
      </p:sp>
      <p:sp>
        <p:nvSpPr>
          <p:cNvPr id="7176" name="Oval 10"/>
          <p:cNvSpPr>
            <a:spLocks noChangeArrowheads="1"/>
          </p:cNvSpPr>
          <p:nvPr/>
        </p:nvSpPr>
        <p:spPr bwMode="auto">
          <a:xfrm>
            <a:off x="2209800" y="5562600"/>
            <a:ext cx="1600200" cy="685800"/>
          </a:xfrm>
          <a:prstGeom prst="ellipse">
            <a:avLst/>
          </a:prstGeom>
          <a:solidFill>
            <a:schemeClr val="accent1"/>
          </a:solidFill>
          <a:ln w="12699">
            <a:solidFill>
              <a:schemeClr val="tx1"/>
            </a:solidFill>
            <a:round/>
            <a:headEnd type="none" w="sm" len="sm"/>
            <a:tailEnd type="none" w="sm" len="sm"/>
          </a:ln>
        </p:spPr>
        <p:txBody>
          <a:bodyPr wrap="none" anchor="ctr"/>
          <a:lstStyle/>
          <a:p>
            <a:pPr algn="ctr" eaLnBrk="0" hangingPunct="0"/>
            <a:r>
              <a:rPr lang="en-US" sz="2400" b="1">
                <a:latin typeface="Times New Roman" pitchFamily="18" charset="0"/>
              </a:rPr>
              <a:t>Cohort </a:t>
            </a:r>
          </a:p>
        </p:txBody>
      </p:sp>
      <p:sp>
        <p:nvSpPr>
          <p:cNvPr id="7177" name="Oval 11"/>
          <p:cNvSpPr>
            <a:spLocks noChangeArrowheads="1"/>
          </p:cNvSpPr>
          <p:nvPr/>
        </p:nvSpPr>
        <p:spPr bwMode="auto">
          <a:xfrm>
            <a:off x="3886200" y="5562600"/>
            <a:ext cx="1600200" cy="762000"/>
          </a:xfrm>
          <a:prstGeom prst="ellipse">
            <a:avLst/>
          </a:prstGeom>
          <a:solidFill>
            <a:schemeClr val="accent1"/>
          </a:solidFill>
          <a:ln w="12699">
            <a:solidFill>
              <a:schemeClr val="tx1"/>
            </a:solidFill>
            <a:round/>
            <a:headEnd type="none" w="sm" len="sm"/>
            <a:tailEnd type="none" w="sm" len="sm"/>
          </a:ln>
        </p:spPr>
        <p:txBody>
          <a:bodyPr wrap="none" anchor="ctr"/>
          <a:lstStyle/>
          <a:p>
            <a:pPr algn="ctr" eaLnBrk="0" hangingPunct="0"/>
            <a:r>
              <a:rPr lang="en-US" sz="2400" b="1">
                <a:latin typeface="Times New Roman" pitchFamily="18" charset="0"/>
              </a:rPr>
              <a:t>Case-</a:t>
            </a:r>
          </a:p>
          <a:p>
            <a:pPr algn="ctr" eaLnBrk="0" hangingPunct="0"/>
            <a:r>
              <a:rPr lang="en-US" sz="2400" b="1">
                <a:latin typeface="Times New Roman" pitchFamily="18" charset="0"/>
              </a:rPr>
              <a:t>control</a:t>
            </a:r>
          </a:p>
        </p:txBody>
      </p:sp>
      <p:sp>
        <p:nvSpPr>
          <p:cNvPr id="7178" name="Oval 12"/>
          <p:cNvSpPr>
            <a:spLocks noChangeArrowheads="1"/>
          </p:cNvSpPr>
          <p:nvPr/>
        </p:nvSpPr>
        <p:spPr bwMode="auto">
          <a:xfrm>
            <a:off x="5562600" y="5562600"/>
            <a:ext cx="1600200" cy="762000"/>
          </a:xfrm>
          <a:prstGeom prst="ellipse">
            <a:avLst/>
          </a:prstGeom>
          <a:solidFill>
            <a:schemeClr val="accent1"/>
          </a:solidFill>
          <a:ln w="12699">
            <a:solidFill>
              <a:schemeClr val="tx1"/>
            </a:solidFill>
            <a:round/>
            <a:headEnd type="none" w="sm" len="sm"/>
            <a:tailEnd type="none" w="sm" len="sm"/>
          </a:ln>
        </p:spPr>
        <p:txBody>
          <a:bodyPr wrap="none" anchor="ctr"/>
          <a:lstStyle/>
          <a:p>
            <a:pPr algn="ctr" eaLnBrk="0" hangingPunct="0"/>
            <a:r>
              <a:rPr lang="en-US" sz="2400" b="1">
                <a:latin typeface="Times New Roman" pitchFamily="18" charset="0"/>
              </a:rPr>
              <a:t>Cross-</a:t>
            </a:r>
          </a:p>
          <a:p>
            <a:pPr algn="ctr" eaLnBrk="0" hangingPunct="0"/>
            <a:r>
              <a:rPr lang="en-US" sz="2400" b="1">
                <a:latin typeface="Times New Roman" pitchFamily="18" charset="0"/>
              </a:rPr>
              <a:t>sectional</a:t>
            </a:r>
          </a:p>
        </p:txBody>
      </p:sp>
      <p:sp>
        <p:nvSpPr>
          <p:cNvPr id="7179" name="Line 23"/>
          <p:cNvSpPr>
            <a:spLocks noChangeShapeType="1"/>
          </p:cNvSpPr>
          <p:nvPr/>
        </p:nvSpPr>
        <p:spPr bwMode="auto">
          <a:xfrm>
            <a:off x="2971800" y="2209800"/>
            <a:ext cx="457200" cy="0"/>
          </a:xfrm>
          <a:prstGeom prst="line">
            <a:avLst/>
          </a:prstGeom>
          <a:noFill/>
          <a:ln w="38100">
            <a:solidFill>
              <a:schemeClr val="tx1"/>
            </a:solidFill>
            <a:round/>
            <a:headEnd type="none" w="sm" len="sm"/>
            <a:tailEnd type="stealth" w="sm" len="sm"/>
          </a:ln>
        </p:spPr>
        <p:txBody>
          <a:bodyPr wrap="none" anchor="ctr"/>
          <a:lstStyle/>
          <a:p>
            <a:endParaRPr lang="tr-TR"/>
          </a:p>
        </p:txBody>
      </p:sp>
      <p:sp>
        <p:nvSpPr>
          <p:cNvPr id="7180" name="Line 24"/>
          <p:cNvSpPr>
            <a:spLocks noChangeShapeType="1"/>
          </p:cNvSpPr>
          <p:nvPr/>
        </p:nvSpPr>
        <p:spPr bwMode="auto">
          <a:xfrm>
            <a:off x="5791200" y="2209800"/>
            <a:ext cx="457200" cy="0"/>
          </a:xfrm>
          <a:prstGeom prst="line">
            <a:avLst/>
          </a:prstGeom>
          <a:noFill/>
          <a:ln w="38100">
            <a:solidFill>
              <a:schemeClr val="tx1"/>
            </a:solidFill>
            <a:round/>
            <a:headEnd type="none" w="sm" len="sm"/>
            <a:tailEnd type="stealth" w="sm" len="sm"/>
          </a:ln>
        </p:spPr>
        <p:txBody>
          <a:bodyPr wrap="none" anchor="ctr"/>
          <a:lstStyle/>
          <a:p>
            <a:endParaRPr lang="tr-TR"/>
          </a:p>
        </p:txBody>
      </p:sp>
      <p:sp>
        <p:nvSpPr>
          <p:cNvPr id="7181" name="Line 27"/>
          <p:cNvSpPr>
            <a:spLocks noChangeShapeType="1"/>
          </p:cNvSpPr>
          <p:nvPr/>
        </p:nvSpPr>
        <p:spPr bwMode="auto">
          <a:xfrm flipH="1">
            <a:off x="5486400" y="2819400"/>
            <a:ext cx="1981200" cy="762000"/>
          </a:xfrm>
          <a:prstGeom prst="line">
            <a:avLst/>
          </a:prstGeom>
          <a:noFill/>
          <a:ln w="38100">
            <a:solidFill>
              <a:schemeClr val="tx1"/>
            </a:solidFill>
            <a:round/>
            <a:headEnd type="none" w="sm" len="sm"/>
            <a:tailEnd type="stealth" w="sm" len="sm"/>
          </a:ln>
        </p:spPr>
        <p:txBody>
          <a:bodyPr wrap="none" anchor="ctr"/>
          <a:lstStyle/>
          <a:p>
            <a:endParaRPr lang="tr-TR"/>
          </a:p>
        </p:txBody>
      </p:sp>
      <p:sp>
        <p:nvSpPr>
          <p:cNvPr id="7182" name="Line 28"/>
          <p:cNvSpPr>
            <a:spLocks noChangeShapeType="1"/>
          </p:cNvSpPr>
          <p:nvPr/>
        </p:nvSpPr>
        <p:spPr bwMode="auto">
          <a:xfrm flipH="1">
            <a:off x="2438400" y="4191000"/>
            <a:ext cx="1066800" cy="381000"/>
          </a:xfrm>
          <a:prstGeom prst="line">
            <a:avLst/>
          </a:prstGeom>
          <a:noFill/>
          <a:ln w="38100">
            <a:solidFill>
              <a:schemeClr val="tx1"/>
            </a:solidFill>
            <a:round/>
            <a:headEnd type="none" w="sm" len="sm"/>
            <a:tailEnd type="stealth" w="sm" len="sm"/>
          </a:ln>
        </p:spPr>
        <p:txBody>
          <a:bodyPr wrap="none" anchor="ctr"/>
          <a:lstStyle/>
          <a:p>
            <a:endParaRPr lang="tr-TR"/>
          </a:p>
        </p:txBody>
      </p:sp>
      <p:sp>
        <p:nvSpPr>
          <p:cNvPr id="7183" name="Line 29"/>
          <p:cNvSpPr>
            <a:spLocks noChangeShapeType="1"/>
          </p:cNvSpPr>
          <p:nvPr/>
        </p:nvSpPr>
        <p:spPr bwMode="auto">
          <a:xfrm>
            <a:off x="4648200" y="4648200"/>
            <a:ext cx="0" cy="914400"/>
          </a:xfrm>
          <a:prstGeom prst="line">
            <a:avLst/>
          </a:prstGeom>
          <a:noFill/>
          <a:ln w="12699">
            <a:solidFill>
              <a:schemeClr val="tx1"/>
            </a:solidFill>
            <a:round/>
            <a:headEnd type="none" w="sm" len="sm"/>
            <a:tailEnd type="none" w="sm" len="sm"/>
          </a:ln>
        </p:spPr>
        <p:txBody>
          <a:bodyPr wrap="none" anchor="ctr"/>
          <a:lstStyle/>
          <a:p>
            <a:endParaRPr lang="tr-TR"/>
          </a:p>
        </p:txBody>
      </p:sp>
      <p:sp>
        <p:nvSpPr>
          <p:cNvPr id="7184" name="Line 30"/>
          <p:cNvSpPr>
            <a:spLocks noChangeShapeType="1"/>
          </p:cNvSpPr>
          <p:nvPr/>
        </p:nvSpPr>
        <p:spPr bwMode="auto">
          <a:xfrm>
            <a:off x="3048000" y="5181600"/>
            <a:ext cx="3276600" cy="0"/>
          </a:xfrm>
          <a:prstGeom prst="line">
            <a:avLst/>
          </a:prstGeom>
          <a:noFill/>
          <a:ln w="12699">
            <a:solidFill>
              <a:schemeClr val="tx1"/>
            </a:solidFill>
            <a:round/>
            <a:headEnd type="none" w="sm" len="sm"/>
            <a:tailEnd type="none" w="sm" len="sm"/>
          </a:ln>
        </p:spPr>
        <p:txBody>
          <a:bodyPr wrap="none" anchor="ctr"/>
          <a:lstStyle/>
          <a:p>
            <a:endParaRPr lang="tr-TR"/>
          </a:p>
        </p:txBody>
      </p:sp>
      <p:sp>
        <p:nvSpPr>
          <p:cNvPr id="7185" name="Line 31"/>
          <p:cNvSpPr>
            <a:spLocks noChangeShapeType="1"/>
          </p:cNvSpPr>
          <p:nvPr/>
        </p:nvSpPr>
        <p:spPr bwMode="auto">
          <a:xfrm>
            <a:off x="3048000" y="5181600"/>
            <a:ext cx="0" cy="381000"/>
          </a:xfrm>
          <a:prstGeom prst="line">
            <a:avLst/>
          </a:prstGeom>
          <a:noFill/>
          <a:ln w="12699">
            <a:solidFill>
              <a:schemeClr val="tx1"/>
            </a:solidFill>
            <a:round/>
            <a:headEnd type="none" w="sm" len="sm"/>
            <a:tailEnd type="none" w="sm" len="sm"/>
          </a:ln>
        </p:spPr>
        <p:txBody>
          <a:bodyPr wrap="none" anchor="ctr"/>
          <a:lstStyle/>
          <a:p>
            <a:endParaRPr lang="tr-TR"/>
          </a:p>
        </p:txBody>
      </p:sp>
      <p:sp>
        <p:nvSpPr>
          <p:cNvPr id="7186" name="Line 32"/>
          <p:cNvSpPr>
            <a:spLocks noChangeShapeType="1"/>
          </p:cNvSpPr>
          <p:nvPr/>
        </p:nvSpPr>
        <p:spPr bwMode="auto">
          <a:xfrm>
            <a:off x="6324600" y="5181600"/>
            <a:ext cx="0" cy="381000"/>
          </a:xfrm>
          <a:prstGeom prst="line">
            <a:avLst/>
          </a:prstGeom>
          <a:noFill/>
          <a:ln w="12699">
            <a:solidFill>
              <a:schemeClr val="tx1"/>
            </a:solidFill>
            <a:round/>
            <a:headEnd type="none" w="sm" len="sm"/>
            <a:tailEnd type="none" w="sm" len="sm"/>
          </a:ln>
        </p:spPr>
        <p:txBody>
          <a:bodyPr wrap="none" anchor="ctr"/>
          <a:lstStyle/>
          <a:p>
            <a:endParaRPr lang="tr-TR"/>
          </a:p>
        </p:txBody>
      </p:sp>
      <p:sp>
        <p:nvSpPr>
          <p:cNvPr id="7187" name="Text Box 33"/>
          <p:cNvSpPr txBox="1">
            <a:spLocks noChangeArrowheads="1"/>
          </p:cNvSpPr>
          <p:nvPr/>
        </p:nvSpPr>
        <p:spPr bwMode="auto">
          <a:xfrm>
            <a:off x="1908175" y="1052513"/>
            <a:ext cx="3003550" cy="457200"/>
          </a:xfrm>
          <a:prstGeom prst="rect">
            <a:avLst/>
          </a:prstGeom>
          <a:noFill/>
          <a:ln w="12699">
            <a:noFill/>
            <a:miter lim="800000"/>
            <a:headEnd type="none" w="sm" len="sm"/>
            <a:tailEnd type="none" w="sm" len="sm"/>
          </a:ln>
        </p:spPr>
        <p:txBody>
          <a:bodyPr wrap="none">
            <a:spAutoFit/>
          </a:bodyPr>
          <a:lstStyle/>
          <a:p>
            <a:pPr eaLnBrk="0" hangingPunct="0"/>
            <a:r>
              <a:rPr lang="en-US" sz="2400" b="1">
                <a:latin typeface="Times New Roman" pitchFamily="18" charset="0"/>
              </a:rPr>
              <a:t>Hypothesis formation</a:t>
            </a:r>
          </a:p>
        </p:txBody>
      </p:sp>
      <p:sp>
        <p:nvSpPr>
          <p:cNvPr id="7188" name="Text Box 34"/>
          <p:cNvSpPr txBox="1">
            <a:spLocks noChangeArrowheads="1"/>
          </p:cNvSpPr>
          <p:nvPr/>
        </p:nvSpPr>
        <p:spPr bwMode="auto">
          <a:xfrm>
            <a:off x="3124200" y="4648200"/>
            <a:ext cx="2563813" cy="457200"/>
          </a:xfrm>
          <a:prstGeom prst="rect">
            <a:avLst/>
          </a:prstGeom>
          <a:noFill/>
          <a:ln w="12699">
            <a:noFill/>
            <a:miter lim="800000"/>
            <a:headEnd type="none" w="sm" len="sm"/>
            <a:tailEnd type="none" w="sm" len="sm"/>
          </a:ln>
        </p:spPr>
        <p:txBody>
          <a:bodyPr wrap="none">
            <a:spAutoFit/>
          </a:bodyPr>
          <a:lstStyle/>
          <a:p>
            <a:pPr eaLnBrk="0" hangingPunct="0"/>
            <a:r>
              <a:rPr lang="en-US" sz="2400" b="1">
                <a:latin typeface="Times New Roman" pitchFamily="18" charset="0"/>
              </a:rPr>
              <a:t>Hypothesis testing</a:t>
            </a:r>
          </a:p>
        </p:txBody>
      </p:sp>
    </p:spTree>
  </p:cSld>
  <p:clrMapOvr>
    <a:masterClrMapping/>
  </p:clrMapOvr>
  <p:transition>
    <p:cover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ChangeArrowheads="1"/>
          </p:cNvSpPr>
          <p:nvPr/>
        </p:nvSpPr>
        <p:spPr bwMode="auto">
          <a:xfrm>
            <a:off x="1581150" y="609600"/>
            <a:ext cx="3927475" cy="638175"/>
          </a:xfrm>
          <a:prstGeom prst="rect">
            <a:avLst/>
          </a:prstGeom>
          <a:noFill/>
          <a:ln w="12700">
            <a:noFill/>
            <a:miter lim="800000"/>
            <a:headEnd/>
            <a:tailEnd/>
          </a:ln>
        </p:spPr>
        <p:txBody>
          <a:bodyPr wrap="none" lIns="90488" tIns="44450" rIns="90488" bIns="44450">
            <a:spAutoFit/>
          </a:bodyPr>
          <a:lstStyle/>
          <a:p>
            <a:pPr eaLnBrk="0" hangingPunct="0"/>
            <a:r>
              <a:rPr lang="en-US" sz="3600" b="1">
                <a:latin typeface="Times New Roman" pitchFamily="18" charset="0"/>
              </a:rPr>
              <a:t>Descriptive Studies</a:t>
            </a:r>
          </a:p>
        </p:txBody>
      </p:sp>
      <p:sp>
        <p:nvSpPr>
          <p:cNvPr id="8195" name="Rectangle 3"/>
          <p:cNvSpPr>
            <a:spLocks noChangeArrowheads="1"/>
          </p:cNvSpPr>
          <p:nvPr/>
        </p:nvSpPr>
        <p:spPr bwMode="auto">
          <a:xfrm>
            <a:off x="1466850" y="2438400"/>
            <a:ext cx="4206875" cy="638175"/>
          </a:xfrm>
          <a:prstGeom prst="rect">
            <a:avLst/>
          </a:prstGeom>
          <a:noFill/>
          <a:ln w="12700">
            <a:noFill/>
            <a:miter lim="800000"/>
            <a:headEnd/>
            <a:tailEnd/>
          </a:ln>
        </p:spPr>
        <p:txBody>
          <a:bodyPr wrap="none" lIns="90488" tIns="44450" rIns="90488" bIns="44450">
            <a:spAutoFit/>
          </a:bodyPr>
          <a:lstStyle/>
          <a:p>
            <a:pPr eaLnBrk="0" hangingPunct="0"/>
            <a:r>
              <a:rPr lang="en-US" sz="3600" b="1">
                <a:latin typeface="Times New Roman" pitchFamily="18" charset="0"/>
              </a:rPr>
              <a:t>Case-control Studies</a:t>
            </a:r>
          </a:p>
        </p:txBody>
      </p:sp>
      <p:sp>
        <p:nvSpPr>
          <p:cNvPr id="8196" name="Rectangle 4"/>
          <p:cNvSpPr>
            <a:spLocks noChangeArrowheads="1"/>
          </p:cNvSpPr>
          <p:nvPr/>
        </p:nvSpPr>
        <p:spPr bwMode="auto">
          <a:xfrm>
            <a:off x="2000250" y="4419600"/>
            <a:ext cx="3114675" cy="638175"/>
          </a:xfrm>
          <a:prstGeom prst="rect">
            <a:avLst/>
          </a:prstGeom>
          <a:noFill/>
          <a:ln w="12700">
            <a:noFill/>
            <a:miter lim="800000"/>
            <a:headEnd/>
            <a:tailEnd/>
          </a:ln>
        </p:spPr>
        <p:txBody>
          <a:bodyPr wrap="none" lIns="90488" tIns="44450" rIns="90488" bIns="44450">
            <a:spAutoFit/>
          </a:bodyPr>
          <a:lstStyle/>
          <a:p>
            <a:pPr eaLnBrk="0" hangingPunct="0"/>
            <a:r>
              <a:rPr lang="en-US" sz="3600" b="1">
                <a:latin typeface="Times New Roman" pitchFamily="18" charset="0"/>
              </a:rPr>
              <a:t>Cohort Studies</a:t>
            </a:r>
          </a:p>
        </p:txBody>
      </p:sp>
      <p:sp>
        <p:nvSpPr>
          <p:cNvPr id="8197" name="AutoShape 5"/>
          <p:cNvSpPr>
            <a:spLocks noChangeArrowheads="1"/>
          </p:cNvSpPr>
          <p:nvPr/>
        </p:nvSpPr>
        <p:spPr bwMode="auto">
          <a:xfrm rot="16200000" flipH="1">
            <a:off x="3043238" y="1714500"/>
            <a:ext cx="901700" cy="520700"/>
          </a:xfrm>
          <a:prstGeom prst="rightArrow">
            <a:avLst>
              <a:gd name="adj1" fmla="val 50000"/>
              <a:gd name="adj2" fmla="val 86593"/>
            </a:avLst>
          </a:prstGeom>
          <a:solidFill>
            <a:schemeClr val="accent1"/>
          </a:solidFill>
          <a:ln w="12700">
            <a:solidFill>
              <a:schemeClr val="tx1"/>
            </a:solidFill>
            <a:miter lim="800000"/>
            <a:headEnd/>
            <a:tailEnd/>
          </a:ln>
        </p:spPr>
        <p:txBody>
          <a:bodyPr wrap="none" anchor="ctr"/>
          <a:lstStyle/>
          <a:p>
            <a:pPr eaLnBrk="0" hangingPunct="0"/>
            <a:endParaRPr lang="tr-TR" sz="2400">
              <a:latin typeface="Times New Roman" pitchFamily="18" charset="0"/>
            </a:endParaRPr>
          </a:p>
        </p:txBody>
      </p:sp>
      <p:sp>
        <p:nvSpPr>
          <p:cNvPr id="8198" name="AutoShape 6"/>
          <p:cNvSpPr>
            <a:spLocks noChangeArrowheads="1"/>
          </p:cNvSpPr>
          <p:nvPr/>
        </p:nvSpPr>
        <p:spPr bwMode="auto">
          <a:xfrm rot="16200000" flipH="1">
            <a:off x="3043238" y="3543300"/>
            <a:ext cx="901700" cy="520700"/>
          </a:xfrm>
          <a:prstGeom prst="rightArrow">
            <a:avLst>
              <a:gd name="adj1" fmla="val 50000"/>
              <a:gd name="adj2" fmla="val 86593"/>
            </a:avLst>
          </a:prstGeom>
          <a:solidFill>
            <a:schemeClr val="accent1"/>
          </a:solidFill>
          <a:ln w="12700">
            <a:solidFill>
              <a:schemeClr val="tx1"/>
            </a:solidFill>
            <a:miter lim="800000"/>
            <a:headEnd/>
            <a:tailEnd/>
          </a:ln>
        </p:spPr>
        <p:txBody>
          <a:bodyPr wrap="none" anchor="ctr"/>
          <a:lstStyle/>
          <a:p>
            <a:pPr eaLnBrk="0" hangingPunct="0"/>
            <a:endParaRPr lang="tr-TR" sz="2400">
              <a:latin typeface="Times New Roman" pitchFamily="18" charset="0"/>
            </a:endParaRPr>
          </a:p>
        </p:txBody>
      </p:sp>
      <p:sp>
        <p:nvSpPr>
          <p:cNvPr id="8199" name="Rectangle 7"/>
          <p:cNvSpPr>
            <a:spLocks noChangeArrowheads="1"/>
          </p:cNvSpPr>
          <p:nvPr/>
        </p:nvSpPr>
        <p:spPr bwMode="auto">
          <a:xfrm>
            <a:off x="6402388" y="457200"/>
            <a:ext cx="2009775" cy="1063625"/>
          </a:xfrm>
          <a:prstGeom prst="rect">
            <a:avLst/>
          </a:prstGeom>
          <a:noFill/>
          <a:ln w="12700">
            <a:noFill/>
            <a:miter lim="800000"/>
            <a:headEnd/>
            <a:tailEnd/>
          </a:ln>
        </p:spPr>
        <p:txBody>
          <a:bodyPr wrap="none" lIns="90488" tIns="44450" rIns="90488" bIns="44450">
            <a:spAutoFit/>
          </a:bodyPr>
          <a:lstStyle/>
          <a:p>
            <a:pPr eaLnBrk="0" hangingPunct="0"/>
            <a:r>
              <a:rPr lang="en-US" sz="3200">
                <a:solidFill>
                  <a:schemeClr val="tx2"/>
                </a:solidFill>
                <a:latin typeface="Times New Roman" pitchFamily="18" charset="0"/>
              </a:rPr>
              <a:t>  </a:t>
            </a:r>
            <a:r>
              <a:rPr lang="en-US" sz="3200" b="1">
                <a:solidFill>
                  <a:schemeClr val="tx2"/>
                </a:solidFill>
                <a:latin typeface="Times New Roman" pitchFamily="18" charset="0"/>
              </a:rPr>
              <a:t>Develop </a:t>
            </a:r>
          </a:p>
          <a:p>
            <a:pPr eaLnBrk="0" hangingPunct="0"/>
            <a:r>
              <a:rPr lang="en-US" sz="3200" b="1">
                <a:solidFill>
                  <a:schemeClr val="tx2"/>
                </a:solidFill>
                <a:latin typeface="Times New Roman" pitchFamily="18" charset="0"/>
              </a:rPr>
              <a:t>hypothesis</a:t>
            </a:r>
          </a:p>
        </p:txBody>
      </p:sp>
      <p:sp>
        <p:nvSpPr>
          <p:cNvPr id="8200" name="Rectangle 8"/>
          <p:cNvSpPr>
            <a:spLocks noChangeArrowheads="1"/>
          </p:cNvSpPr>
          <p:nvPr/>
        </p:nvSpPr>
        <p:spPr bwMode="auto">
          <a:xfrm>
            <a:off x="6003925" y="2057400"/>
            <a:ext cx="2720975" cy="1550988"/>
          </a:xfrm>
          <a:prstGeom prst="rect">
            <a:avLst/>
          </a:prstGeom>
          <a:noFill/>
          <a:ln w="12700">
            <a:noFill/>
            <a:miter lim="800000"/>
            <a:headEnd/>
            <a:tailEnd/>
          </a:ln>
        </p:spPr>
        <p:txBody>
          <a:bodyPr wrap="none" lIns="90488" tIns="44450" rIns="90488" bIns="44450">
            <a:spAutoFit/>
          </a:bodyPr>
          <a:lstStyle/>
          <a:p>
            <a:pPr algn="ctr" eaLnBrk="0" hangingPunct="0"/>
            <a:r>
              <a:rPr lang="en-US" sz="3200" b="1">
                <a:solidFill>
                  <a:schemeClr val="tx2"/>
                </a:solidFill>
                <a:latin typeface="Times New Roman" pitchFamily="18" charset="0"/>
              </a:rPr>
              <a:t>Investigate it’s</a:t>
            </a:r>
          </a:p>
          <a:p>
            <a:pPr algn="ctr" eaLnBrk="0" hangingPunct="0"/>
            <a:r>
              <a:rPr lang="en-US" sz="3200" b="1">
                <a:solidFill>
                  <a:schemeClr val="tx2"/>
                </a:solidFill>
                <a:latin typeface="Times New Roman" pitchFamily="18" charset="0"/>
              </a:rPr>
              <a:t>relationship to</a:t>
            </a:r>
          </a:p>
          <a:p>
            <a:pPr algn="ctr" eaLnBrk="0" hangingPunct="0"/>
            <a:r>
              <a:rPr lang="en-US" sz="3200" b="1">
                <a:solidFill>
                  <a:schemeClr val="tx2"/>
                </a:solidFill>
                <a:latin typeface="Times New Roman" pitchFamily="18" charset="0"/>
              </a:rPr>
              <a:t> outcomes</a:t>
            </a:r>
          </a:p>
        </p:txBody>
      </p:sp>
      <p:sp>
        <p:nvSpPr>
          <p:cNvPr id="8201" name="Rectangle 9"/>
          <p:cNvSpPr>
            <a:spLocks noChangeArrowheads="1"/>
          </p:cNvSpPr>
          <p:nvPr/>
        </p:nvSpPr>
        <p:spPr bwMode="auto">
          <a:xfrm>
            <a:off x="5562600" y="4191000"/>
            <a:ext cx="3543300" cy="1063625"/>
          </a:xfrm>
          <a:prstGeom prst="rect">
            <a:avLst/>
          </a:prstGeom>
          <a:noFill/>
          <a:ln w="12700">
            <a:noFill/>
            <a:miter lim="800000"/>
            <a:headEnd/>
            <a:tailEnd/>
          </a:ln>
        </p:spPr>
        <p:txBody>
          <a:bodyPr wrap="none" lIns="90488" tIns="44450" rIns="90488" bIns="44450">
            <a:spAutoFit/>
          </a:bodyPr>
          <a:lstStyle/>
          <a:p>
            <a:pPr eaLnBrk="0" hangingPunct="0"/>
            <a:r>
              <a:rPr lang="en-US" sz="3200" b="1">
                <a:solidFill>
                  <a:schemeClr val="tx2"/>
                </a:solidFill>
                <a:latin typeface="Times New Roman" pitchFamily="18" charset="0"/>
              </a:rPr>
              <a:t>Define it’s meaning</a:t>
            </a:r>
          </a:p>
          <a:p>
            <a:pPr eaLnBrk="0" hangingPunct="0"/>
            <a:r>
              <a:rPr lang="en-US" sz="3200" b="1">
                <a:solidFill>
                  <a:schemeClr val="tx2"/>
                </a:solidFill>
                <a:latin typeface="Times New Roman" pitchFamily="18" charset="0"/>
              </a:rPr>
              <a:t>  with exposures</a:t>
            </a:r>
            <a:endParaRPr lang="en-US" sz="3200">
              <a:solidFill>
                <a:schemeClr val="tx2"/>
              </a:solidFill>
              <a:latin typeface="Times New Roman" pitchFamily="18" charset="0"/>
            </a:endParaRPr>
          </a:p>
        </p:txBody>
      </p:sp>
      <p:sp>
        <p:nvSpPr>
          <p:cNvPr id="8202" name="Text Box 10"/>
          <p:cNvSpPr txBox="1">
            <a:spLocks noChangeArrowheads="1"/>
          </p:cNvSpPr>
          <p:nvPr/>
        </p:nvSpPr>
        <p:spPr bwMode="auto">
          <a:xfrm>
            <a:off x="1924050" y="5988050"/>
            <a:ext cx="2838450" cy="641350"/>
          </a:xfrm>
          <a:prstGeom prst="rect">
            <a:avLst/>
          </a:prstGeom>
          <a:noFill/>
          <a:ln w="12699">
            <a:noFill/>
            <a:miter lim="800000"/>
            <a:headEnd type="none" w="sm" len="sm"/>
            <a:tailEnd type="none" w="sm" len="sm"/>
          </a:ln>
        </p:spPr>
        <p:txBody>
          <a:bodyPr wrap="none">
            <a:spAutoFit/>
          </a:bodyPr>
          <a:lstStyle/>
          <a:p>
            <a:pPr eaLnBrk="0" hangingPunct="0"/>
            <a:r>
              <a:rPr lang="en-US" sz="3600" b="1">
                <a:latin typeface="Times New Roman" pitchFamily="18" charset="0"/>
              </a:rPr>
              <a:t>Clinical trials</a:t>
            </a:r>
          </a:p>
        </p:txBody>
      </p:sp>
      <p:sp>
        <p:nvSpPr>
          <p:cNvPr id="8203" name="AutoShape 11"/>
          <p:cNvSpPr>
            <a:spLocks noChangeArrowheads="1"/>
          </p:cNvSpPr>
          <p:nvPr/>
        </p:nvSpPr>
        <p:spPr bwMode="auto">
          <a:xfrm rot="16200000" flipH="1">
            <a:off x="3028950" y="5308600"/>
            <a:ext cx="901700" cy="520700"/>
          </a:xfrm>
          <a:prstGeom prst="rightArrow">
            <a:avLst>
              <a:gd name="adj1" fmla="val 50000"/>
              <a:gd name="adj2" fmla="val 86593"/>
            </a:avLst>
          </a:prstGeom>
          <a:solidFill>
            <a:schemeClr val="accent1"/>
          </a:solidFill>
          <a:ln w="12700">
            <a:solidFill>
              <a:schemeClr val="tx1"/>
            </a:solidFill>
            <a:miter lim="800000"/>
            <a:headEnd/>
            <a:tailEnd/>
          </a:ln>
        </p:spPr>
        <p:txBody>
          <a:bodyPr wrap="none" anchor="ctr"/>
          <a:lstStyle/>
          <a:p>
            <a:pPr eaLnBrk="0" hangingPunct="0"/>
            <a:endParaRPr lang="tr-TR" sz="2400">
              <a:latin typeface="Times New Roman" pitchFamily="18" charset="0"/>
            </a:endParaRPr>
          </a:p>
        </p:txBody>
      </p:sp>
      <p:sp>
        <p:nvSpPr>
          <p:cNvPr id="8204" name="Rectangle 12"/>
          <p:cNvSpPr>
            <a:spLocks noChangeArrowheads="1"/>
          </p:cNvSpPr>
          <p:nvPr/>
        </p:nvSpPr>
        <p:spPr bwMode="auto">
          <a:xfrm>
            <a:off x="5932488" y="5638800"/>
            <a:ext cx="2776537" cy="1063625"/>
          </a:xfrm>
          <a:prstGeom prst="rect">
            <a:avLst/>
          </a:prstGeom>
          <a:noFill/>
          <a:ln w="12700">
            <a:noFill/>
            <a:miter lim="800000"/>
            <a:headEnd/>
            <a:tailEnd/>
          </a:ln>
        </p:spPr>
        <p:txBody>
          <a:bodyPr wrap="none" lIns="90488" tIns="44450" rIns="90488" bIns="44450">
            <a:spAutoFit/>
          </a:bodyPr>
          <a:lstStyle/>
          <a:p>
            <a:pPr algn="ctr" eaLnBrk="0" hangingPunct="0"/>
            <a:r>
              <a:rPr lang="en-US" sz="3200" b="1">
                <a:solidFill>
                  <a:schemeClr val="tx2"/>
                </a:solidFill>
                <a:latin typeface="Times New Roman" pitchFamily="18" charset="0"/>
              </a:rPr>
              <a:t>Test link </a:t>
            </a:r>
          </a:p>
          <a:p>
            <a:pPr algn="ctr" eaLnBrk="0" hangingPunct="0"/>
            <a:r>
              <a:rPr lang="en-US" sz="3200" b="1">
                <a:solidFill>
                  <a:schemeClr val="tx2"/>
                </a:solidFill>
                <a:latin typeface="Times New Roman" pitchFamily="18" charset="0"/>
              </a:rPr>
              <a:t>experimentally</a:t>
            </a:r>
            <a:endParaRPr lang="en-US" sz="3200">
              <a:solidFill>
                <a:schemeClr val="tx2"/>
              </a:solidFill>
              <a:latin typeface="Times New Roman" pitchFamily="18" charset="0"/>
            </a:endParaRPr>
          </a:p>
        </p:txBody>
      </p:sp>
      <p:sp>
        <p:nvSpPr>
          <p:cNvPr id="8205" name="Text Box 13"/>
          <p:cNvSpPr txBox="1">
            <a:spLocks noChangeArrowheads="1"/>
          </p:cNvSpPr>
          <p:nvPr/>
        </p:nvSpPr>
        <p:spPr bwMode="auto">
          <a:xfrm rot="-5400000">
            <a:off x="-1613694" y="3132932"/>
            <a:ext cx="4598987" cy="1066800"/>
          </a:xfrm>
          <a:prstGeom prst="rect">
            <a:avLst/>
          </a:prstGeom>
          <a:noFill/>
          <a:ln w="9525">
            <a:noFill/>
            <a:miter lim="800000"/>
            <a:headEnd/>
            <a:tailEnd/>
          </a:ln>
        </p:spPr>
        <p:txBody>
          <a:bodyPr wrap="none">
            <a:spAutoFit/>
          </a:bodyPr>
          <a:lstStyle/>
          <a:p>
            <a:pPr algn="ctr" eaLnBrk="0" hangingPunct="0"/>
            <a:r>
              <a:rPr lang="en-US" sz="3200" b="1">
                <a:latin typeface="Times New Roman" pitchFamily="18" charset="0"/>
              </a:rPr>
              <a:t>Increasing Knowledge of </a:t>
            </a:r>
          </a:p>
          <a:p>
            <a:pPr algn="ctr" eaLnBrk="0" hangingPunct="0"/>
            <a:r>
              <a:rPr lang="en-US" sz="3200" b="1">
                <a:latin typeface="Times New Roman" pitchFamily="18" charset="0"/>
              </a:rPr>
              <a:t>Disease/Exposure</a:t>
            </a:r>
          </a:p>
        </p:txBody>
      </p:sp>
      <p:sp>
        <p:nvSpPr>
          <p:cNvPr id="8206" name="Line 14"/>
          <p:cNvSpPr>
            <a:spLocks noChangeShapeType="1"/>
          </p:cNvSpPr>
          <p:nvPr/>
        </p:nvSpPr>
        <p:spPr bwMode="auto">
          <a:xfrm>
            <a:off x="1371600" y="2057400"/>
            <a:ext cx="0" cy="3429000"/>
          </a:xfrm>
          <a:prstGeom prst="line">
            <a:avLst/>
          </a:prstGeom>
          <a:noFill/>
          <a:ln w="38100">
            <a:solidFill>
              <a:schemeClr val="tx1"/>
            </a:solidFill>
            <a:round/>
            <a:headEnd/>
            <a:tailEnd type="stealth" w="med" len="med"/>
          </a:ln>
        </p:spPr>
        <p:txBody>
          <a:bodyPr wrap="none" anchor="ctr"/>
          <a:lstStyle/>
          <a:p>
            <a:endParaRPr lang="tr-TR"/>
          </a:p>
        </p:txBody>
      </p:sp>
    </p:spTree>
  </p:cSld>
  <p:clrMapOvr>
    <a:masterClrMapping/>
  </p:clrMapOvr>
  <p:transition>
    <p:cover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pPr eaLnBrk="1" hangingPunct="1">
              <a:defRPr/>
            </a:pPr>
            <a:r>
              <a:rPr lang="en-US" sz="3600" dirty="0" smtClean="0">
                <a:latin typeface="+mn-lt"/>
              </a:rPr>
              <a:t>Descriptive studies </a:t>
            </a:r>
            <a:endParaRPr lang="tr-TR" sz="3600" dirty="0" smtClean="0"/>
          </a:p>
        </p:txBody>
      </p:sp>
      <p:sp>
        <p:nvSpPr>
          <p:cNvPr id="9219" name="2 İçerik Yer Tutucusu"/>
          <p:cNvSpPr>
            <a:spLocks noGrp="1"/>
          </p:cNvSpPr>
          <p:nvPr>
            <p:ph idx="1"/>
          </p:nvPr>
        </p:nvSpPr>
        <p:spPr/>
        <p:txBody>
          <a:bodyPr/>
          <a:lstStyle/>
          <a:p>
            <a:pPr eaLnBrk="1" hangingPunct="1"/>
            <a:r>
              <a:rPr lang="tr-TR" sz="2400" smtClean="0"/>
              <a:t>A</a:t>
            </a:r>
            <a:r>
              <a:rPr lang="en-US" sz="2400" smtClean="0"/>
              <a:t>ssemble morbidity or mortality statistics, </a:t>
            </a:r>
            <a:r>
              <a:rPr lang="en-US" sz="2400" i="1" smtClean="0"/>
              <a:t>usually from routine sources</a:t>
            </a:r>
            <a:endParaRPr lang="tr-TR" sz="2400" i="1" smtClean="0"/>
          </a:p>
          <a:p>
            <a:pPr eaLnBrk="1" hangingPunct="1"/>
            <a:r>
              <a:rPr lang="tr-TR" sz="2400" smtClean="0"/>
              <a:t>D</a:t>
            </a:r>
            <a:r>
              <a:rPr lang="en-US" sz="2400" smtClean="0"/>
              <a:t>ata on health - related variables (</a:t>
            </a:r>
            <a:r>
              <a:rPr lang="en-US" sz="2400" i="1" smtClean="0"/>
              <a:t>e.g. </a:t>
            </a:r>
            <a:r>
              <a:rPr lang="tr-TR" sz="2400" i="1" smtClean="0"/>
              <a:t>surveillance</a:t>
            </a:r>
            <a:r>
              <a:rPr lang="en-US" sz="2400" i="1" smtClean="0"/>
              <a:t>, health services utilisation)</a:t>
            </a:r>
          </a:p>
          <a:p>
            <a:pPr eaLnBrk="1" hangingPunct="1"/>
            <a:r>
              <a:rPr lang="tr-TR" sz="2400" smtClean="0"/>
              <a:t>Report </a:t>
            </a:r>
            <a:r>
              <a:rPr lang="en-US" sz="2400" smtClean="0"/>
              <a:t>the information according to meaningful categories, such as:</a:t>
            </a:r>
            <a:endParaRPr lang="tr-TR" sz="2400" smtClean="0"/>
          </a:p>
          <a:p>
            <a:pPr eaLnBrk="1" hangingPunct="1"/>
            <a:r>
              <a:rPr lang="en-US" sz="2400" smtClean="0"/>
              <a:t>Time (</a:t>
            </a:r>
            <a:r>
              <a:rPr lang="en-US" sz="2400" i="1" smtClean="0"/>
              <a:t>when it occurs)</a:t>
            </a:r>
          </a:p>
          <a:p>
            <a:pPr eaLnBrk="1" hangingPunct="1"/>
            <a:r>
              <a:rPr lang="en-US" sz="2400" smtClean="0"/>
              <a:t> Place (</a:t>
            </a:r>
            <a:r>
              <a:rPr lang="en-US" sz="2400" i="1" smtClean="0"/>
              <a:t>whereit is found)</a:t>
            </a:r>
          </a:p>
          <a:p>
            <a:pPr eaLnBrk="1" hangingPunct="1"/>
            <a:r>
              <a:rPr lang="en-US" sz="2400" smtClean="0"/>
              <a:t> Person (</a:t>
            </a:r>
            <a:r>
              <a:rPr lang="en-US" sz="2400" i="1" smtClean="0"/>
              <a:t>who is affected)</a:t>
            </a:r>
            <a:endParaRPr lang="tr-TR" sz="2400" smtClean="0"/>
          </a:p>
          <a:p>
            <a:pPr eaLnBrk="1" hangingPunct="1"/>
            <a:endParaRPr lang="tr-TR" smtClean="0"/>
          </a:p>
          <a:p>
            <a:pPr eaLnBrk="1" hangingPunct="1"/>
            <a:endParaRPr lang="en-US" smtClean="0"/>
          </a:p>
          <a:p>
            <a:pPr eaLnBrk="1" hangingPunct="1"/>
            <a:endParaRPr lang="tr-TR" i="1" smtClean="0"/>
          </a:p>
          <a:p>
            <a:pPr eaLnBrk="1" hangingPunct="1"/>
            <a:endParaRPr lang="tr-TR" smtClean="0"/>
          </a:p>
        </p:txBody>
      </p:sp>
    </p:spTree>
  </p:cSld>
  <p:clrMapOvr>
    <a:masterClrMapping/>
  </p:clrMapOvr>
  <p:transition>
    <p:cover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pPr eaLnBrk="1" hangingPunct="1">
              <a:defRPr/>
            </a:pPr>
            <a:r>
              <a:rPr lang="tr-TR" sz="3600" dirty="0" err="1" smtClean="0">
                <a:latin typeface="+mn-lt"/>
              </a:rPr>
              <a:t>Analytic</a:t>
            </a:r>
            <a:r>
              <a:rPr lang="tr-TR" sz="3600" dirty="0" smtClean="0">
                <a:latin typeface="+mn-lt"/>
              </a:rPr>
              <a:t> </a:t>
            </a:r>
            <a:r>
              <a:rPr lang="tr-TR" sz="3600" dirty="0" err="1" smtClean="0">
                <a:latin typeface="+mn-lt"/>
              </a:rPr>
              <a:t>studies</a:t>
            </a:r>
            <a:endParaRPr lang="tr-TR" sz="3600" dirty="0" smtClean="0">
              <a:latin typeface="+mn-lt"/>
            </a:endParaRPr>
          </a:p>
        </p:txBody>
      </p:sp>
      <p:sp>
        <p:nvSpPr>
          <p:cNvPr id="10243" name="2 İçerik Yer Tutucusu"/>
          <p:cNvSpPr>
            <a:spLocks noGrp="1"/>
          </p:cNvSpPr>
          <p:nvPr>
            <p:ph idx="1"/>
          </p:nvPr>
        </p:nvSpPr>
        <p:spPr/>
        <p:txBody>
          <a:bodyPr/>
          <a:lstStyle/>
          <a:p>
            <a:pPr eaLnBrk="1" hangingPunct="1"/>
            <a:r>
              <a:rPr lang="en-US" sz="2400" smtClean="0"/>
              <a:t>The analysis of descriptive data often leads to </a:t>
            </a:r>
            <a:r>
              <a:rPr lang="en-US" sz="2400" i="1" smtClean="0"/>
              <a:t>hypothesis formation based on observed</a:t>
            </a:r>
            <a:r>
              <a:rPr lang="tr-TR" sz="2400" i="1" smtClean="0"/>
              <a:t> </a:t>
            </a:r>
            <a:r>
              <a:rPr lang="en-US" sz="2400" smtClean="0"/>
              <a:t>correlations between diseases or health related states and possible determinants.</a:t>
            </a:r>
          </a:p>
          <a:p>
            <a:pPr eaLnBrk="1" hangingPunct="1"/>
            <a:r>
              <a:rPr lang="en-US" sz="2400" smtClean="0"/>
              <a:t>The hypotheses generated need to be tested by planned field studies designed to</a:t>
            </a:r>
            <a:r>
              <a:rPr lang="tr-TR" sz="2400" smtClean="0"/>
              <a:t> examine if:</a:t>
            </a:r>
          </a:p>
          <a:p>
            <a:pPr eaLnBrk="1" hangingPunct="1"/>
            <a:r>
              <a:rPr lang="en-US" sz="2400" smtClean="0"/>
              <a:t> people with disease have common attributes, or have been exposed to the same</a:t>
            </a:r>
            <a:r>
              <a:rPr lang="tr-TR" sz="2400" smtClean="0"/>
              <a:t> agent;</a:t>
            </a:r>
          </a:p>
          <a:p>
            <a:pPr eaLnBrk="1" hangingPunct="1"/>
            <a:r>
              <a:rPr lang="en-US" sz="2400" smtClean="0"/>
              <a:t>people with particular attributes who are exposed to a specific agent are more likely</a:t>
            </a:r>
            <a:r>
              <a:rPr lang="tr-TR" sz="2400" smtClean="0"/>
              <a:t> </a:t>
            </a:r>
            <a:r>
              <a:rPr lang="en-US" sz="2400" smtClean="0"/>
              <a:t>to develop disease than those who do not have those attributes</a:t>
            </a:r>
            <a:r>
              <a:rPr lang="en-US" smtClean="0"/>
              <a:t>.</a:t>
            </a:r>
            <a:endParaRPr lang="tr-TR" smtClean="0"/>
          </a:p>
        </p:txBody>
      </p:sp>
    </p:spTree>
  </p:cSld>
  <p:clrMapOvr>
    <a:masterClrMapping/>
  </p:clrMapOvr>
  <p:transition>
    <p:cover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2" cstate="print"/>
          <a:srcRect/>
          <a:stretch>
            <a:fillRect/>
          </a:stretch>
        </p:blipFill>
        <p:spPr bwMode="auto">
          <a:xfrm>
            <a:off x="539750" y="1268413"/>
            <a:ext cx="8086725" cy="4398962"/>
          </a:xfrm>
          <a:prstGeom prst="rect">
            <a:avLst/>
          </a:prstGeom>
          <a:noFill/>
          <a:ln w="9525">
            <a:noFill/>
            <a:miter lim="800000"/>
            <a:headEnd/>
            <a:tailEnd/>
          </a:ln>
        </p:spPr>
      </p:pic>
      <p:pic>
        <p:nvPicPr>
          <p:cNvPr id="11267" name="Picture 2"/>
          <p:cNvPicPr>
            <a:picLocks noChangeAspect="1" noChangeArrowheads="1"/>
          </p:cNvPicPr>
          <p:nvPr/>
        </p:nvPicPr>
        <p:blipFill>
          <a:blip r:embed="rId3" cstate="print"/>
          <a:srcRect/>
          <a:stretch>
            <a:fillRect/>
          </a:stretch>
        </p:blipFill>
        <p:spPr bwMode="auto">
          <a:xfrm>
            <a:off x="3276600" y="5805488"/>
            <a:ext cx="4886325" cy="323850"/>
          </a:xfrm>
          <a:prstGeom prst="rect">
            <a:avLst/>
          </a:prstGeom>
          <a:noFill/>
          <a:ln w="9525">
            <a:noFill/>
            <a:miter lim="800000"/>
            <a:headEnd/>
            <a:tailEnd/>
          </a:ln>
        </p:spPr>
      </p:pic>
      <p:sp>
        <p:nvSpPr>
          <p:cNvPr id="4" name="3 Metin kutusu"/>
          <p:cNvSpPr txBox="1"/>
          <p:nvPr/>
        </p:nvSpPr>
        <p:spPr>
          <a:xfrm>
            <a:off x="1692275" y="476250"/>
            <a:ext cx="2841625" cy="523875"/>
          </a:xfrm>
          <a:prstGeom prst="rect">
            <a:avLst/>
          </a:prstGeom>
          <a:noFill/>
        </p:spPr>
        <p:txBody>
          <a:bodyPr wrap="none">
            <a:spAutoFit/>
          </a:bodyPr>
          <a:lstStyle/>
          <a:p>
            <a:pPr>
              <a:defRPr/>
            </a:pPr>
            <a:r>
              <a:rPr lang="tr-TR" sz="2800" dirty="0" err="1">
                <a:latin typeface="+mn-lt"/>
              </a:rPr>
              <a:t>Ecological</a:t>
            </a:r>
            <a:r>
              <a:rPr lang="tr-TR" sz="2800" dirty="0">
                <a:latin typeface="+mn-lt"/>
              </a:rPr>
              <a:t> </a:t>
            </a:r>
            <a:r>
              <a:rPr lang="tr-TR" sz="2800" dirty="0" err="1">
                <a:latin typeface="+mn-lt"/>
              </a:rPr>
              <a:t>Study</a:t>
            </a:r>
            <a:endParaRPr lang="tr-TR" sz="2800" dirty="0">
              <a:latin typeface="+mn-lt"/>
            </a:endParaRPr>
          </a:p>
        </p:txBody>
      </p:sp>
    </p:spTree>
  </p:cSld>
  <p:clrMapOvr>
    <a:masterClrMapping/>
  </p:clrMapOvr>
  <p:transition>
    <p:cover dir="r"/>
  </p:transition>
</p:sld>
</file>

<file path=ppt/theme/theme1.xml><?xml version="1.0" encoding="utf-8"?>
<a:theme xmlns:a="http://schemas.openxmlformats.org/drawingml/2006/main" name="Katman">
  <a:themeElements>
    <a:clrScheme name="Katman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fontScheme name="Katman">
      <a:majorFont>
        <a:latin typeface="Times New Roman"/>
        <a:ea typeface=""/>
        <a:cs typeface="Arial"/>
      </a:majorFont>
      <a:minorFont>
        <a:latin typeface="Arial"/>
        <a:ea typeface=""/>
        <a:cs typeface="Arial"/>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tr-TR" sz="2000" b="0" i="0" u="none" strike="noStrike" cap="none" normalizeH="0" baseline="0" smtClean="0">
            <a:ln>
              <a:noFill/>
            </a:ln>
            <a:solidFill>
              <a:schemeClr val="tx1"/>
            </a:solidFill>
            <a:effectLst/>
            <a:latin typeface="Calibri" pitchFamily="34"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tr-TR" sz="2000" b="0" i="0" u="none" strike="noStrike" cap="none" normalizeH="0" baseline="0" smtClean="0">
            <a:ln>
              <a:noFill/>
            </a:ln>
            <a:solidFill>
              <a:schemeClr val="tx1"/>
            </a:solidFill>
            <a:effectLst/>
            <a:latin typeface="Calibri" pitchFamily="34" charset="0"/>
            <a:cs typeface="Arial" charset="0"/>
          </a:defRPr>
        </a:defPPr>
      </a:lstStyle>
    </a:lnDef>
  </a:objectDefaults>
  <a:extraClrSchemeLst>
    <a:extraClrScheme>
      <a:clrScheme name="Katman 1">
        <a:dk1>
          <a:srgbClr val="993300"/>
        </a:dk1>
        <a:lt1>
          <a:srgbClr val="CCCCCC"/>
        </a:lt1>
        <a:dk2>
          <a:srgbClr val="000000"/>
        </a:dk2>
        <a:lt2>
          <a:srgbClr val="FFFFFF"/>
        </a:lt2>
        <a:accent1>
          <a:srgbClr val="576F2B"/>
        </a:accent1>
        <a:accent2>
          <a:srgbClr val="666699"/>
        </a:accent2>
        <a:accent3>
          <a:srgbClr val="AAAAAA"/>
        </a:accent3>
        <a:accent4>
          <a:srgbClr val="AEAEAE"/>
        </a:accent4>
        <a:accent5>
          <a:srgbClr val="B4BBAC"/>
        </a:accent5>
        <a:accent6>
          <a:srgbClr val="5C5C8A"/>
        </a:accent6>
        <a:hlink>
          <a:srgbClr val="993300"/>
        </a:hlink>
        <a:folHlink>
          <a:srgbClr val="CC9900"/>
        </a:folHlink>
      </a:clrScheme>
      <a:clrMap bg1="dk2" tx1="lt1" bg2="dk1" tx2="lt2" accent1="accent1" accent2="accent2" accent3="accent3" accent4="accent4" accent5="accent5" accent6="accent6" hlink="hlink" folHlink="folHlink"/>
    </a:extraClrScheme>
    <a:extraClrScheme>
      <a:clrScheme name="Katman 2">
        <a:dk1>
          <a:srgbClr val="993300"/>
        </a:dk1>
        <a:lt1>
          <a:srgbClr val="CCCCCC"/>
        </a:lt1>
        <a:dk2>
          <a:srgbClr val="330000"/>
        </a:dk2>
        <a:lt2>
          <a:srgbClr val="FFFFFF"/>
        </a:lt2>
        <a:accent1>
          <a:srgbClr val="996633"/>
        </a:accent1>
        <a:accent2>
          <a:srgbClr val="FF0000"/>
        </a:accent2>
        <a:accent3>
          <a:srgbClr val="ADAAAA"/>
        </a:accent3>
        <a:accent4>
          <a:srgbClr val="AEAEAE"/>
        </a:accent4>
        <a:accent5>
          <a:srgbClr val="CAB8AD"/>
        </a:accent5>
        <a:accent6>
          <a:srgbClr val="E70000"/>
        </a:accent6>
        <a:hlink>
          <a:srgbClr val="FF3300"/>
        </a:hlink>
        <a:folHlink>
          <a:srgbClr val="CC9933"/>
        </a:folHlink>
      </a:clrScheme>
      <a:clrMap bg1="dk2" tx1="lt1" bg2="dk1" tx2="lt2" accent1="accent1" accent2="accent2" accent3="accent3" accent4="accent4" accent5="accent5" accent6="accent6" hlink="hlink" folHlink="folHlink"/>
    </a:extraClrScheme>
    <a:extraClrScheme>
      <a:clrScheme name="Katman 3">
        <a:dk1>
          <a:srgbClr val="79788A"/>
        </a:dk1>
        <a:lt1>
          <a:srgbClr val="FFFFFF"/>
        </a:lt1>
        <a:dk2>
          <a:srgbClr val="21203C"/>
        </a:dk2>
        <a:lt2>
          <a:srgbClr val="FFFFCC"/>
        </a:lt2>
        <a:accent1>
          <a:srgbClr val="476077"/>
        </a:accent1>
        <a:accent2>
          <a:srgbClr val="676C5A"/>
        </a:accent2>
        <a:accent3>
          <a:srgbClr val="ABABAF"/>
        </a:accent3>
        <a:accent4>
          <a:srgbClr val="DADADA"/>
        </a:accent4>
        <a:accent5>
          <a:srgbClr val="B1B6BD"/>
        </a:accent5>
        <a:accent6>
          <a:srgbClr val="5D6151"/>
        </a:accent6>
        <a:hlink>
          <a:srgbClr val="666699"/>
        </a:hlink>
        <a:folHlink>
          <a:srgbClr val="8CB0A2"/>
        </a:folHlink>
      </a:clrScheme>
      <a:clrMap bg1="dk2" tx1="lt1" bg2="dk1" tx2="lt2" accent1="accent1" accent2="accent2" accent3="accent3" accent4="accent4" accent5="accent5" accent6="accent6" hlink="hlink" folHlink="folHlink"/>
    </a:extraClrScheme>
    <a:extraClrScheme>
      <a:clrScheme name="Katman 4">
        <a:dk1>
          <a:srgbClr val="455B41"/>
        </a:dk1>
        <a:lt1>
          <a:srgbClr val="FFFFCC"/>
        </a:lt1>
        <a:dk2>
          <a:srgbClr val="79A994"/>
        </a:dk2>
        <a:lt2>
          <a:srgbClr val="FFFFCC"/>
        </a:lt2>
        <a:accent1>
          <a:srgbClr val="517087"/>
        </a:accent1>
        <a:accent2>
          <a:srgbClr val="666699"/>
        </a:accent2>
        <a:accent3>
          <a:srgbClr val="BED1C8"/>
        </a:accent3>
        <a:accent4>
          <a:srgbClr val="DADAAE"/>
        </a:accent4>
        <a:accent5>
          <a:srgbClr val="B3BBC3"/>
        </a:accent5>
        <a:accent6>
          <a:srgbClr val="5C5C8A"/>
        </a:accent6>
        <a:hlink>
          <a:srgbClr val="993300"/>
        </a:hlink>
        <a:folHlink>
          <a:srgbClr val="A4AF6B"/>
        </a:folHlink>
      </a:clrScheme>
      <a:clrMap bg1="dk2" tx1="lt1" bg2="dk1" tx2="lt2" accent1="accent1" accent2="accent2" accent3="accent3" accent4="accent4" accent5="accent5" accent6="accent6" hlink="hlink" folHlink="folHlink"/>
    </a:extraClrScheme>
    <a:extraClrScheme>
      <a:clrScheme name="Katman 5">
        <a:dk1>
          <a:srgbClr val="330000"/>
        </a:dk1>
        <a:lt1>
          <a:srgbClr val="FF9900"/>
        </a:lt1>
        <a:dk2>
          <a:srgbClr val="FFFFFF"/>
        </a:dk2>
        <a:lt2>
          <a:srgbClr val="8B3111"/>
        </a:lt2>
        <a:accent1>
          <a:srgbClr val="DD6D07"/>
        </a:accent1>
        <a:accent2>
          <a:srgbClr val="CC9900"/>
        </a:accent2>
        <a:accent3>
          <a:srgbClr val="FFCAAA"/>
        </a:accent3>
        <a:accent4>
          <a:srgbClr val="2A0000"/>
        </a:accent4>
        <a:accent5>
          <a:srgbClr val="EBBAAA"/>
        </a:accent5>
        <a:accent6>
          <a:srgbClr val="B98A00"/>
        </a:accent6>
        <a:hlink>
          <a:srgbClr val="CC3300"/>
        </a:hlink>
        <a:folHlink>
          <a:srgbClr val="CCCC66"/>
        </a:folHlink>
      </a:clrScheme>
      <a:clrMap bg1="lt1" tx1="dk1" bg2="lt2" tx2="dk2" accent1="accent1" accent2="accent2" accent3="accent3" accent4="accent4" accent5="accent5" accent6="accent6" hlink="hlink" folHlink="folHlink"/>
    </a:extraClrScheme>
    <a:extraClrScheme>
      <a:clrScheme name="Katman 6">
        <a:dk1>
          <a:srgbClr val="000000"/>
        </a:dk1>
        <a:lt1>
          <a:srgbClr val="FFFFE1"/>
        </a:lt1>
        <a:dk2>
          <a:srgbClr val="330033"/>
        </a:dk2>
        <a:lt2>
          <a:srgbClr val="330033"/>
        </a:lt2>
        <a:accent1>
          <a:srgbClr val="CCCC99"/>
        </a:accent1>
        <a:accent2>
          <a:srgbClr val="FF0000"/>
        </a:accent2>
        <a:accent3>
          <a:srgbClr val="FFFFEE"/>
        </a:accent3>
        <a:accent4>
          <a:srgbClr val="000000"/>
        </a:accent4>
        <a:accent5>
          <a:srgbClr val="E2E2CA"/>
        </a:accent5>
        <a:accent6>
          <a:srgbClr val="E70000"/>
        </a:accent6>
        <a:hlink>
          <a:srgbClr val="990033"/>
        </a:hlink>
        <a:folHlink>
          <a:srgbClr val="B2B2B2"/>
        </a:folHlink>
      </a:clrScheme>
      <a:clrMap bg1="lt1" tx1="dk1" bg2="lt2" tx2="dk2" accent1="accent1" accent2="accent2" accent3="accent3" accent4="accent4" accent5="accent5" accent6="accent6" hlink="hlink" folHlink="folHlink"/>
    </a:extraClrScheme>
    <a:extraClrScheme>
      <a:clrScheme name="Katman 7">
        <a:dk1>
          <a:srgbClr val="000000"/>
        </a:dk1>
        <a:lt1>
          <a:srgbClr val="FFFFFF"/>
        </a:lt1>
        <a:dk2>
          <a:srgbClr val="000000"/>
        </a:dk2>
        <a:lt2>
          <a:srgbClr val="891411"/>
        </a:lt2>
        <a:accent1>
          <a:srgbClr val="4F917E"/>
        </a:accent1>
        <a:accent2>
          <a:srgbClr val="CC9900"/>
        </a:accent2>
        <a:accent3>
          <a:srgbClr val="FFFFFF"/>
        </a:accent3>
        <a:accent4>
          <a:srgbClr val="000000"/>
        </a:accent4>
        <a:accent5>
          <a:srgbClr val="B2C7C0"/>
        </a:accent5>
        <a:accent6>
          <a:srgbClr val="B98A00"/>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Katman 8">
        <a:dk1>
          <a:srgbClr val="000000"/>
        </a:dk1>
        <a:lt1>
          <a:srgbClr val="FFFFFF"/>
        </a:lt1>
        <a:dk2>
          <a:srgbClr val="CC0000"/>
        </a:dk2>
        <a:lt2>
          <a:srgbClr val="999966"/>
        </a:lt2>
        <a:accent1>
          <a:srgbClr val="CCCCCC"/>
        </a:accent1>
        <a:accent2>
          <a:srgbClr val="CCCC66"/>
        </a:accent2>
        <a:accent3>
          <a:srgbClr val="FFFFFF"/>
        </a:accent3>
        <a:accent4>
          <a:srgbClr val="000000"/>
        </a:accent4>
        <a:accent5>
          <a:srgbClr val="E2E2E2"/>
        </a:accent5>
        <a:accent6>
          <a:srgbClr val="B9B95C"/>
        </a:accent6>
        <a:hlink>
          <a:srgbClr val="666699"/>
        </a:hlink>
        <a:folHlink>
          <a:srgbClr val="CCCC99"/>
        </a:folHlink>
      </a:clrScheme>
      <a:clrMap bg1="lt1" tx1="dk1" bg2="lt2" tx2="dk2" accent1="accent1" accent2="accent2" accent3="accent3" accent4="accent4" accent5="accent5" accent6="accent6" hlink="hlink" folHlink="folHlink"/>
    </a:extraClrScheme>
    <a:extraClrScheme>
      <a:clrScheme name="Katman 9">
        <a:dk1>
          <a:srgbClr val="000000"/>
        </a:dk1>
        <a:lt1>
          <a:srgbClr val="FFFFFF"/>
        </a:lt1>
        <a:dk2>
          <a:srgbClr val="FF0000"/>
        </a:dk2>
        <a:lt2>
          <a:srgbClr val="009999"/>
        </a:lt2>
        <a:accent1>
          <a:srgbClr val="C7B505"/>
        </a:accent1>
        <a:accent2>
          <a:srgbClr val="FFFF66"/>
        </a:accent2>
        <a:accent3>
          <a:srgbClr val="FFFFFF"/>
        </a:accent3>
        <a:accent4>
          <a:srgbClr val="000000"/>
        </a:accent4>
        <a:accent5>
          <a:srgbClr val="E0D7AA"/>
        </a:accent5>
        <a:accent6>
          <a:srgbClr val="E7E75C"/>
        </a:accent6>
        <a:hlink>
          <a:srgbClr val="5A84D8"/>
        </a:hlink>
        <a:folHlink>
          <a:srgbClr val="A0C6BA"/>
        </a:folHlink>
      </a:clrScheme>
      <a:clrMap bg1="lt1" tx1="dk1" bg2="lt2" tx2="dk2" accent1="accent1" accent2="accent2" accent3="accent3" accent4="accent4" accent5="accent5" accent6="accent6" hlink="hlink" folHlink="folHlink"/>
    </a:extraClrScheme>
    <a:extraClrScheme>
      <a:clrScheme name="Katman 10">
        <a:dk1>
          <a:srgbClr val="000000"/>
        </a:dk1>
        <a:lt1>
          <a:srgbClr val="FFFFFF"/>
        </a:lt1>
        <a:dk2>
          <a:srgbClr val="660033"/>
        </a:dk2>
        <a:lt2>
          <a:srgbClr val="666699"/>
        </a:lt2>
        <a:accent1>
          <a:srgbClr val="95A3D1"/>
        </a:accent1>
        <a:accent2>
          <a:srgbClr val="FFFF66"/>
        </a:accent2>
        <a:accent3>
          <a:srgbClr val="FFFFFF"/>
        </a:accent3>
        <a:accent4>
          <a:srgbClr val="000000"/>
        </a:accent4>
        <a:accent5>
          <a:srgbClr val="C8CEE5"/>
        </a:accent5>
        <a:accent6>
          <a:srgbClr val="E7E75C"/>
        </a:accent6>
        <a:hlink>
          <a:srgbClr val="5A84D8"/>
        </a:hlink>
        <a:folHlink>
          <a:srgbClr val="CCCC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is Teması">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Layers</Template>
  <TotalTime>413</TotalTime>
  <Words>613</Words>
  <Application>Microsoft Office PowerPoint</Application>
  <PresentationFormat>Ekran Gösterisi (4:3)</PresentationFormat>
  <Paragraphs>152</Paragraphs>
  <Slides>19</Slides>
  <Notes>3</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19</vt:i4>
      </vt:variant>
    </vt:vector>
  </HeadingPairs>
  <TitlesOfParts>
    <vt:vector size="25" baseType="lpstr">
      <vt:lpstr>Calibri</vt:lpstr>
      <vt:lpstr>Arial</vt:lpstr>
      <vt:lpstr>Times New Roman</vt:lpstr>
      <vt:lpstr>Wingdings</vt:lpstr>
      <vt:lpstr>Tahoma</vt:lpstr>
      <vt:lpstr>Katman</vt:lpstr>
      <vt:lpstr>Study Designs in Epidemiology</vt:lpstr>
      <vt:lpstr>Aims of medical research</vt:lpstr>
      <vt:lpstr>Study Designs</vt:lpstr>
      <vt:lpstr>Slayt 4</vt:lpstr>
      <vt:lpstr>Study Design Sequence</vt:lpstr>
      <vt:lpstr>Slayt 6</vt:lpstr>
      <vt:lpstr>Descriptive studies </vt:lpstr>
      <vt:lpstr>Analytic studies</vt:lpstr>
      <vt:lpstr>Slayt 9</vt:lpstr>
      <vt:lpstr>Cross sectional study (Survey)</vt:lpstr>
      <vt:lpstr>CASE-CONTROL STUDY         Start of the study</vt:lpstr>
      <vt:lpstr>Slayt 12</vt:lpstr>
      <vt:lpstr>Retrospective Cohort study</vt:lpstr>
      <vt:lpstr>Randomized Clinical Trial - RCT</vt:lpstr>
      <vt:lpstr>Randomized Field Trial </vt:lpstr>
      <vt:lpstr>Systemmatic Review  Meta-Analysis</vt:lpstr>
      <vt:lpstr>Slayt 17</vt:lpstr>
      <vt:lpstr>Slayt 18</vt:lpstr>
      <vt:lpstr>Slayt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POS</dc:creator>
  <cp:lastModifiedBy>halksagligi</cp:lastModifiedBy>
  <cp:revision>48</cp:revision>
  <dcterms:created xsi:type="dcterms:W3CDTF">2003-02-17T19:38:57Z</dcterms:created>
  <dcterms:modified xsi:type="dcterms:W3CDTF">2014-09-19T13:15:18Z</dcterms:modified>
</cp:coreProperties>
</file>