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8" r:id="rId3"/>
    <p:sldId id="312" r:id="rId4"/>
    <p:sldId id="376" r:id="rId5"/>
    <p:sldId id="378" r:id="rId6"/>
    <p:sldId id="379" r:id="rId7"/>
    <p:sldId id="261" r:id="rId8"/>
    <p:sldId id="329" r:id="rId9"/>
    <p:sldId id="381" r:id="rId10"/>
    <p:sldId id="281" r:id="rId11"/>
    <p:sldId id="266" r:id="rId12"/>
    <p:sldId id="276" r:id="rId13"/>
    <p:sldId id="277" r:id="rId14"/>
    <p:sldId id="268" r:id="rId15"/>
    <p:sldId id="285" r:id="rId16"/>
    <p:sldId id="337" r:id="rId17"/>
    <p:sldId id="288" r:id="rId18"/>
    <p:sldId id="339" r:id="rId19"/>
    <p:sldId id="297" r:id="rId20"/>
    <p:sldId id="308" r:id="rId21"/>
    <p:sldId id="307" r:id="rId22"/>
    <p:sldId id="299" r:id="rId23"/>
    <p:sldId id="382" r:id="rId24"/>
    <p:sldId id="383" r:id="rId25"/>
    <p:sldId id="384" r:id="rId26"/>
    <p:sldId id="385" r:id="rId27"/>
    <p:sldId id="386" r:id="rId28"/>
    <p:sldId id="387" r:id="rId29"/>
    <p:sldId id="388" r:id="rId30"/>
    <p:sldId id="389" r:id="rId31"/>
    <p:sldId id="390" r:id="rId32"/>
    <p:sldId id="391" r:id="rId33"/>
    <p:sldId id="392" r:id="rId34"/>
    <p:sldId id="393" r:id="rId35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emsis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46" autoAdjust="0"/>
    <p:restoredTop sz="89358" autoAdjust="0"/>
  </p:normalViewPr>
  <p:slideViewPr>
    <p:cSldViewPr>
      <p:cViewPr varScale="1">
        <p:scale>
          <a:sx n="79" d="100"/>
          <a:sy n="79" d="100"/>
        </p:scale>
        <p:origin x="-1714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24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tr-T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tr-TR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tr-T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827AC6-3F59-41FA-951B-CF47D9EADF82}" type="slidenum">
              <a:rPr lang="tr-TR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A634C0-3504-4ACE-9CB8-423C8E60113F}" type="slidenum">
              <a:rPr lang="tr-TR"/>
              <a:pPr/>
              <a:t>1</a:t>
            </a:fld>
            <a:endParaRPr lang="tr-TR"/>
          </a:p>
        </p:txBody>
      </p:sp>
      <p:sp>
        <p:nvSpPr>
          <p:cNvPr id="205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E129F1-816C-4760-814C-B6CC8EF5FF67}" type="slidenum">
              <a:rPr lang="tr-TR"/>
              <a:pPr/>
              <a:t>14</a:t>
            </a:fld>
            <a:endParaRPr lang="tr-TR"/>
          </a:p>
        </p:txBody>
      </p:sp>
      <p:sp>
        <p:nvSpPr>
          <p:cNvPr id="200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0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9F6747-11E1-4669-94F3-43E3A603433D}" type="slidenum">
              <a:rPr lang="tr-TR"/>
              <a:pPr/>
              <a:t>15</a:t>
            </a:fld>
            <a:endParaRPr lang="tr-TR"/>
          </a:p>
        </p:txBody>
      </p:sp>
      <p:sp>
        <p:nvSpPr>
          <p:cNvPr id="201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730BE7-9518-41B2-B416-66702BE8DA45}" type="slidenum">
              <a:rPr lang="tr-TR"/>
              <a:pPr/>
              <a:t>16</a:t>
            </a:fld>
            <a:endParaRPr lang="tr-TR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C11177-7460-4E54-BEC3-34D095AEAC10}" type="slidenum">
              <a:rPr lang="tr-TR"/>
              <a:pPr/>
              <a:t>17</a:t>
            </a:fld>
            <a:endParaRPr lang="tr-TR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38D1A-A14E-407D-AB31-41AD16B662F9}" type="slidenum">
              <a:rPr lang="tr-TR"/>
              <a:pPr/>
              <a:t>18</a:t>
            </a:fld>
            <a:endParaRPr lang="tr-TR"/>
          </a:p>
        </p:txBody>
      </p:sp>
      <p:sp>
        <p:nvSpPr>
          <p:cNvPr id="214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524031-44A6-4FA9-B062-82230DEF61D9}" type="slidenum">
              <a:rPr lang="tr-TR"/>
              <a:pPr/>
              <a:t>19</a:t>
            </a:fld>
            <a:endParaRPr lang="tr-TR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r>
              <a:rPr lang="en-US"/>
              <a:t>The Cox Regression Model is the answer for</a:t>
            </a:r>
          </a:p>
          <a:p>
            <a:r>
              <a:rPr lang="en-US"/>
              <a:t>Estimating </a:t>
            </a:r>
            <a:r>
              <a:rPr lang="en-US">
                <a:solidFill>
                  <a:srgbClr val="FFFF00"/>
                </a:solidFill>
              </a:rPr>
              <a:t>the magnitude of the survival-predictor</a:t>
            </a:r>
            <a:r>
              <a:rPr lang="en-US"/>
              <a:t> relationship of interest</a:t>
            </a:r>
          </a:p>
          <a:p>
            <a:r>
              <a:rPr lang="en-US"/>
              <a:t>Accounting for </a:t>
            </a:r>
            <a:r>
              <a:rPr lang="en-US">
                <a:solidFill>
                  <a:srgbClr val="FFFF00"/>
                </a:solidFill>
              </a:rPr>
              <a:t>simultaneous influence</a:t>
            </a:r>
            <a:r>
              <a:rPr lang="en-US"/>
              <a:t> of a number of </a:t>
            </a:r>
            <a:r>
              <a:rPr lang="en-US">
                <a:solidFill>
                  <a:srgbClr val="FFFF00"/>
                </a:solidFill>
              </a:rPr>
              <a:t>explanatory variables</a:t>
            </a:r>
            <a:endParaRPr lang="en-US"/>
          </a:p>
          <a:p>
            <a:r>
              <a:rPr lang="en-US"/>
              <a:t>Estimating </a:t>
            </a:r>
            <a:r>
              <a:rPr lang="en-US">
                <a:solidFill>
                  <a:srgbClr val="FFFF00"/>
                </a:solidFill>
              </a:rPr>
              <a:t>adjusted survival-predictor</a:t>
            </a:r>
            <a:r>
              <a:rPr lang="en-US"/>
              <a:t> relationships in the </a:t>
            </a:r>
            <a:r>
              <a:rPr lang="en-US">
                <a:solidFill>
                  <a:srgbClr val="FFFF00"/>
                </a:solidFill>
              </a:rPr>
              <a:t>presence of potential confounding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3FF4F7-B26F-49C1-8E3D-6897E6B22441}" type="slidenum">
              <a:rPr lang="tr-TR"/>
              <a:pPr/>
              <a:t>20</a:t>
            </a:fld>
            <a:endParaRPr lang="tr-TR"/>
          </a:p>
        </p:txBody>
      </p:sp>
      <p:sp>
        <p:nvSpPr>
          <p:cNvPr id="1576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AD73D8F-4D43-46FD-A8B0-B3A2DD84DDD9}" type="slidenum">
              <a:rPr lang="en-US" sz="1200"/>
              <a:pPr algn="r"/>
              <a:t>20</a:t>
            </a:fld>
            <a:endParaRPr lang="en-US" sz="1200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C916AA-01AE-4771-822D-5D0C461F26FA}" type="slidenum">
              <a:rPr lang="tr-TR"/>
              <a:pPr/>
              <a:t>21</a:t>
            </a:fld>
            <a:endParaRPr lang="tr-TR"/>
          </a:p>
        </p:txBody>
      </p:sp>
      <p:sp>
        <p:nvSpPr>
          <p:cNvPr id="1556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1F5BD0BA-AFE7-4DCC-BB77-C02166640E03}" type="slidenum">
              <a:rPr lang="en-US" sz="1200"/>
              <a:pPr algn="r"/>
              <a:t>21</a:t>
            </a:fld>
            <a:endParaRPr lang="en-US" sz="1200"/>
          </a:p>
        </p:txBody>
      </p:sp>
      <p:sp>
        <p:nvSpPr>
          <p:cNvPr id="155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155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F9374C7-F8B5-4216-A4EE-6DFFA2585AA7}" type="slidenum">
              <a:rPr lang="tr-TR"/>
              <a:pPr/>
              <a:t>22</a:t>
            </a:fld>
            <a:endParaRPr lang="tr-TR"/>
          </a:p>
        </p:txBody>
      </p:sp>
      <p:sp>
        <p:nvSpPr>
          <p:cNvPr id="146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4538" cy="3416300"/>
          </a:xfrm>
          <a:ln/>
        </p:spPr>
      </p:sp>
      <p:sp>
        <p:nvSpPr>
          <p:cNvPr id="146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8BC7C5-7101-42A8-9258-CEBDF17B5A57}" type="slidenum">
              <a:rPr lang="en-US"/>
              <a:pPr/>
              <a:t>23</a:t>
            </a:fld>
            <a:endParaRPr lang="en-US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C95EE3-CF42-4496-8F5B-594673050BF6}" type="slidenum">
              <a:rPr lang="tr-TR"/>
              <a:pPr/>
              <a:t>2</a:t>
            </a:fld>
            <a:endParaRPr lang="tr-TR"/>
          </a:p>
        </p:txBody>
      </p:sp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A189EA-CDFE-4A6D-8AE4-A758AEE23FEA}" type="slidenum">
              <a:rPr lang="en-US"/>
              <a:pPr/>
              <a:t>24</a:t>
            </a:fld>
            <a:endParaRPr lang="en-US"/>
          </a:p>
        </p:txBody>
      </p:sp>
      <p:sp>
        <p:nvSpPr>
          <p:cNvPr id="307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672515-0D43-4224-960F-B51AAF326D84}" type="slidenum">
              <a:rPr lang="en-US"/>
              <a:pPr/>
              <a:t>25</a:t>
            </a:fld>
            <a:endParaRPr lang="en-US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8B06F9-FAEE-49C9-9CFE-3699BA5B24A8}" type="slidenum">
              <a:rPr lang="en-US"/>
              <a:pPr/>
              <a:t>26</a:t>
            </a:fld>
            <a:endParaRPr lang="en-US"/>
          </a:p>
        </p:txBody>
      </p:sp>
      <p:sp>
        <p:nvSpPr>
          <p:cNvPr id="231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2FE52B-520F-4C72-8EB9-495EF6C0A272}" type="slidenum">
              <a:rPr lang="en-US"/>
              <a:pPr/>
              <a:t>27</a:t>
            </a:fld>
            <a:endParaRPr lang="en-US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>
              <a:solidFill>
                <a:srgbClr val="FFFF00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EE4C8-59FB-4AC8-A629-DF997674EE3E}" type="slidenum">
              <a:rPr lang="en-US"/>
              <a:pPr/>
              <a:t>28</a:t>
            </a:fld>
            <a:endParaRPr lang="en-US"/>
          </a:p>
        </p:txBody>
      </p:sp>
      <p:sp>
        <p:nvSpPr>
          <p:cNvPr id="198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9B7300-31C3-451D-A594-D78DD47C37EC}" type="slidenum">
              <a:rPr lang="en-US"/>
              <a:pPr/>
              <a:t>30</a:t>
            </a:fld>
            <a:endParaRPr lang="en-US"/>
          </a:p>
        </p:txBody>
      </p:sp>
      <p:sp>
        <p:nvSpPr>
          <p:cNvPr id="284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4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6A3F53-8E18-453B-A4B3-1E8E4C172497}" type="slidenum">
              <a:rPr lang="en-US"/>
              <a:pPr/>
              <a:t>31</a:t>
            </a:fld>
            <a:endParaRPr lang="en-US"/>
          </a:p>
        </p:txBody>
      </p:sp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1FBBB4-B2B3-41F3-95E7-D29DA1AE0BB5}" type="slidenum">
              <a:rPr lang="en-US"/>
              <a:pPr/>
              <a:t>32</a:t>
            </a:fld>
            <a:endParaRPr lang="en-US"/>
          </a:p>
        </p:txBody>
      </p:sp>
      <p:sp>
        <p:nvSpPr>
          <p:cNvPr id="25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B7CE02-090B-4152-B63B-1D84BB57C7F2}" type="slidenum">
              <a:rPr lang="en-US"/>
              <a:pPr/>
              <a:t>33</a:t>
            </a:fld>
            <a:endParaRPr lang="en-US"/>
          </a:p>
        </p:txBody>
      </p:sp>
      <p:sp>
        <p:nvSpPr>
          <p:cNvPr id="268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D828ED-29ED-4048-9399-D38EACB92457}" type="slidenum">
              <a:rPr lang="en-US"/>
              <a:pPr/>
              <a:t>34</a:t>
            </a:fld>
            <a:endParaRPr lang="en-US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97DA22-A588-47BC-BF63-22645C9E257C}" type="slidenum">
              <a:rPr lang="tr-TR"/>
              <a:pPr/>
              <a:t>3</a:t>
            </a:fld>
            <a:endParaRPr lang="tr-TR"/>
          </a:p>
        </p:txBody>
      </p:sp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2576E6-891C-4259-8B48-944D101E89AA}" type="slidenum">
              <a:rPr lang="tr-TR"/>
              <a:pPr/>
              <a:t>7</a:t>
            </a:fld>
            <a:endParaRPr lang="tr-TR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B9F567-645E-4F31-AA2E-02C5A8DAFED2}" type="slidenum">
              <a:rPr lang="tr-TR"/>
              <a:pPr/>
              <a:t>8</a:t>
            </a:fld>
            <a:endParaRPr lang="tr-TR"/>
          </a:p>
        </p:txBody>
      </p:sp>
      <p:sp>
        <p:nvSpPr>
          <p:cNvPr id="199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B85FE8F-710A-4349-95AD-413AF5023FB4}" type="slidenum">
              <a:rPr lang="tr-TR"/>
              <a:pPr/>
              <a:t>10</a:t>
            </a:fld>
            <a:endParaRPr lang="tr-TR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B8AA75-F64F-4833-A77C-7792F42938E8}" type="slidenum">
              <a:rPr lang="tr-TR"/>
              <a:pPr/>
              <a:t>11</a:t>
            </a:fld>
            <a:endParaRPr lang="tr-TR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5490F1-3588-4061-8D33-B8A99166A5F5}" type="slidenum">
              <a:rPr lang="tr-TR"/>
              <a:pPr/>
              <a:t>12</a:t>
            </a:fld>
            <a:endParaRPr lang="tr-TR"/>
          </a:p>
        </p:txBody>
      </p:sp>
      <p:sp>
        <p:nvSpPr>
          <p:cNvPr id="208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FD47AB-276C-4610-A247-050271FA01F3}" type="slidenum">
              <a:rPr lang="tr-TR"/>
              <a:pPr/>
              <a:t>13</a:t>
            </a:fld>
            <a:endParaRPr lang="tr-TR"/>
          </a:p>
        </p:txBody>
      </p:sp>
      <p:sp>
        <p:nvSpPr>
          <p:cNvPr id="209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143E8-7261-46F0-875B-B6F413BB2073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9E03C-8224-4D5B-9ACE-BB08562178DB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9470E0-AC01-41A7-B674-6F145CE8D257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838200" y="342900"/>
            <a:ext cx="7772400" cy="11049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304800" y="1600200"/>
            <a:ext cx="8534400" cy="4800600"/>
          </a:xfrm>
        </p:spPr>
        <p:txBody>
          <a:bodyPr/>
          <a:lstStyle/>
          <a:p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>
          <a:xfrm>
            <a:off x="381000" y="63230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>
          <a:xfrm>
            <a:off x="3124200" y="63230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>
          <a:xfrm>
            <a:off x="6858000" y="63230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D9B0709-D3CE-4D60-9356-A222EB47D7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F517A-6B2F-4C11-94DD-D2992376DF67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9A3E20-9D01-4463-BB78-C5DB526ADDBD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9AE33-15F0-4436-A866-67D2F55CDF96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690C6-DA63-465C-8819-584FF28D8309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2792C8-AF4F-4844-B2E1-780F91CC28E0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6D2B51-2F0C-465E-B9B8-8875D524D20B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1D54F-22C1-42B2-B33B-2614E979A741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9B2B1-1629-4F14-B3C9-6B662C0D0C79}" type="slidenum">
              <a:rPr lang="tr-TR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6EA35A5-C564-49FA-B987-F87EC24D2489}" type="slidenum">
              <a:rPr lang="tr-TR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25538"/>
            <a:ext cx="7772400" cy="1470025"/>
          </a:xfrm>
        </p:spPr>
        <p:txBody>
          <a:bodyPr/>
          <a:lstStyle/>
          <a:p>
            <a:r>
              <a:rPr lang="tr-TR" sz="5400">
                <a:solidFill>
                  <a:schemeClr val="accent2"/>
                </a:solidFill>
              </a:rPr>
              <a:t>Survival Analysis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3284538"/>
            <a:ext cx="6400800" cy="1752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tr-TR" dirty="0" smtClean="0">
                <a:solidFill>
                  <a:srgbClr val="FF0000"/>
                </a:solidFill>
              </a:rPr>
              <a:t>Gül Ergör</a:t>
            </a:r>
            <a:endParaRPr lang="tr-TR" dirty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</a:pPr>
            <a:endParaRPr lang="tr-TR" sz="2400" b="1" dirty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tr-TR" sz="2400" dirty="0" smtClean="0">
                <a:solidFill>
                  <a:srgbClr val="FF0000"/>
                </a:solidFill>
              </a:rPr>
              <a:t>RESCAP-</a:t>
            </a:r>
            <a:r>
              <a:rPr lang="tr-TR" sz="2400" dirty="0" err="1" smtClean="0">
                <a:solidFill>
                  <a:srgbClr val="FF0000"/>
                </a:solidFill>
              </a:rPr>
              <a:t>Med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tr-TR" sz="2400" dirty="0" err="1" smtClean="0">
                <a:solidFill>
                  <a:srgbClr val="FF0000"/>
                </a:solidFill>
              </a:rPr>
              <a:t>Epi</a:t>
            </a:r>
            <a:r>
              <a:rPr lang="en-GB" sz="2400" dirty="0" smtClean="0">
                <a:solidFill>
                  <a:srgbClr val="FF0000"/>
                </a:solidFill>
              </a:rPr>
              <a:t> course, </a:t>
            </a:r>
          </a:p>
          <a:p>
            <a:pPr eaLnBrk="1" hangingPunct="1">
              <a:lnSpc>
                <a:spcPct val="80000"/>
              </a:lnSpc>
            </a:pPr>
            <a:r>
              <a:rPr lang="tr-TR" sz="2400" dirty="0" smtClean="0">
                <a:solidFill>
                  <a:srgbClr val="FF0000"/>
                </a:solidFill>
              </a:rPr>
              <a:t>22-26 </a:t>
            </a:r>
            <a:r>
              <a:rPr lang="tr-TR" sz="2400" dirty="0" err="1" smtClean="0">
                <a:solidFill>
                  <a:srgbClr val="FF0000"/>
                </a:solidFill>
              </a:rPr>
              <a:t>Sept</a:t>
            </a:r>
            <a:r>
              <a:rPr lang="tr-TR" sz="2400" dirty="0" smtClean="0">
                <a:solidFill>
                  <a:srgbClr val="FF0000"/>
                </a:solidFill>
              </a:rPr>
              <a:t> </a:t>
            </a:r>
            <a:r>
              <a:rPr lang="en-GB" sz="2400" dirty="0" smtClean="0">
                <a:solidFill>
                  <a:srgbClr val="FF0000"/>
                </a:solidFill>
              </a:rPr>
              <a:t>201</a:t>
            </a:r>
            <a:r>
              <a:rPr lang="tr-TR" sz="2400" dirty="0" smtClean="0">
                <a:solidFill>
                  <a:srgbClr val="FF0000"/>
                </a:solidFill>
              </a:rPr>
              <a:t>4</a:t>
            </a:r>
          </a:p>
          <a:p>
            <a:pPr eaLnBrk="1" hangingPunct="1">
              <a:lnSpc>
                <a:spcPct val="80000"/>
              </a:lnSpc>
            </a:pPr>
            <a:r>
              <a:rPr lang="tr-TR" sz="2400" dirty="0" smtClean="0">
                <a:solidFill>
                  <a:srgbClr val="FF0000"/>
                </a:solidFill>
              </a:rPr>
              <a:t> Çeşme-</a:t>
            </a:r>
            <a:r>
              <a:rPr lang="tr-TR" sz="2400" dirty="0" err="1" smtClean="0">
                <a:solidFill>
                  <a:srgbClr val="FF0000"/>
                </a:solidFill>
              </a:rPr>
              <a:t>Izmir</a:t>
            </a:r>
            <a:endParaRPr lang="tr-TR" sz="2400" b="1" dirty="0">
              <a:solidFill>
                <a:srgbClr val="FF0000"/>
              </a:solidFill>
            </a:endParaRPr>
          </a:p>
        </p:txBody>
      </p:sp>
      <p:pic>
        <p:nvPicPr>
          <p:cNvPr id="6" name="3 Resi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789040"/>
            <a:ext cx="2160587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4 Resi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850" y="3716338"/>
            <a:ext cx="138588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971550" y="233363"/>
          <a:ext cx="7921625" cy="5857875"/>
        </p:xfrm>
        <a:graphic>
          <a:graphicData uri="http://schemas.openxmlformats.org/presentationml/2006/ole">
            <p:oleObj spid="_x0000_s34820" name="Bit Eşlem Resmi" r:id="rId4" imgW="4352381" imgH="3219899" progId="PBrush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9" name="Object 5"/>
          <p:cNvGraphicFramePr>
            <a:graphicFrameLocks noChangeAspect="1"/>
          </p:cNvGraphicFramePr>
          <p:nvPr/>
        </p:nvGraphicFramePr>
        <p:xfrm>
          <a:off x="395288" y="26988"/>
          <a:ext cx="8353425" cy="6804025"/>
        </p:xfrm>
        <a:graphic>
          <a:graphicData uri="http://schemas.openxmlformats.org/presentationml/2006/ole">
            <p:oleObj spid="_x0000_s16389" name="Bit Eşlem Resmi" r:id="rId4" imgW="5133333" imgH="4180952" progId="PBrush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57200"/>
            <a:ext cx="84582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533400"/>
            <a:ext cx="7315200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838200" y="3429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n-US" sz="4000">
                <a:solidFill>
                  <a:schemeClr val="accent2"/>
                </a:solidFill>
              </a:rPr>
              <a:t>Comparison of </a:t>
            </a:r>
            <a:r>
              <a:rPr lang="tr-TR" sz="4000">
                <a:solidFill>
                  <a:schemeClr val="accent2"/>
                </a:solidFill>
              </a:rPr>
              <a:t>two or more </a:t>
            </a:r>
            <a:r>
              <a:rPr lang="en-US" sz="4000">
                <a:solidFill>
                  <a:schemeClr val="accent2"/>
                </a:solidFill>
              </a:rPr>
              <a:t>Survival Curves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04800" y="1600200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/>
              <a:t>Log-rank test</a:t>
            </a:r>
            <a:endParaRPr lang="tr-TR" sz="3200"/>
          </a:p>
          <a:p>
            <a:pPr marL="342900" indent="-342900">
              <a:spcBef>
                <a:spcPct val="20000"/>
              </a:spcBef>
            </a:pPr>
            <a:r>
              <a:rPr lang="tr-TR" sz="3200"/>
              <a:t>    -</a:t>
            </a:r>
            <a:r>
              <a:rPr lang="en-US" sz="3200"/>
              <a:t>Gives equal weight to all deaths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tr-TR" sz="2800"/>
              <a:t>Assumes that the ratio of hazard rates in the groups are constant throughout the time period.</a:t>
            </a:r>
            <a:endParaRPr lang="en-US" sz="2800"/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sz="280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tr-TR" sz="3200"/>
              <a:t>The Gehan, or </a:t>
            </a:r>
            <a:r>
              <a:rPr lang="en-US" sz="3200"/>
              <a:t>Generalized Wilcoxon test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/>
              <a:t>Attaches more importance to early death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2"/>
          <p:cNvSpPr>
            <a:spLocks noChangeArrowheads="1"/>
          </p:cNvSpPr>
          <p:nvPr/>
        </p:nvSpPr>
        <p:spPr bwMode="auto">
          <a:xfrm>
            <a:off x="228600" y="557213"/>
            <a:ext cx="8229600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US" sz="3600">
                <a:solidFill>
                  <a:schemeClr val="tx2"/>
                </a:solidFill>
              </a:rPr>
              <a:t>The logrank test</a:t>
            </a:r>
          </a:p>
        </p:txBody>
      </p:sp>
      <p:sp>
        <p:nvSpPr>
          <p:cNvPr id="40965" name="Rectangle 3"/>
          <p:cNvSpPr>
            <a:spLocks noChangeArrowheads="1"/>
          </p:cNvSpPr>
          <p:nvPr/>
        </p:nvSpPr>
        <p:spPr bwMode="auto">
          <a:xfrm>
            <a:off x="955675" y="2089150"/>
            <a:ext cx="5921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The logrank test statistics is given by</a:t>
            </a:r>
            <a:r>
              <a:rPr lang="en-US" sz="2400">
                <a:latin typeface="Times New Roman" pitchFamily="18" charset="0"/>
              </a:rPr>
              <a:t> </a:t>
            </a:r>
          </a:p>
        </p:txBody>
      </p:sp>
      <p:graphicFrame>
        <p:nvGraphicFramePr>
          <p:cNvPr id="40966" name="Object 4"/>
          <p:cNvGraphicFramePr>
            <a:graphicFrameLocks/>
          </p:cNvGraphicFramePr>
          <p:nvPr/>
        </p:nvGraphicFramePr>
        <p:xfrm>
          <a:off x="1905000" y="2684463"/>
          <a:ext cx="4724400" cy="1204912"/>
        </p:xfrm>
        <a:graphic>
          <a:graphicData uri="http://schemas.openxmlformats.org/presentationml/2006/ole">
            <p:oleObj spid="_x0000_s40966" name="Equation" r:id="rId4" imgW="1815840" imgH="469800" progId="Equation.3">
              <p:embed/>
            </p:oleObj>
          </a:graphicData>
        </a:graphic>
      </p:graphicFrame>
      <p:sp>
        <p:nvSpPr>
          <p:cNvPr id="89093" name="Rectangle 5"/>
          <p:cNvSpPr>
            <a:spLocks noChangeArrowheads="1"/>
          </p:cNvSpPr>
          <p:nvPr/>
        </p:nvSpPr>
        <p:spPr bwMode="auto">
          <a:xfrm>
            <a:off x="923925" y="4043363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b="1">
                <a:solidFill>
                  <a:srgbClr val="0000FF"/>
                </a:solidFill>
                <a:latin typeface="Arial Narrow" pitchFamily="34" charset="0"/>
              </a:rPr>
              <a:t>This is the same form as the Pearson</a:t>
            </a:r>
            <a:r>
              <a:rPr lang="en-US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0000FF"/>
                </a:solidFill>
                <a:latin typeface="Symbol" pitchFamily="18" charset="2"/>
              </a:rPr>
              <a:t>c</a:t>
            </a:r>
            <a:r>
              <a:rPr lang="en-US" sz="2400" b="1" baseline="30000">
                <a:solidFill>
                  <a:srgbClr val="0000FF"/>
                </a:solidFill>
                <a:latin typeface="Times New Roman" pitchFamily="18" charset="0"/>
              </a:rPr>
              <a:t>2</a:t>
            </a:r>
            <a:r>
              <a:rPr lang="en-US" sz="2400" b="1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en-US" sz="2400" b="1">
                <a:solidFill>
                  <a:srgbClr val="0000FF"/>
                </a:solidFill>
                <a:latin typeface="Arial Narrow" pitchFamily="34" charset="0"/>
              </a:rPr>
              <a:t>test for 2-way tables!</a:t>
            </a:r>
          </a:p>
        </p:txBody>
      </p:sp>
      <p:sp>
        <p:nvSpPr>
          <p:cNvPr id="89094" name="Rectangle 6"/>
          <p:cNvSpPr>
            <a:spLocks noChangeArrowheads="1"/>
          </p:cNvSpPr>
          <p:nvPr/>
        </p:nvSpPr>
        <p:spPr bwMode="auto">
          <a:xfrm>
            <a:off x="942975" y="4811713"/>
            <a:ext cx="7227888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Under the null hypothesis of no difference in survival rates, X</a:t>
            </a:r>
            <a:r>
              <a:rPr lang="en-US" sz="2400" baseline="30000">
                <a:solidFill>
                  <a:srgbClr val="996600"/>
                </a:solidFill>
                <a:latin typeface="Arial Narrow" pitchFamily="34" charset="0"/>
              </a:rPr>
              <a:t>2</a:t>
            </a: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 will have a chi-square distribution with one degree of freedom.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We reject H</a:t>
            </a:r>
            <a:r>
              <a:rPr lang="en-US" sz="2400" baseline="-25000">
                <a:solidFill>
                  <a:srgbClr val="996600"/>
                </a:solidFill>
                <a:latin typeface="Arial Narrow" pitchFamily="34" charset="0"/>
              </a:rPr>
              <a:t>0</a:t>
            </a: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 if X</a:t>
            </a:r>
            <a:r>
              <a:rPr lang="en-US" sz="2400" baseline="30000">
                <a:solidFill>
                  <a:srgbClr val="996600"/>
                </a:solidFill>
                <a:latin typeface="Arial Narrow" pitchFamily="34" charset="0"/>
              </a:rPr>
              <a:t>2</a:t>
            </a: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 gets too big.</a:t>
            </a:r>
            <a:r>
              <a:rPr lang="en-US" sz="2400">
                <a:solidFill>
                  <a:srgbClr val="996600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3" grpId="0" autoUpdateAnimBg="0"/>
      <p:bldP spid="89094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ChangeArrowheads="1"/>
          </p:cNvSpPr>
          <p:nvPr/>
        </p:nvSpPr>
        <p:spPr bwMode="auto">
          <a:xfrm>
            <a:off x="250825" y="333375"/>
            <a:ext cx="853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sz="320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tr-TR" sz="3200">
                <a:solidFill>
                  <a:schemeClr val="accent2"/>
                </a:solidFill>
              </a:rPr>
              <a:t>The Gehan, or </a:t>
            </a:r>
            <a:r>
              <a:rPr lang="en-US" sz="3200">
                <a:solidFill>
                  <a:schemeClr val="accent2"/>
                </a:solidFill>
              </a:rPr>
              <a:t>Generalized Wilcoxon test</a:t>
            </a:r>
            <a:endParaRPr lang="tr-TR" sz="3200">
              <a:solidFill>
                <a:schemeClr val="accent2"/>
              </a:solidFill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tr-TR" sz="2800"/>
              <a:t>-An extension of the Wilcoxon rank-sum test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tr-TR" sz="2800"/>
              <a:t>-Every observation in one sample is compared with every observation in the second sample.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tr-TR" sz="2800"/>
              <a:t>A mathematical expression involving the ranks is calculated, the function fallows app. z distribution, z distrubition is used statistical significance</a:t>
            </a:r>
            <a:r>
              <a:rPr lang="en-US" sz="2800"/>
              <a:t> </a:t>
            </a:r>
            <a:endParaRPr lang="tr-TR" sz="2800"/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395288" y="26988"/>
          <a:ext cx="7416800" cy="4705350"/>
        </p:xfrm>
        <a:graphic>
          <a:graphicData uri="http://schemas.openxmlformats.org/presentationml/2006/ole">
            <p:oleObj spid="_x0000_s44036" name="Bit Eşlem Resmi" r:id="rId4" imgW="5133333" imgH="4180952" progId="PBrush">
              <p:embed/>
            </p:oleObj>
          </a:graphicData>
        </a:graphic>
      </p:graphicFrame>
      <p:sp>
        <p:nvSpPr>
          <p:cNvPr id="44037" name="Rectangle 5"/>
          <p:cNvSpPr>
            <a:spLocks noChangeArrowheads="1"/>
          </p:cNvSpPr>
          <p:nvPr/>
        </p:nvSpPr>
        <p:spPr bwMode="auto">
          <a:xfrm>
            <a:off x="250825" y="4868863"/>
            <a:ext cx="889317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 b="1"/>
              <a:t>Expected number of relapses for each group were 70.6 and 53.4, respectively. </a:t>
            </a:r>
          </a:p>
          <a:p>
            <a:r>
              <a:rPr lang="tr-TR" b="1"/>
              <a:t>X</a:t>
            </a:r>
            <a:r>
              <a:rPr lang="tr-TR" b="1" baseline="30000"/>
              <a:t>2</a:t>
            </a:r>
            <a:r>
              <a:rPr lang="tr-TR" b="1"/>
              <a:t> =9.1 (p&lt;0.002). </a:t>
            </a:r>
          </a:p>
          <a:p>
            <a:r>
              <a:rPr lang="tr-TR" b="1"/>
              <a:t>HR= 0.58</a:t>
            </a:r>
          </a:p>
          <a:p>
            <a:r>
              <a:rPr lang="tr-TR" b="1"/>
              <a:t> (there is 42% less risk of relapse at any point in time among</a:t>
            </a:r>
          </a:p>
          <a:p>
            <a:r>
              <a:rPr lang="tr-TR" b="1"/>
              <a:t>patients surviving in the combination treatment group compared</a:t>
            </a:r>
          </a:p>
          <a:p>
            <a:r>
              <a:rPr lang="tr-TR" b="1"/>
              <a:t>with those treated with radiotherapy alone)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2994" name="Object 2"/>
          <p:cNvGraphicFramePr>
            <a:graphicFrameLocks noChangeAspect="1"/>
          </p:cNvGraphicFramePr>
          <p:nvPr/>
        </p:nvGraphicFramePr>
        <p:xfrm>
          <a:off x="1619250" y="549275"/>
          <a:ext cx="6119813" cy="6084888"/>
        </p:xfrm>
        <a:graphic>
          <a:graphicData uri="http://schemas.openxmlformats.org/presentationml/2006/ole">
            <p:oleObj spid="_x0000_s212994" name="Bit Eşlem Resmi" r:id="rId4" imgW="5047619" imgH="5020376" progId="PBrush">
              <p:embed/>
            </p:oleObj>
          </a:graphicData>
        </a:graphic>
      </p:graphicFrame>
      <p:sp>
        <p:nvSpPr>
          <p:cNvPr id="212995" name="Rectangle 3"/>
          <p:cNvSpPr>
            <a:spLocks noChangeArrowheads="1"/>
          </p:cNvSpPr>
          <p:nvPr/>
        </p:nvSpPr>
        <p:spPr bwMode="auto">
          <a:xfrm>
            <a:off x="900113" y="188913"/>
            <a:ext cx="66246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tr-TR" sz="2800" b="1">
                <a:solidFill>
                  <a:schemeClr val="accent2"/>
                </a:solidFill>
              </a:rPr>
              <a:t>logrank test for trend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tx1"/>
                </a:solidFill>
              </a:rPr>
              <a:t>Cox Proportional Hazard Regression Model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5257800"/>
          </a:xfrm>
        </p:spPr>
        <p:txBody>
          <a:bodyPr/>
          <a:lstStyle/>
          <a:p>
            <a:r>
              <a:rPr lang="en-US"/>
              <a:t>To estimate the magnitude of the survival-predictor relationship of interest</a:t>
            </a:r>
          </a:p>
          <a:p>
            <a:endParaRPr lang="en-US"/>
          </a:p>
          <a:p>
            <a:r>
              <a:rPr lang="en-US"/>
              <a:t>To account for simultaneous influence of a number of explanatory variables</a:t>
            </a:r>
          </a:p>
          <a:p>
            <a:endParaRPr lang="en-US"/>
          </a:p>
          <a:p>
            <a:r>
              <a:rPr lang="en-US"/>
              <a:t>To estimate adjusted survival-predictor relationships in the presence of potential confounders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68313" y="188913"/>
            <a:ext cx="64801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zh-TW" sz="3600" b="1" dirty="0">
                <a:solidFill>
                  <a:schemeClr val="accent2"/>
                </a:solidFill>
                <a:latin typeface="Calibri" pitchFamily="34" charset="0"/>
                <a:ea typeface="新細明體" pitchFamily="18" charset="-120"/>
              </a:rPr>
              <a:t>Outline of Content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1700213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altLang="zh-TW" sz="2800" dirty="0">
                <a:ea typeface="新細明體" pitchFamily="18" charset="-120"/>
              </a:rPr>
              <a:t>What is “Survival Analysis”?</a:t>
            </a:r>
            <a:r>
              <a:rPr lang="tr-TR" altLang="zh-TW" sz="2800" dirty="0"/>
              <a:t> </a:t>
            </a:r>
            <a:r>
              <a:rPr lang="en-US" altLang="zh-TW" sz="2800" dirty="0">
                <a:ea typeface="新細明體" pitchFamily="18" charset="-120"/>
              </a:rPr>
              <a:t>Censoring</a:t>
            </a:r>
            <a:r>
              <a:rPr lang="tr-TR" altLang="zh-TW" sz="2800" dirty="0"/>
              <a:t>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TW" sz="2800" dirty="0">
              <a:ea typeface="新細明體" pitchFamily="18" charset="-12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tr-TR" altLang="zh-TW" sz="2800" dirty="0" err="1">
                <a:solidFill>
                  <a:schemeClr val="accent2"/>
                </a:solidFill>
              </a:rPr>
              <a:t>How</a:t>
            </a:r>
            <a:r>
              <a:rPr lang="tr-TR" altLang="zh-TW" sz="2800" dirty="0">
                <a:solidFill>
                  <a:schemeClr val="accent2"/>
                </a:solidFill>
              </a:rPr>
              <a:t> </a:t>
            </a:r>
            <a:r>
              <a:rPr lang="tr-TR" altLang="zh-TW" sz="2800" dirty="0" err="1">
                <a:solidFill>
                  <a:schemeClr val="accent2"/>
                </a:solidFill>
              </a:rPr>
              <a:t>to</a:t>
            </a:r>
            <a:r>
              <a:rPr lang="tr-TR" altLang="zh-TW" sz="2800" dirty="0">
                <a:solidFill>
                  <a:schemeClr val="accent2"/>
                </a:solidFill>
              </a:rPr>
              <a:t> </a:t>
            </a:r>
            <a:r>
              <a:rPr lang="tr-TR" altLang="zh-TW" sz="2800" dirty="0" err="1">
                <a:solidFill>
                  <a:schemeClr val="accent2"/>
                </a:solidFill>
              </a:rPr>
              <a:t>produce</a:t>
            </a:r>
            <a:r>
              <a:rPr lang="tr-TR" altLang="zh-TW" sz="2800" dirty="0">
                <a:solidFill>
                  <a:schemeClr val="accent2"/>
                </a:solidFill>
              </a:rPr>
              <a:t> </a:t>
            </a:r>
            <a:r>
              <a:rPr lang="tr-TR" altLang="zh-TW" sz="2800" dirty="0" err="1">
                <a:solidFill>
                  <a:schemeClr val="accent2"/>
                </a:solidFill>
              </a:rPr>
              <a:t>and</a:t>
            </a:r>
            <a:r>
              <a:rPr lang="tr-TR" altLang="zh-TW" sz="2800" dirty="0">
                <a:solidFill>
                  <a:schemeClr val="accent2"/>
                </a:solidFill>
              </a:rPr>
              <a:t> </a:t>
            </a:r>
            <a:r>
              <a:rPr lang="tr-TR" altLang="zh-TW" sz="2800" dirty="0" err="1">
                <a:solidFill>
                  <a:schemeClr val="accent2"/>
                </a:solidFill>
              </a:rPr>
              <a:t>interpret</a:t>
            </a:r>
            <a:r>
              <a:rPr lang="tr-TR" altLang="zh-TW" sz="2800" dirty="0">
                <a:solidFill>
                  <a:schemeClr val="accent2"/>
                </a:solidFill>
              </a:rPr>
              <a:t> </a:t>
            </a:r>
            <a:r>
              <a:rPr lang="tr-TR" altLang="zh-TW" sz="2800" dirty="0" err="1">
                <a:solidFill>
                  <a:schemeClr val="accent2"/>
                </a:solidFill>
              </a:rPr>
              <a:t>survival</a:t>
            </a:r>
            <a:r>
              <a:rPr lang="tr-TR" altLang="zh-TW" sz="2800" dirty="0">
                <a:solidFill>
                  <a:schemeClr val="accent2"/>
                </a:solidFill>
              </a:rPr>
              <a:t> </a:t>
            </a:r>
            <a:r>
              <a:rPr lang="tr-TR" altLang="zh-TW" sz="2800" dirty="0" err="1">
                <a:solidFill>
                  <a:schemeClr val="accent2"/>
                </a:solidFill>
              </a:rPr>
              <a:t>curves</a:t>
            </a:r>
            <a:r>
              <a:rPr lang="tr-TR" altLang="zh-TW" sz="2800" dirty="0">
                <a:solidFill>
                  <a:schemeClr val="accent2"/>
                </a:solidFill>
              </a:rPr>
              <a:t>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tr-TR" altLang="zh-TW" sz="2800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tr-TR" altLang="zh-TW" sz="2800" dirty="0" err="1"/>
              <a:t>How</a:t>
            </a:r>
            <a:r>
              <a:rPr lang="tr-TR" altLang="zh-TW" sz="2800" dirty="0"/>
              <a:t> </a:t>
            </a:r>
            <a:r>
              <a:rPr lang="tr-TR" altLang="zh-TW" sz="2800" dirty="0" err="1"/>
              <a:t>to</a:t>
            </a:r>
            <a:r>
              <a:rPr lang="tr-TR" altLang="zh-TW" sz="2800" dirty="0"/>
              <a:t> test </a:t>
            </a:r>
            <a:r>
              <a:rPr lang="tr-TR" altLang="zh-TW" sz="2800" dirty="0" err="1"/>
              <a:t>survival</a:t>
            </a:r>
            <a:r>
              <a:rPr lang="tr-TR" altLang="zh-TW" sz="2800" dirty="0"/>
              <a:t> </a:t>
            </a:r>
            <a:r>
              <a:rPr lang="tr-TR" altLang="zh-TW" sz="2800" dirty="0" err="1"/>
              <a:t>differences</a:t>
            </a:r>
            <a:r>
              <a:rPr lang="tr-TR" altLang="zh-TW" sz="2800" dirty="0"/>
              <a:t> </a:t>
            </a:r>
            <a:r>
              <a:rPr lang="tr-TR" altLang="zh-TW" sz="2800" dirty="0" err="1"/>
              <a:t>between</a:t>
            </a:r>
            <a:r>
              <a:rPr lang="tr-TR" altLang="zh-TW" sz="2800" dirty="0"/>
              <a:t> </a:t>
            </a:r>
            <a:r>
              <a:rPr lang="tr-TR" altLang="zh-TW" sz="2800" dirty="0" err="1"/>
              <a:t>two</a:t>
            </a:r>
            <a:r>
              <a:rPr lang="tr-TR" altLang="zh-TW" sz="2800" dirty="0"/>
              <a:t> </a:t>
            </a:r>
            <a:r>
              <a:rPr lang="tr-TR" altLang="zh-TW" sz="2800" dirty="0" err="1"/>
              <a:t>or</a:t>
            </a:r>
            <a:r>
              <a:rPr lang="tr-TR" altLang="zh-TW" sz="2800" dirty="0"/>
              <a:t> </a:t>
            </a:r>
            <a:r>
              <a:rPr lang="tr-TR" altLang="zh-TW" sz="2800" dirty="0" err="1"/>
              <a:t>more</a:t>
            </a:r>
            <a:r>
              <a:rPr lang="tr-TR" altLang="zh-TW" sz="2800" dirty="0"/>
              <a:t> </a:t>
            </a:r>
            <a:r>
              <a:rPr lang="tr-TR" altLang="zh-TW" sz="2800" dirty="0" err="1"/>
              <a:t>groups</a:t>
            </a:r>
            <a:r>
              <a:rPr lang="tr-TR" altLang="zh-TW" sz="2800" dirty="0"/>
              <a:t> of </a:t>
            </a:r>
            <a:r>
              <a:rPr lang="tr-TR" altLang="zh-TW" sz="2800" dirty="0" err="1"/>
              <a:t>patients</a:t>
            </a:r>
            <a:r>
              <a:rPr lang="tr-TR" altLang="zh-TW" sz="2800" dirty="0"/>
              <a:t>? </a:t>
            </a:r>
          </a:p>
          <a:p>
            <a:pPr marL="342900" indent="-342900">
              <a:spcBef>
                <a:spcPct val="20000"/>
              </a:spcBef>
            </a:pPr>
            <a:r>
              <a:rPr lang="tr-TR" altLang="zh-TW" sz="2800" dirty="0"/>
              <a:t>(</a:t>
            </a:r>
            <a:r>
              <a:rPr lang="en-US" altLang="zh-TW" sz="2800" dirty="0">
                <a:ea typeface="新細明體" pitchFamily="18" charset="-120"/>
              </a:rPr>
              <a:t>Comparing Survival</a:t>
            </a:r>
            <a:r>
              <a:rPr lang="tr-TR" altLang="zh-TW" sz="2800" dirty="0"/>
              <a:t> </a:t>
            </a:r>
            <a:r>
              <a:rPr lang="en-US" altLang="zh-TW" sz="2800" dirty="0">
                <a:ea typeface="新細明體" pitchFamily="18" charset="-120"/>
              </a:rPr>
              <a:t>Distributions</a:t>
            </a:r>
            <a:r>
              <a:rPr lang="tr-TR" altLang="zh-TW" sz="2800" dirty="0"/>
              <a:t>- </a:t>
            </a:r>
            <a:r>
              <a:rPr lang="tr-TR" altLang="zh-TW" sz="2800" dirty="0" err="1"/>
              <a:t>Log</a:t>
            </a:r>
            <a:r>
              <a:rPr lang="tr-TR" altLang="zh-TW" sz="2800" dirty="0"/>
              <a:t> </a:t>
            </a:r>
            <a:r>
              <a:rPr lang="tr-TR" altLang="zh-TW" sz="2800" dirty="0" err="1"/>
              <a:t>rank</a:t>
            </a:r>
            <a:r>
              <a:rPr lang="tr-TR" altLang="zh-TW" sz="2800" dirty="0"/>
              <a:t> test)</a:t>
            </a:r>
            <a:endParaRPr lang="en-US" altLang="zh-TW" sz="2800" dirty="0">
              <a:ea typeface="新細明體" pitchFamily="18" charset="-12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557213"/>
            <a:ext cx="8229600" cy="846137"/>
          </a:xfrm>
          <a:noFill/>
        </p:spPr>
        <p:txBody>
          <a:bodyPr lIns="92075" tIns="46038" rIns="92075" bIns="46038"/>
          <a:lstStyle/>
          <a:p>
            <a:r>
              <a:rPr lang="en-US"/>
              <a:t>Cox Regression Analysis </a:t>
            </a:r>
            <a:br>
              <a:rPr lang="en-US"/>
            </a:br>
            <a:r>
              <a:rPr lang="en-US" sz="3600"/>
              <a:t>The proportional hazards model</a:t>
            </a:r>
          </a:p>
        </p:txBody>
      </p:sp>
      <p:sp>
        <p:nvSpPr>
          <p:cNvPr id="105475" name="Rectangle 3"/>
          <p:cNvSpPr>
            <a:spLocks noChangeArrowheads="1"/>
          </p:cNvSpPr>
          <p:nvPr/>
        </p:nvSpPr>
        <p:spPr bwMode="auto">
          <a:xfrm>
            <a:off x="954088" y="1752600"/>
            <a:ext cx="7496175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1366838" algn="l"/>
                <a:tab pos="2055813" algn="l"/>
              </a:tabLst>
            </a:pPr>
            <a:r>
              <a:rPr lang="tr-TR" sz="2400" dirty="0" err="1" smtClean="0">
                <a:solidFill>
                  <a:srgbClr val="996600"/>
                </a:solidFill>
                <a:latin typeface="Arial Narrow" pitchFamily="34" charset="0"/>
              </a:rPr>
              <a:t>In</a:t>
            </a:r>
            <a:r>
              <a:rPr lang="en-US" sz="2400" dirty="0" smtClean="0">
                <a:solidFill>
                  <a:srgbClr val="996600"/>
                </a:solidFill>
                <a:latin typeface="Arial Narrow" pitchFamily="34" charset="0"/>
              </a:rPr>
              <a:t> </a:t>
            </a:r>
            <a:r>
              <a:rPr lang="en-US" sz="2400" dirty="0">
                <a:solidFill>
                  <a:srgbClr val="996600"/>
                </a:solidFill>
                <a:latin typeface="Arial Narrow" pitchFamily="34" charset="0"/>
              </a:rPr>
              <a:t>the life table analysis we defined the hazard function as</a:t>
            </a:r>
          </a:p>
        </p:txBody>
      </p:sp>
      <p:sp>
        <p:nvSpPr>
          <p:cNvPr id="105476" name="Rectangle 4"/>
          <p:cNvSpPr>
            <a:spLocks noChangeArrowheads="1"/>
          </p:cNvSpPr>
          <p:nvPr/>
        </p:nvSpPr>
        <p:spPr bwMode="auto">
          <a:xfrm>
            <a:off x="611560" y="3140968"/>
            <a:ext cx="76120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1366838" eaLnBrk="0" hangingPunct="0">
              <a:spcBef>
                <a:spcPct val="50000"/>
              </a:spcBef>
              <a:tabLst>
                <a:tab pos="2055813" algn="l"/>
                <a:tab pos="2970213" algn="l"/>
              </a:tabLst>
            </a:pPr>
            <a:r>
              <a:rPr lang="tr-TR" sz="2400" b="1" dirty="0">
                <a:latin typeface="Times New Roman" pitchFamily="18" charset="0"/>
              </a:rPr>
              <a:t>h</a:t>
            </a:r>
            <a:r>
              <a:rPr lang="en-US" sz="2400" b="1" baseline="-25000" dirty="0" err="1">
                <a:latin typeface="Times New Roman" pitchFamily="18" charset="0"/>
              </a:rPr>
              <a:t>i</a:t>
            </a:r>
            <a:r>
              <a:rPr lang="en-US" sz="2400" b="1" dirty="0">
                <a:latin typeface="Times New Roman" pitchFamily="18" charset="0"/>
              </a:rPr>
              <a:t> = </a:t>
            </a:r>
            <a:r>
              <a:rPr lang="tr-TR" sz="2400" b="1" dirty="0">
                <a:latin typeface="Times New Roman" pitchFamily="18" charset="0"/>
              </a:rPr>
              <a:t>h</a:t>
            </a:r>
            <a:r>
              <a:rPr lang="en-US" sz="2400" b="1" dirty="0">
                <a:latin typeface="Times New Roman" pitchFamily="18" charset="0"/>
              </a:rPr>
              <a:t>(</a:t>
            </a:r>
            <a:r>
              <a:rPr lang="en-US" sz="2400" b="1" dirty="0" err="1">
                <a:latin typeface="Times New Roman" pitchFamily="18" charset="0"/>
              </a:rPr>
              <a:t>t</a:t>
            </a:r>
            <a:r>
              <a:rPr lang="en-US" sz="2400" b="1" baseline="-25000" dirty="0" err="1">
                <a:latin typeface="Times New Roman" pitchFamily="18" charset="0"/>
              </a:rPr>
              <a:t>i</a:t>
            </a:r>
            <a:r>
              <a:rPr lang="en-US" sz="2400" b="1" dirty="0">
                <a:latin typeface="Times New Roman" pitchFamily="18" charset="0"/>
              </a:rPr>
              <a:t>) =	</a:t>
            </a:r>
            <a:r>
              <a:rPr lang="en-US" sz="2400" dirty="0">
                <a:latin typeface="Arial Narrow" pitchFamily="34" charset="0"/>
              </a:rPr>
              <a:t>Probability of dying during </a:t>
            </a:r>
            <a:r>
              <a:rPr lang="en-US" sz="2400" dirty="0" err="1">
                <a:latin typeface="Arial Narrow" pitchFamily="34" charset="0"/>
              </a:rPr>
              <a:t>i</a:t>
            </a:r>
            <a:r>
              <a:rPr lang="en-US" sz="2400" baseline="30000" dirty="0" err="1">
                <a:latin typeface="Arial Narrow" pitchFamily="34" charset="0"/>
              </a:rPr>
              <a:t>th</a:t>
            </a:r>
            <a:r>
              <a:rPr lang="en-US" sz="2400" dirty="0">
                <a:latin typeface="Arial Narrow" pitchFamily="34" charset="0"/>
              </a:rPr>
              <a:t> interval 			given that you survived to the start of  			the </a:t>
            </a:r>
            <a:r>
              <a:rPr lang="en-US" sz="2400" dirty="0" err="1">
                <a:latin typeface="Arial Narrow" pitchFamily="34" charset="0"/>
              </a:rPr>
              <a:t>i</a:t>
            </a:r>
            <a:r>
              <a:rPr lang="en-US" sz="2400" baseline="30000" dirty="0" err="1">
                <a:latin typeface="Arial Narrow" pitchFamily="34" charset="0"/>
              </a:rPr>
              <a:t>th</a:t>
            </a:r>
            <a:r>
              <a:rPr lang="en-US" sz="2400" dirty="0">
                <a:latin typeface="Arial Narrow" pitchFamily="34" charset="0"/>
              </a:rPr>
              <a:t> interval</a:t>
            </a:r>
          </a:p>
        </p:txBody>
      </p:sp>
      <p:sp>
        <p:nvSpPr>
          <p:cNvPr id="105477" name="Rectangle 5"/>
          <p:cNvSpPr>
            <a:spLocks noChangeArrowheads="1"/>
          </p:cNvSpPr>
          <p:nvPr/>
        </p:nvSpPr>
        <p:spPr bwMode="auto">
          <a:xfrm>
            <a:off x="899592" y="4581128"/>
            <a:ext cx="73421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996600"/>
                </a:solidFill>
                <a:latin typeface="Arial Narrow" pitchFamily="34" charset="0"/>
              </a:rPr>
              <a:t>The instantaneous hazard is just the limiting case of </a:t>
            </a:r>
            <a:r>
              <a:rPr lang="tr-TR" sz="2400" dirty="0">
                <a:solidFill>
                  <a:srgbClr val="996600"/>
                </a:solidFill>
                <a:latin typeface="Arial Narrow" pitchFamily="34" charset="0"/>
              </a:rPr>
              <a:t>h</a:t>
            </a:r>
            <a:r>
              <a:rPr lang="en-US" sz="2400" baseline="-25000" dirty="0" err="1">
                <a:solidFill>
                  <a:srgbClr val="996600"/>
                </a:solidFill>
                <a:latin typeface="Arial Narrow" pitchFamily="34" charset="0"/>
              </a:rPr>
              <a:t>i</a:t>
            </a:r>
            <a:r>
              <a:rPr lang="en-US" sz="2400" dirty="0">
                <a:solidFill>
                  <a:srgbClr val="996600"/>
                </a:solidFill>
                <a:latin typeface="Arial Narrow" pitchFamily="34" charset="0"/>
              </a:rPr>
              <a:t> as the interval (</a:t>
            </a:r>
            <a:r>
              <a:rPr lang="en-US" sz="2400" dirty="0" err="1">
                <a:solidFill>
                  <a:srgbClr val="996600"/>
                </a:solidFill>
                <a:latin typeface="Arial Narrow" pitchFamily="34" charset="0"/>
              </a:rPr>
              <a:t>t</a:t>
            </a:r>
            <a:r>
              <a:rPr lang="en-US" sz="2400" baseline="-25000" dirty="0" err="1">
                <a:solidFill>
                  <a:srgbClr val="996600"/>
                </a:solidFill>
                <a:latin typeface="Arial Narrow" pitchFamily="34" charset="0"/>
              </a:rPr>
              <a:t>i</a:t>
            </a:r>
            <a:r>
              <a:rPr lang="en-US" sz="2400" dirty="0">
                <a:solidFill>
                  <a:srgbClr val="996600"/>
                </a:solidFill>
                <a:latin typeface="Arial Narrow" pitchFamily="34" charset="0"/>
              </a:rPr>
              <a:t>, t</a:t>
            </a:r>
            <a:r>
              <a:rPr lang="en-US" sz="2400" baseline="-25000" dirty="0">
                <a:solidFill>
                  <a:srgbClr val="996600"/>
                </a:solidFill>
                <a:latin typeface="Arial Narrow" pitchFamily="34" charset="0"/>
              </a:rPr>
              <a:t>i+1</a:t>
            </a:r>
            <a:r>
              <a:rPr lang="en-US" sz="2400" dirty="0">
                <a:solidFill>
                  <a:srgbClr val="996600"/>
                </a:solidFill>
                <a:latin typeface="Arial Narrow" pitchFamily="34" charset="0"/>
              </a:rPr>
              <a:t>) gets very, very small.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5" grpId="0" build="p" autoUpdateAnimBg="0"/>
      <p:bldP spid="105476" grpId="0" autoUpdateAnimBg="0"/>
      <p:bldP spid="10547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557213"/>
            <a:ext cx="8229600" cy="846137"/>
          </a:xfrm>
          <a:noFill/>
        </p:spPr>
        <p:txBody>
          <a:bodyPr lIns="92075" tIns="46038" rIns="92075" bIns="46038"/>
          <a:lstStyle/>
          <a:p>
            <a:r>
              <a:rPr lang="en-US"/>
              <a:t>Cox Regression Analysis </a:t>
            </a:r>
            <a:br>
              <a:rPr lang="en-US"/>
            </a:br>
            <a:r>
              <a:rPr lang="en-US" sz="3600"/>
              <a:t>The proportional hazards model</a:t>
            </a:r>
          </a:p>
        </p:txBody>
      </p:sp>
      <p:sp>
        <p:nvSpPr>
          <p:cNvPr id="154627" name="Rectangle 3"/>
          <p:cNvSpPr>
            <a:spLocks noChangeArrowheads="1"/>
          </p:cNvSpPr>
          <p:nvPr/>
        </p:nvSpPr>
        <p:spPr bwMode="auto">
          <a:xfrm>
            <a:off x="1066800" y="1638300"/>
            <a:ext cx="8077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914400" algn="l"/>
                <a:tab pos="3484563" algn="l"/>
              </a:tabLst>
            </a:pP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So let</a:t>
            </a:r>
          </a:p>
          <a:p>
            <a:pPr eaLnBrk="0" hangingPunct="0">
              <a:spcBef>
                <a:spcPct val="50000"/>
              </a:spcBef>
              <a:tabLst>
                <a:tab pos="914400" algn="l"/>
                <a:tab pos="3484563" algn="l"/>
              </a:tabLst>
            </a:pPr>
            <a:r>
              <a:rPr lang="en-US" sz="2400">
                <a:latin typeface="Symbol" pitchFamily="18" charset="2"/>
              </a:rPr>
              <a:t>	</a:t>
            </a:r>
            <a:r>
              <a:rPr lang="tr-TR" sz="2400"/>
              <a:t>h</a:t>
            </a:r>
            <a:r>
              <a:rPr lang="en-US" sz="2400">
                <a:latin typeface="Times New Roman" pitchFamily="18" charset="0"/>
              </a:rPr>
              <a:t>(t|X</a:t>
            </a:r>
            <a:r>
              <a:rPr lang="en-US" sz="2400" baseline="-25000">
                <a:latin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</a:rPr>
              <a:t>, X</a:t>
            </a:r>
            <a:r>
              <a:rPr lang="en-US" sz="2400" baseline="-25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, …, X</a:t>
            </a:r>
            <a:r>
              <a:rPr lang="en-US" sz="2400" baseline="-25000">
                <a:latin typeface="Times New Roman" pitchFamily="18" charset="0"/>
              </a:rPr>
              <a:t>k</a:t>
            </a:r>
            <a:r>
              <a:rPr lang="en-US" sz="2400">
                <a:latin typeface="Times New Roman" pitchFamily="18" charset="0"/>
              </a:rPr>
              <a:t>) = probability of “dying” on day </a:t>
            </a:r>
            <a:r>
              <a:rPr lang="en-US" sz="2400" i="1">
                <a:latin typeface="Times New Roman" pitchFamily="18" charset="0"/>
              </a:rPr>
              <a:t>t</a:t>
            </a:r>
            <a:r>
              <a:rPr lang="en-US" sz="2400">
                <a:latin typeface="Times New Roman" pitchFamily="18" charset="0"/>
              </a:rPr>
              <a:t> </a:t>
            </a:r>
            <a:br>
              <a:rPr lang="en-US" sz="2400">
                <a:latin typeface="Times New Roman" pitchFamily="18" charset="0"/>
              </a:rPr>
            </a:br>
            <a:r>
              <a:rPr lang="en-US" sz="2400">
                <a:latin typeface="Times New Roman" pitchFamily="18" charset="0"/>
              </a:rPr>
              <a:t>		given survival up to day </a:t>
            </a:r>
            <a:r>
              <a:rPr lang="en-US" sz="2400" i="1">
                <a:latin typeface="Times New Roman" pitchFamily="18" charset="0"/>
              </a:rPr>
              <a:t>t </a:t>
            </a:r>
            <a:r>
              <a:rPr lang="en-US" sz="2400">
                <a:latin typeface="Times New Roman" pitchFamily="18" charset="0"/>
              </a:rPr>
              <a:t>and 			baseline covariates X</a:t>
            </a:r>
            <a:r>
              <a:rPr lang="en-US" sz="2400" baseline="-25000">
                <a:latin typeface="Times New Roman" pitchFamily="18" charset="0"/>
              </a:rPr>
              <a:t>1</a:t>
            </a:r>
            <a:r>
              <a:rPr lang="en-US" sz="2400">
                <a:latin typeface="Times New Roman" pitchFamily="18" charset="0"/>
              </a:rPr>
              <a:t>, X</a:t>
            </a:r>
            <a:r>
              <a:rPr lang="en-US" sz="2400" baseline="-25000">
                <a:latin typeface="Times New Roman" pitchFamily="18" charset="0"/>
              </a:rPr>
              <a:t>2</a:t>
            </a:r>
            <a:r>
              <a:rPr lang="en-US" sz="2400">
                <a:latin typeface="Times New Roman" pitchFamily="18" charset="0"/>
              </a:rPr>
              <a:t>, …, X</a:t>
            </a:r>
            <a:r>
              <a:rPr lang="en-US" sz="2400" baseline="-25000">
                <a:latin typeface="Times New Roman" pitchFamily="18" charset="0"/>
              </a:rPr>
              <a:t>k</a:t>
            </a:r>
            <a:endParaRPr lang="en-US" sz="2400" i="1"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  <a:tabLst>
                <a:tab pos="914400" algn="l"/>
                <a:tab pos="3484563" algn="l"/>
              </a:tabLst>
            </a:pP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define the instantaneous hazard at time </a:t>
            </a:r>
            <a:r>
              <a:rPr lang="en-US" sz="2400" i="1">
                <a:solidFill>
                  <a:srgbClr val="996600"/>
                </a:solidFill>
                <a:latin typeface="Arial Narrow" pitchFamily="34" charset="0"/>
              </a:rPr>
              <a:t>t</a:t>
            </a: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.</a:t>
            </a:r>
          </a:p>
        </p:txBody>
      </p:sp>
      <p:sp>
        <p:nvSpPr>
          <p:cNvPr id="107524" name="Rectangle 4"/>
          <p:cNvSpPr>
            <a:spLocks noChangeArrowheads="1"/>
          </p:cNvSpPr>
          <p:nvPr/>
        </p:nvSpPr>
        <p:spPr bwMode="auto">
          <a:xfrm>
            <a:off x="990600" y="3962400"/>
            <a:ext cx="63833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The Cox proportional hazards model assumes that </a:t>
            </a:r>
            <a:r>
              <a:rPr lang="tr-TR" sz="2400">
                <a:solidFill>
                  <a:srgbClr val="996600"/>
                </a:solidFill>
                <a:latin typeface="Arial Narrow" pitchFamily="34" charset="0"/>
              </a:rPr>
              <a:t>h</a:t>
            </a:r>
            <a:r>
              <a:rPr lang="en-US" sz="2400">
                <a:solidFill>
                  <a:srgbClr val="996600"/>
                </a:solidFill>
                <a:latin typeface="Arial Narrow" pitchFamily="34" charset="0"/>
              </a:rPr>
              <a:t>(t) can be written as</a:t>
            </a:r>
          </a:p>
        </p:txBody>
      </p:sp>
      <p:graphicFrame>
        <p:nvGraphicFramePr>
          <p:cNvPr id="107525" name="Object 5"/>
          <p:cNvGraphicFramePr>
            <a:graphicFrameLocks/>
          </p:cNvGraphicFramePr>
          <p:nvPr/>
        </p:nvGraphicFramePr>
        <p:xfrm>
          <a:off x="1406525" y="4724400"/>
          <a:ext cx="7138988" cy="687388"/>
        </p:xfrm>
        <a:graphic>
          <a:graphicData uri="http://schemas.openxmlformats.org/presentationml/2006/ole">
            <p:oleObj spid="_x0000_s154629" name="Denklem" r:id="rId4" imgW="2527200" imgH="241200" progId="Equation.3">
              <p:embed/>
            </p:oleObj>
          </a:graphicData>
        </a:graphic>
      </p:graphicFrame>
      <p:sp>
        <p:nvSpPr>
          <p:cNvPr id="154632" name="Rectangle 8"/>
          <p:cNvSpPr>
            <a:spLocks noChangeArrowheads="1"/>
          </p:cNvSpPr>
          <p:nvPr/>
        </p:nvSpPr>
        <p:spPr bwMode="auto">
          <a:xfrm>
            <a:off x="900113" y="5589588"/>
            <a:ext cx="557053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en-US" altLang="zh-TW" b="1" i="1">
                <a:solidFill>
                  <a:schemeClr val="accent2"/>
                </a:solidFill>
                <a:ea typeface="新細明體" pitchFamily="18" charset="-120"/>
              </a:rPr>
              <a:t>β </a:t>
            </a:r>
            <a:r>
              <a:rPr kumimoji="1" lang="en-US" altLang="zh-TW" b="1">
                <a:solidFill>
                  <a:schemeClr val="accent2"/>
                </a:solidFill>
                <a:ea typeface="新細明體" pitchFamily="18" charset="-120"/>
              </a:rPr>
              <a:t>is the logarithm of the hazard </a:t>
            </a:r>
            <a:r>
              <a:rPr kumimoji="1" lang="en-US" altLang="zh-TW" b="1">
                <a:solidFill>
                  <a:srgbClr val="FF0000"/>
                </a:solidFill>
                <a:ea typeface="新細明體" pitchFamily="18" charset="-120"/>
              </a:rPr>
              <a:t>Rates Ratio</a:t>
            </a:r>
            <a:r>
              <a:rPr kumimoji="1" lang="en-US" altLang="zh-TW" b="1">
                <a:solidFill>
                  <a:schemeClr val="accent2"/>
                </a:solidFill>
                <a:ea typeface="新細明體" pitchFamily="18" charset="-120"/>
              </a:rPr>
              <a:t> (</a:t>
            </a:r>
            <a:r>
              <a:rPr kumimoji="1" lang="en-US" altLang="zh-TW" b="1">
                <a:solidFill>
                  <a:srgbClr val="FF0000"/>
                </a:solidFill>
                <a:ea typeface="新細明體" pitchFamily="18" charset="-120"/>
              </a:rPr>
              <a:t>R.R.</a:t>
            </a:r>
            <a:r>
              <a:rPr kumimoji="1" lang="en-US" altLang="zh-TW" b="1">
                <a:solidFill>
                  <a:schemeClr val="accent2"/>
                </a:solidFill>
                <a:ea typeface="新細明體" pitchFamily="18" charset="-120"/>
              </a:rPr>
              <a:t>)</a:t>
            </a:r>
            <a:endParaRPr kumimoji="1" lang="tr-TR" altLang="zh-TW" b="1">
              <a:solidFill>
                <a:schemeClr val="accent2"/>
              </a:solidFill>
            </a:endParaRPr>
          </a:p>
          <a:p>
            <a:pPr>
              <a:spcBef>
                <a:spcPct val="50000"/>
              </a:spcBef>
            </a:pPr>
            <a:endParaRPr kumimoji="1" lang="en-US" altLang="zh-TW" b="1">
              <a:solidFill>
                <a:schemeClr val="accent2"/>
              </a:solidFill>
              <a:ea typeface="新細明體" pitchFamily="18" charset="-120"/>
            </a:endParaRPr>
          </a:p>
        </p:txBody>
      </p:sp>
      <p:graphicFrame>
        <p:nvGraphicFramePr>
          <p:cNvPr id="2" name="Object 5"/>
          <p:cNvGraphicFramePr>
            <a:graphicFrameLocks/>
          </p:cNvGraphicFramePr>
          <p:nvPr/>
        </p:nvGraphicFramePr>
        <p:xfrm>
          <a:off x="900113" y="5949950"/>
          <a:ext cx="2473325" cy="652463"/>
        </p:xfrm>
        <a:graphic>
          <a:graphicData uri="http://schemas.openxmlformats.org/presentationml/2006/ole">
            <p:oleObj spid="_x0000_s154633" name="Denklem" r:id="rId5" imgW="87624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tx1"/>
                </a:solidFill>
              </a:rPr>
              <a:t>Cox P H Regression Model- Assumptions</a:t>
            </a:r>
            <a:endParaRPr lang="pt-BR" sz="4000">
              <a:solidFill>
                <a:schemeClr val="tx1"/>
              </a:solidFill>
            </a:endParaRP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Key assumption of the Cox model is proportional hazards</a:t>
            </a:r>
          </a:p>
          <a:p>
            <a:endParaRPr lang="en-US"/>
          </a:p>
          <a:p>
            <a:r>
              <a:rPr lang="en-US"/>
              <a:t>The </a:t>
            </a:r>
            <a:r>
              <a:rPr lang="tr-TR"/>
              <a:t>hazard </a:t>
            </a:r>
            <a:r>
              <a:rPr lang="en-US"/>
              <a:t>ratio will remain constant over time</a:t>
            </a:r>
          </a:p>
          <a:p>
            <a:endParaRPr lang="en-US"/>
          </a:p>
          <a:p>
            <a:r>
              <a:rPr lang="en-US"/>
              <a:t>But not the same over time</a:t>
            </a:r>
          </a:p>
          <a:p>
            <a:pPr>
              <a:buFontTx/>
              <a:buNone/>
            </a:pPr>
            <a:endParaRPr lang="en-US" sz="4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10C722-3569-49B9-91D5-37B06278E341}" type="slidenum">
              <a:rPr lang="en-US"/>
              <a:pPr/>
              <a:t>23</a:t>
            </a:fld>
            <a:endParaRPr lang="en-US"/>
          </a:p>
        </p:txBody>
      </p:sp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Cox P H Regression Model- Assumptions</a:t>
            </a:r>
            <a:endParaRPr lang="pt-BR" sz="4000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71463" y="2057400"/>
            <a:ext cx="7653338" cy="4206875"/>
            <a:chOff x="171" y="1296"/>
            <a:chExt cx="4821" cy="2650"/>
          </a:xfrm>
        </p:grpSpPr>
        <p:sp>
          <p:nvSpPr>
            <p:cNvPr id="228356" name="Line 4"/>
            <p:cNvSpPr>
              <a:spLocks noChangeShapeType="1"/>
            </p:cNvSpPr>
            <p:nvPr/>
          </p:nvSpPr>
          <p:spPr bwMode="auto">
            <a:xfrm>
              <a:off x="576" y="1344"/>
              <a:ext cx="0" cy="230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28357" name="Line 5"/>
            <p:cNvSpPr>
              <a:spLocks noChangeShapeType="1"/>
            </p:cNvSpPr>
            <p:nvPr/>
          </p:nvSpPr>
          <p:spPr bwMode="auto">
            <a:xfrm>
              <a:off x="576" y="3648"/>
              <a:ext cx="412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28358" name="Line 6"/>
            <p:cNvSpPr>
              <a:spLocks noChangeShapeType="1"/>
            </p:cNvSpPr>
            <p:nvPr/>
          </p:nvSpPr>
          <p:spPr bwMode="auto">
            <a:xfrm flipV="1">
              <a:off x="816" y="1344"/>
              <a:ext cx="2688" cy="1344"/>
            </a:xfrm>
            <a:prstGeom prst="line">
              <a:avLst/>
            </a:prstGeom>
            <a:noFill/>
            <a:ln w="28575">
              <a:solidFill>
                <a:srgbClr val="FF9933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28359" name="Line 7"/>
            <p:cNvSpPr>
              <a:spLocks noChangeShapeType="1"/>
            </p:cNvSpPr>
            <p:nvPr/>
          </p:nvSpPr>
          <p:spPr bwMode="auto">
            <a:xfrm flipV="1">
              <a:off x="912" y="2112"/>
              <a:ext cx="3072" cy="1296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28360" name="Line 8"/>
            <p:cNvSpPr>
              <a:spLocks noChangeShapeType="1"/>
            </p:cNvSpPr>
            <p:nvPr/>
          </p:nvSpPr>
          <p:spPr bwMode="auto">
            <a:xfrm>
              <a:off x="2064" y="2112"/>
              <a:ext cx="0" cy="768"/>
            </a:xfrm>
            <a:prstGeom prst="line">
              <a:avLst/>
            </a:prstGeom>
            <a:noFill/>
            <a:ln w="12700">
              <a:solidFill>
                <a:schemeClr val="bg1"/>
              </a:solidFill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228361" name="Text Box 9"/>
            <p:cNvSpPr txBox="1">
              <a:spLocks noChangeArrowheads="1"/>
            </p:cNvSpPr>
            <p:nvPr/>
          </p:nvSpPr>
          <p:spPr bwMode="auto">
            <a:xfrm>
              <a:off x="3600" y="1296"/>
              <a:ext cx="912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chemeClr val="bg1"/>
                  </a:solidFill>
                </a:rPr>
                <a:t>Smokers</a:t>
              </a:r>
            </a:p>
          </p:txBody>
        </p:sp>
        <p:sp>
          <p:nvSpPr>
            <p:cNvPr id="228362" name="Text Box 10"/>
            <p:cNvSpPr txBox="1">
              <a:spLocks noChangeArrowheads="1"/>
            </p:cNvSpPr>
            <p:nvPr/>
          </p:nvSpPr>
          <p:spPr bwMode="auto">
            <a:xfrm>
              <a:off x="4080" y="2208"/>
              <a:ext cx="912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r>
                <a:rPr lang="en-US" sz="2000">
                  <a:solidFill>
                    <a:schemeClr val="bg1"/>
                  </a:solidFill>
                </a:rPr>
                <a:t>Never-</a:t>
              </a:r>
            </a:p>
            <a:p>
              <a:r>
                <a:rPr lang="en-US" sz="2000">
                  <a:solidFill>
                    <a:schemeClr val="bg1"/>
                  </a:solidFill>
                </a:rPr>
                <a:t>Smokers</a:t>
              </a:r>
            </a:p>
          </p:txBody>
        </p:sp>
        <p:sp>
          <p:nvSpPr>
            <p:cNvPr id="228363" name="Text Box 11"/>
            <p:cNvSpPr txBox="1">
              <a:spLocks noChangeArrowheads="1"/>
            </p:cNvSpPr>
            <p:nvPr/>
          </p:nvSpPr>
          <p:spPr bwMode="auto">
            <a:xfrm>
              <a:off x="2112" y="2064"/>
              <a:ext cx="960" cy="44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i="1" dirty="0">
                  <a:solidFill>
                    <a:schemeClr val="bg1"/>
                  </a:solidFill>
                </a:rPr>
                <a:t>Constant Ratio</a:t>
              </a:r>
            </a:p>
          </p:txBody>
        </p:sp>
        <p:sp>
          <p:nvSpPr>
            <p:cNvPr id="228364" name="Text Box 12"/>
            <p:cNvSpPr txBox="1">
              <a:spLocks noChangeArrowheads="1"/>
            </p:cNvSpPr>
            <p:nvPr/>
          </p:nvSpPr>
          <p:spPr bwMode="auto">
            <a:xfrm>
              <a:off x="1920" y="3696"/>
              <a:ext cx="1248" cy="25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>
                  <a:solidFill>
                    <a:schemeClr val="bg1"/>
                  </a:solidFill>
                </a:rPr>
                <a:t>Time</a:t>
              </a:r>
            </a:p>
          </p:txBody>
        </p:sp>
        <p:sp>
          <p:nvSpPr>
            <p:cNvPr id="228365" name="Text Box 13"/>
            <p:cNvSpPr txBox="1">
              <a:spLocks noChangeArrowheads="1"/>
            </p:cNvSpPr>
            <p:nvPr/>
          </p:nvSpPr>
          <p:spPr bwMode="auto">
            <a:xfrm rot="10800000">
              <a:off x="171" y="1680"/>
              <a:ext cx="310" cy="115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vert="eaVert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/>
                <a:t>Hazard</a:t>
              </a:r>
            </a:p>
          </p:txBody>
        </p:sp>
      </p:grpSp>
      <p:sp>
        <p:nvSpPr>
          <p:cNvPr id="16" name="Text Box 11"/>
          <p:cNvSpPr txBox="1">
            <a:spLocks noChangeArrowheads="1"/>
          </p:cNvSpPr>
          <p:nvPr/>
        </p:nvSpPr>
        <p:spPr bwMode="auto">
          <a:xfrm>
            <a:off x="3505200" y="3429000"/>
            <a:ext cx="15240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i="1" dirty="0"/>
              <a:t>Constant Ratio</a:t>
            </a:r>
          </a:p>
        </p:txBody>
      </p:sp>
      <p:sp>
        <p:nvSpPr>
          <p:cNvPr id="17" name="Line 8"/>
          <p:cNvSpPr>
            <a:spLocks noChangeShapeType="1"/>
          </p:cNvSpPr>
          <p:nvPr/>
        </p:nvSpPr>
        <p:spPr bwMode="auto">
          <a:xfrm>
            <a:off x="3491880" y="3284984"/>
            <a:ext cx="0" cy="121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" name="Text Box 9"/>
          <p:cNvSpPr txBox="1">
            <a:spLocks noGrp="1" noChangeArrowheads="1"/>
          </p:cNvSpPr>
          <p:nvPr>
            <p:ph type="body" idx="1"/>
          </p:nvPr>
        </p:nvSpPr>
        <p:spPr bwMode="auto"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bg1"/>
                </a:solidFill>
              </a:rPr>
              <a:t>Smokers</a:t>
            </a:r>
          </a:p>
        </p:txBody>
      </p:sp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5724128" y="2060848"/>
            <a:ext cx="1447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Smokers</a:t>
            </a:r>
          </a:p>
        </p:txBody>
      </p:sp>
      <p:sp>
        <p:nvSpPr>
          <p:cNvPr id="20" name="Text Box 10"/>
          <p:cNvSpPr txBox="1">
            <a:spLocks noChangeArrowheads="1"/>
          </p:cNvSpPr>
          <p:nvPr/>
        </p:nvSpPr>
        <p:spPr bwMode="auto">
          <a:xfrm>
            <a:off x="6444208" y="3140968"/>
            <a:ext cx="14478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/>
              <a:t>Never-</a:t>
            </a:r>
          </a:p>
          <a:p>
            <a:r>
              <a:rPr lang="en-US" sz="2000" dirty="0"/>
              <a:t>Smokers</a:t>
            </a:r>
          </a:p>
        </p:txBody>
      </p:sp>
      <p:sp>
        <p:nvSpPr>
          <p:cNvPr id="21" name="Text Box 12"/>
          <p:cNvSpPr txBox="1">
            <a:spLocks noChangeArrowheads="1"/>
          </p:cNvSpPr>
          <p:nvPr/>
        </p:nvSpPr>
        <p:spPr bwMode="auto">
          <a:xfrm>
            <a:off x="3200400" y="6019800"/>
            <a:ext cx="1981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Time</a:t>
            </a:r>
          </a:p>
        </p:txBody>
      </p:sp>
      <p:sp>
        <p:nvSpPr>
          <p:cNvPr id="22" name="Line 5"/>
          <p:cNvSpPr>
            <a:spLocks noChangeShapeType="1"/>
          </p:cNvSpPr>
          <p:nvPr/>
        </p:nvSpPr>
        <p:spPr bwMode="auto">
          <a:xfrm>
            <a:off x="1066800" y="5943600"/>
            <a:ext cx="65532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" name="Line 4"/>
          <p:cNvSpPr>
            <a:spLocks noChangeShapeType="1"/>
          </p:cNvSpPr>
          <p:nvPr/>
        </p:nvSpPr>
        <p:spPr bwMode="auto">
          <a:xfrm>
            <a:off x="1066800" y="2286000"/>
            <a:ext cx="0" cy="36576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0A583-50D9-4654-B472-FC2EF3B6E6BB}" type="slidenum">
              <a:rPr lang="en-US"/>
              <a:pPr/>
              <a:t>24</a:t>
            </a:fld>
            <a:endParaRPr lang="en-US"/>
          </a:p>
        </p:txBody>
      </p:sp>
      <p:sp>
        <p:nvSpPr>
          <p:cNvPr id="30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Cox P H Regression- Formula</a:t>
            </a:r>
            <a:endParaRPr lang="pt-BR" dirty="0">
              <a:solidFill>
                <a:schemeClr val="accent6"/>
              </a:solidFill>
            </a:endParaRPr>
          </a:p>
        </p:txBody>
      </p:sp>
      <p:sp>
        <p:nvSpPr>
          <p:cNvPr id="30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dirty="0"/>
              <a:t>	                          </a:t>
            </a:r>
            <a:endParaRPr lang="en-US" sz="1800" dirty="0"/>
          </a:p>
          <a:p>
            <a:pPr>
              <a:buFont typeface="Monotype Sorts" pitchFamily="2" charset="2"/>
              <a:buNone/>
            </a:pPr>
            <a:r>
              <a:rPr lang="en-US" sz="4000" dirty="0"/>
              <a:t>h(</a:t>
            </a:r>
            <a:r>
              <a:rPr lang="en-US" sz="4000" dirty="0" err="1"/>
              <a:t>t,</a:t>
            </a:r>
            <a:r>
              <a:rPr lang="en-US" sz="4000" b="1" dirty="0" err="1"/>
              <a:t>X</a:t>
            </a:r>
            <a:r>
              <a:rPr lang="en-US" sz="4000" dirty="0"/>
              <a:t>) = h</a:t>
            </a:r>
            <a:r>
              <a:rPr lang="en-US" sz="4000" baseline="-25000" dirty="0"/>
              <a:t>o</a:t>
            </a:r>
            <a:r>
              <a:rPr lang="en-US" sz="4000" dirty="0"/>
              <a:t>(t) </a:t>
            </a:r>
            <a:r>
              <a:rPr lang="en-US" sz="4000" b="1" dirty="0"/>
              <a:t>e </a:t>
            </a:r>
            <a:r>
              <a:rPr lang="el-GR" sz="4000" baseline="30000" dirty="0"/>
              <a:t>β</a:t>
            </a:r>
            <a:r>
              <a:rPr lang="en-US" sz="4000" baseline="30000" dirty="0"/>
              <a:t>0 +</a:t>
            </a:r>
            <a:r>
              <a:rPr lang="pt-BR" sz="4000" baseline="30000" dirty="0"/>
              <a:t> </a:t>
            </a:r>
            <a:r>
              <a:rPr lang="el-GR" sz="4000" baseline="30000" dirty="0"/>
              <a:t>β</a:t>
            </a:r>
            <a:r>
              <a:rPr lang="en-US" sz="4000" baseline="30000" dirty="0"/>
              <a:t>1</a:t>
            </a:r>
            <a:r>
              <a:rPr lang="pt-BR" sz="4000" baseline="30000" dirty="0"/>
              <a:t> X1 </a:t>
            </a:r>
            <a:r>
              <a:rPr lang="en-US" sz="4000" baseline="30000" dirty="0"/>
              <a:t>+</a:t>
            </a:r>
            <a:r>
              <a:rPr lang="pt-BR" sz="4000" baseline="30000" dirty="0"/>
              <a:t> </a:t>
            </a:r>
            <a:r>
              <a:rPr lang="el-GR" sz="4000" baseline="30000" dirty="0"/>
              <a:t>β</a:t>
            </a:r>
            <a:r>
              <a:rPr lang="en-US" sz="4000" baseline="30000" dirty="0"/>
              <a:t>2</a:t>
            </a:r>
            <a:r>
              <a:rPr lang="pt-BR" sz="4000" baseline="30000" dirty="0"/>
              <a:t> X2</a:t>
            </a:r>
          </a:p>
          <a:p>
            <a:pPr>
              <a:buFont typeface="Monotype Sorts" pitchFamily="2" charset="2"/>
              <a:buNone/>
            </a:pPr>
            <a:endParaRPr lang="pt-BR" sz="4000" baseline="30000" dirty="0"/>
          </a:p>
          <a:p>
            <a:pPr>
              <a:buFont typeface="Monotype Sorts" pitchFamily="2" charset="2"/>
              <a:buNone/>
            </a:pPr>
            <a:r>
              <a:rPr lang="en-US" sz="4000" dirty="0"/>
              <a:t>			h</a:t>
            </a:r>
            <a:r>
              <a:rPr lang="en-US" sz="4000" baseline="-25000" dirty="0"/>
              <a:t>o</a:t>
            </a:r>
            <a:r>
              <a:rPr lang="en-US" sz="4000" dirty="0"/>
              <a:t>(t) 	   X	        </a:t>
            </a:r>
            <a:r>
              <a:rPr lang="en-US" sz="4000" b="1" dirty="0"/>
              <a:t>e</a:t>
            </a:r>
            <a:r>
              <a:rPr lang="en-US" sz="4000" baseline="30000" dirty="0"/>
              <a:t>∑ </a:t>
            </a:r>
            <a:r>
              <a:rPr lang="el-GR" sz="4000" baseline="30000" dirty="0"/>
              <a:t>β</a:t>
            </a:r>
            <a:r>
              <a:rPr lang="pt-BR" sz="4000" baseline="30000" dirty="0"/>
              <a:t>i Xi</a:t>
            </a:r>
          </a:p>
          <a:p>
            <a:pPr>
              <a:buFont typeface="Monotype Sorts" pitchFamily="2" charset="2"/>
              <a:buNone/>
            </a:pPr>
            <a:endParaRPr lang="pt-BR" sz="500" baseline="30000" dirty="0"/>
          </a:p>
          <a:p>
            <a:pPr>
              <a:buFont typeface="Monotype Sorts" pitchFamily="2" charset="2"/>
              <a:buNone/>
            </a:pPr>
            <a:r>
              <a:rPr lang="pt-BR" sz="4000" baseline="30000" dirty="0"/>
              <a:t>	</a:t>
            </a:r>
            <a:r>
              <a:rPr lang="pt-BR" sz="4000" dirty="0"/>
              <a:t>        </a:t>
            </a:r>
            <a:r>
              <a:rPr lang="en-US" dirty="0">
                <a:solidFill>
                  <a:srgbClr val="FF0000"/>
                </a:solidFill>
              </a:rPr>
              <a:t>baseline h                exponential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             involves t                 involves X’s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             but not X’s               but not 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16924-BB53-4695-B3F1-93BBDE94B55C}" type="slidenum">
              <a:rPr lang="en-US"/>
              <a:pPr/>
              <a:t>25</a:t>
            </a:fld>
            <a:endParaRPr lang="en-US"/>
          </a:p>
        </p:txBody>
      </p:sp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6"/>
                </a:solidFill>
              </a:rPr>
              <a:t>Cox P H Regression</a:t>
            </a:r>
            <a:endParaRPr lang="pt-BR" dirty="0">
              <a:solidFill>
                <a:schemeClr val="accent6"/>
              </a:solidFill>
            </a:endParaRPr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endParaRPr lang="en-US" sz="3600" dirty="0"/>
          </a:p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sz="4000" dirty="0"/>
              <a:t>h(</a:t>
            </a:r>
            <a:r>
              <a:rPr lang="en-US" sz="4000" dirty="0" err="1"/>
              <a:t>t,</a:t>
            </a:r>
            <a:r>
              <a:rPr lang="en-US" sz="4000" b="1" dirty="0" err="1"/>
              <a:t>X</a:t>
            </a:r>
            <a:r>
              <a:rPr lang="en-US" sz="4000" dirty="0"/>
              <a:t>) = h</a:t>
            </a:r>
            <a:r>
              <a:rPr lang="en-US" sz="4000" baseline="-25000" dirty="0"/>
              <a:t>o</a:t>
            </a:r>
            <a:r>
              <a:rPr lang="en-US" sz="4000" dirty="0"/>
              <a:t>(t) </a:t>
            </a:r>
            <a:r>
              <a:rPr lang="en-US" sz="4000" b="1" dirty="0"/>
              <a:t>e</a:t>
            </a:r>
            <a:r>
              <a:rPr lang="el-GR" sz="4000" baseline="30000" dirty="0"/>
              <a:t>β</a:t>
            </a:r>
            <a:r>
              <a:rPr lang="en-US" sz="4000" baseline="30000" dirty="0"/>
              <a:t>1</a:t>
            </a:r>
            <a:r>
              <a:rPr lang="pt-BR" sz="4000" baseline="30000" dirty="0"/>
              <a:t> X1 </a:t>
            </a:r>
            <a:r>
              <a:rPr lang="en-US" sz="4000" baseline="30000" dirty="0"/>
              <a:t>+</a:t>
            </a:r>
            <a:r>
              <a:rPr lang="pt-BR" sz="4000" baseline="30000" dirty="0"/>
              <a:t> </a:t>
            </a:r>
            <a:r>
              <a:rPr lang="el-GR" sz="4000" baseline="30000" dirty="0"/>
              <a:t>β</a:t>
            </a:r>
            <a:r>
              <a:rPr lang="en-US" sz="4000" baseline="30000" dirty="0"/>
              <a:t>2</a:t>
            </a:r>
            <a:r>
              <a:rPr lang="pt-BR" sz="4000" baseline="30000" dirty="0"/>
              <a:t> X2</a:t>
            </a:r>
          </a:p>
          <a:p>
            <a:pPr algn="ctr">
              <a:spcBef>
                <a:spcPct val="0"/>
              </a:spcBef>
              <a:buClrTx/>
              <a:buFontTx/>
              <a:buNone/>
            </a:pPr>
            <a:endParaRPr lang="en-US" sz="3600" baseline="30000" dirty="0"/>
          </a:p>
          <a:p>
            <a:pPr>
              <a:buFont typeface="Monotype Sorts" pitchFamily="2" charset="2"/>
              <a:buNone/>
            </a:pPr>
            <a:r>
              <a:rPr lang="en-US" sz="3600" dirty="0">
                <a:solidFill>
                  <a:srgbClr val="FF0000"/>
                </a:solidFill>
              </a:rPr>
              <a:t>If X’s = 0</a:t>
            </a:r>
            <a:r>
              <a:rPr lang="en-US" sz="3600" dirty="0"/>
              <a:t>, then</a:t>
            </a:r>
          </a:p>
          <a:p>
            <a:pPr>
              <a:buFont typeface="Monotype Sorts" pitchFamily="2" charset="2"/>
              <a:buNone/>
            </a:pPr>
            <a:endParaRPr lang="en-US" sz="2000" dirty="0"/>
          </a:p>
          <a:p>
            <a:pPr>
              <a:buFont typeface="Monotype Sorts" pitchFamily="2" charset="2"/>
              <a:buNone/>
            </a:pPr>
            <a:r>
              <a:rPr lang="en-US" sz="3600" dirty="0"/>
              <a:t>h(</a:t>
            </a:r>
            <a:r>
              <a:rPr lang="en-US" sz="3600" dirty="0" err="1"/>
              <a:t>t,X</a:t>
            </a:r>
            <a:r>
              <a:rPr lang="en-US" sz="3600" dirty="0"/>
              <a:t>)= h</a:t>
            </a:r>
            <a:r>
              <a:rPr lang="en-US" sz="3600" baseline="-25000" dirty="0"/>
              <a:t>0</a:t>
            </a:r>
            <a:r>
              <a:rPr lang="en-US" sz="3600" dirty="0"/>
              <a:t>(t) e</a:t>
            </a:r>
            <a:r>
              <a:rPr lang="en-US" sz="3600" baseline="30000" dirty="0"/>
              <a:t>0</a:t>
            </a:r>
            <a:r>
              <a:rPr lang="en-US" sz="3600" dirty="0"/>
              <a:t> =  h</a:t>
            </a:r>
            <a:r>
              <a:rPr lang="en-US" sz="3600" baseline="-25000" dirty="0"/>
              <a:t>0</a:t>
            </a:r>
            <a:r>
              <a:rPr lang="en-US" sz="3600" dirty="0"/>
              <a:t>(t) 1</a:t>
            </a:r>
          </a:p>
          <a:p>
            <a:pPr>
              <a:buFont typeface="Monotype Sorts" pitchFamily="2" charset="2"/>
              <a:buNone/>
            </a:pPr>
            <a:endParaRPr lang="en-US" sz="3600" dirty="0"/>
          </a:p>
          <a:p>
            <a:pPr>
              <a:buFont typeface="Monotype Sorts" pitchFamily="2" charset="2"/>
              <a:buNone/>
            </a:pPr>
            <a:r>
              <a:rPr lang="en-US" sz="3600" dirty="0"/>
              <a:t>h(</a:t>
            </a:r>
            <a:r>
              <a:rPr lang="en-US" sz="3600" dirty="0" err="1"/>
              <a:t>t,X</a:t>
            </a:r>
            <a:r>
              <a:rPr lang="en-US" sz="3600" dirty="0"/>
              <a:t>)=</a:t>
            </a:r>
            <a:r>
              <a:rPr lang="en-US" sz="3600" dirty="0">
                <a:solidFill>
                  <a:srgbClr val="FFFF00"/>
                </a:solidFill>
              </a:rPr>
              <a:t> </a:t>
            </a:r>
            <a:r>
              <a:rPr lang="en-US" sz="3600" dirty="0">
                <a:solidFill>
                  <a:srgbClr val="FF0000"/>
                </a:solidFill>
              </a:rPr>
              <a:t>h</a:t>
            </a:r>
            <a:r>
              <a:rPr lang="en-US" sz="3600" baseline="-25000" dirty="0">
                <a:solidFill>
                  <a:srgbClr val="FF0000"/>
                </a:solidFill>
              </a:rPr>
              <a:t>0</a:t>
            </a:r>
            <a:r>
              <a:rPr lang="en-US" sz="3600" dirty="0">
                <a:solidFill>
                  <a:srgbClr val="FF0000"/>
                </a:solidFill>
              </a:rPr>
              <a:t>(t)</a:t>
            </a:r>
            <a:r>
              <a:rPr lang="en-US" sz="3600" dirty="0">
                <a:solidFill>
                  <a:srgbClr val="FFFF00"/>
                </a:solidFill>
              </a:rPr>
              <a:t>   </a:t>
            </a:r>
            <a:r>
              <a:rPr lang="en-US" sz="3600" dirty="0"/>
              <a:t>the </a:t>
            </a:r>
            <a:r>
              <a:rPr lang="en-US" sz="3600" dirty="0">
                <a:solidFill>
                  <a:srgbClr val="FF0000"/>
                </a:solidFill>
              </a:rPr>
              <a:t>baseline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1232D-A977-4E39-B759-70FD810D8E32}" type="slidenum">
              <a:rPr lang="en-US"/>
              <a:pPr/>
              <a:t>26</a:t>
            </a:fld>
            <a:endParaRPr lang="en-US"/>
          </a:p>
        </p:txBody>
      </p:sp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/>
              <a:t>Cox P H Regression – </a:t>
            </a:r>
            <a:br>
              <a:rPr lang="en-US" sz="4000"/>
            </a:br>
            <a:r>
              <a:rPr lang="en-US" sz="4000"/>
              <a:t>A Simple Example</a:t>
            </a:r>
            <a:endParaRPr lang="pt-BR" sz="4000"/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n-US" dirty="0"/>
              <a:t>Data</a:t>
            </a:r>
          </a:p>
          <a:p>
            <a:pPr>
              <a:lnSpc>
                <a:spcPct val="90000"/>
              </a:lnSpc>
            </a:pPr>
            <a:r>
              <a:rPr lang="en-US" dirty="0"/>
              <a:t>T= Diagnosis to death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0000"/>
                </a:solidFill>
              </a:rPr>
              <a:t>(in months) (1)</a:t>
            </a:r>
          </a:p>
          <a:p>
            <a:pPr>
              <a:lnSpc>
                <a:spcPct val="90000"/>
              </a:lnSpc>
            </a:pPr>
            <a:endParaRPr lang="en-US" dirty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/>
              <a:t>300 lung cancer patients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Gender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Female group (1)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Male Group (0)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Age</a:t>
            </a:r>
          </a:p>
          <a:p>
            <a:pPr>
              <a:lnSpc>
                <a:spcPct val="90000"/>
              </a:lnSpc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A9BE99-235F-4C13-B5AB-0FDF1A4DA0D7}" type="slidenum">
              <a:rPr lang="en-US"/>
              <a:pPr/>
              <a:t>27</a:t>
            </a:fld>
            <a:endParaRPr lang="en-US"/>
          </a:p>
        </p:txBody>
      </p:sp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000"/>
              <a:t>Cox P H Regression – </a:t>
            </a:r>
            <a:br>
              <a:rPr lang="en-US" sz="4000"/>
            </a:br>
            <a:r>
              <a:rPr lang="en-US" sz="4000"/>
              <a:t>A Simple Example</a:t>
            </a:r>
            <a:endParaRPr lang="pt-BR" sz="4000"/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600200"/>
            <a:ext cx="8534400" cy="1905000"/>
          </a:xfrm>
        </p:spPr>
        <p:txBody>
          <a:bodyPr/>
          <a:lstStyle/>
          <a:p>
            <a:pPr algn="ctr">
              <a:buFont typeface="Monotype Sorts" pitchFamily="2" charset="2"/>
              <a:buNone/>
            </a:pPr>
            <a:r>
              <a:rPr lang="en-US"/>
              <a:t>Question</a:t>
            </a:r>
          </a:p>
          <a:p>
            <a:pPr>
              <a:buFont typeface="Monotype Sorts" pitchFamily="2" charset="2"/>
              <a:buNone/>
            </a:pPr>
            <a:r>
              <a:rPr lang="en-US"/>
              <a:t>   What is the association between death and being female, adjusting for age?</a:t>
            </a:r>
            <a:endParaRPr lang="en-US">
              <a:solidFill>
                <a:srgbClr val="FFFF00"/>
              </a:solidFill>
            </a:endParaRPr>
          </a:p>
          <a:p>
            <a:endParaRPr lang="en-US">
              <a:solidFill>
                <a:srgbClr val="FFFF00"/>
              </a:solidFill>
            </a:endParaRPr>
          </a:p>
          <a:p>
            <a:endParaRPr lang="en-US"/>
          </a:p>
        </p:txBody>
      </p:sp>
      <p:sp>
        <p:nvSpPr>
          <p:cNvPr id="233476" name="Rectangle 4"/>
          <p:cNvSpPr>
            <a:spLocks noChangeArrowheads="1"/>
          </p:cNvSpPr>
          <p:nvPr/>
        </p:nvSpPr>
        <p:spPr bwMode="auto">
          <a:xfrm>
            <a:off x="304800" y="3505200"/>
            <a:ext cx="8534400" cy="28956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5400000" scaled="1"/>
          </a:gra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381000" y="4313238"/>
            <a:ext cx="8534400" cy="15541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FFCC00"/>
              </a:buClr>
              <a:buFont typeface="Monotype Sorts" pitchFamily="2" charset="2"/>
              <a:buNone/>
            </a:pPr>
            <a:r>
              <a:rPr lang="en-US" sz="3200" b="1"/>
              <a:t>Comparing the survival of the two groups adjusting for possible confounding effect of age.</a:t>
            </a:r>
            <a:endParaRPr lang="pt-BR" sz="32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A5CEC-D23F-4B22-ACBC-B6654A76EDC0}" type="slidenum">
              <a:rPr lang="en-US"/>
              <a:pPr/>
              <a:t>28</a:t>
            </a:fld>
            <a:endParaRPr lang="en-US"/>
          </a:p>
        </p:txBody>
      </p:sp>
      <p:sp>
        <p:nvSpPr>
          <p:cNvPr id="197760" name="Rectangle 128"/>
          <p:cNvSpPr>
            <a:spLocks noChangeArrowheads="1"/>
          </p:cNvSpPr>
          <p:nvPr/>
        </p:nvSpPr>
        <p:spPr bwMode="auto">
          <a:xfrm>
            <a:off x="381000" y="1600200"/>
            <a:ext cx="8534400" cy="48768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Cox P H Regression- output</a:t>
            </a:r>
            <a:endParaRPr lang="pt-BR"/>
          </a:p>
        </p:txBody>
      </p:sp>
      <p:sp>
        <p:nvSpPr>
          <p:cNvPr id="197685" name="Rectangle 53"/>
          <p:cNvSpPr>
            <a:spLocks noChangeArrowheads="1"/>
          </p:cNvSpPr>
          <p:nvPr/>
        </p:nvSpPr>
        <p:spPr bwMode="auto">
          <a:xfrm>
            <a:off x="0" y="49720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l" eaLnBrk="1" hangingPunct="1"/>
            <a:endParaRPr lang="pt-BR" sz="2400">
              <a:latin typeface="Times New Roman" pitchFamily="18" charset="0"/>
            </a:endParaRPr>
          </a:p>
        </p:txBody>
      </p:sp>
      <p:sp>
        <p:nvSpPr>
          <p:cNvPr id="197759" name="Text Box 127"/>
          <p:cNvSpPr txBox="1">
            <a:spLocks noChangeArrowheads="1"/>
          </p:cNvSpPr>
          <p:nvPr/>
        </p:nvSpPr>
        <p:spPr bwMode="auto">
          <a:xfrm>
            <a:off x="1676400" y="1812925"/>
            <a:ext cx="5562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>
                <a:solidFill>
                  <a:schemeClr val="bg1"/>
                </a:solidFill>
                <a:ea typeface="MS PGothic" pitchFamily="34" charset="-128"/>
              </a:rPr>
              <a:t>Variables in the Equation</a:t>
            </a:r>
            <a:r>
              <a:rPr lang="en-US" altLang="ja-JP">
                <a:solidFill>
                  <a:schemeClr val="bg1"/>
                </a:solidFill>
                <a:ea typeface="MS PGothic" pitchFamily="34" charset="-128"/>
              </a:rPr>
              <a:t> 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197768" name="Text Box 136"/>
          <p:cNvSpPr txBox="1">
            <a:spLocks noChangeArrowheads="1"/>
          </p:cNvSpPr>
          <p:nvPr/>
        </p:nvSpPr>
        <p:spPr bwMode="auto">
          <a:xfrm>
            <a:off x="3352800" y="4953000"/>
            <a:ext cx="23622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graphicFrame>
        <p:nvGraphicFramePr>
          <p:cNvPr id="198170" name="Group 538"/>
          <p:cNvGraphicFramePr>
            <a:graphicFrameLocks noGrp="1"/>
          </p:cNvGraphicFramePr>
          <p:nvPr>
            <p:ph idx="1"/>
          </p:nvPr>
        </p:nvGraphicFramePr>
        <p:xfrm>
          <a:off x="457200" y="3276600"/>
          <a:ext cx="8305800" cy="1727836"/>
        </p:xfrm>
        <a:graphic>
          <a:graphicData uri="http://schemas.openxmlformats.org/drawingml/2006/table">
            <a:tbl>
              <a:tblPr/>
              <a:tblGrid>
                <a:gridCol w="914400"/>
                <a:gridCol w="990600"/>
                <a:gridCol w="762000"/>
                <a:gridCol w="914400"/>
                <a:gridCol w="581025"/>
                <a:gridCol w="844550"/>
                <a:gridCol w="842963"/>
                <a:gridCol w="1168400"/>
                <a:gridCol w="1287462"/>
              </a:tblGrid>
              <a:tr h="528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B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Wald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df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Sig.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95% CI for 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09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Lower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Upper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095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Gender</a:t>
                      </a: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-.484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.237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-2.05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0.041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0.616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0.388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0,979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5286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Age yr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0,040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.009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4.54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,000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1.041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1,023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1,059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97764" name="Oval 132"/>
          <p:cNvSpPr>
            <a:spLocks noChangeArrowheads="1"/>
          </p:cNvSpPr>
          <p:nvPr/>
        </p:nvSpPr>
        <p:spPr bwMode="auto">
          <a:xfrm>
            <a:off x="5410200" y="3200400"/>
            <a:ext cx="990600" cy="1905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97763" name="Oval 131"/>
          <p:cNvSpPr>
            <a:spLocks noChangeArrowheads="1"/>
          </p:cNvSpPr>
          <p:nvPr/>
        </p:nvSpPr>
        <p:spPr bwMode="auto">
          <a:xfrm>
            <a:off x="1447800" y="3276600"/>
            <a:ext cx="990600" cy="18288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98165" name="Line 533"/>
          <p:cNvSpPr>
            <a:spLocks noChangeShapeType="1"/>
          </p:cNvSpPr>
          <p:nvPr/>
        </p:nvSpPr>
        <p:spPr bwMode="auto">
          <a:xfrm>
            <a:off x="1371600" y="4495800"/>
            <a:ext cx="7391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7764" grpId="0" animBg="1"/>
      <p:bldP spid="19776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FBE67-A1EC-47DB-882C-C45E7A217A09}" type="slidenum">
              <a:rPr lang="en-US"/>
              <a:pPr/>
              <a:t>29</a:t>
            </a:fld>
            <a:endParaRPr 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aseline="30000"/>
              <a:t/>
            </a:r>
            <a:br>
              <a:rPr lang="en-US" sz="3600" baseline="30000"/>
            </a:br>
            <a:endParaRPr lang="en-US" sz="3600" baseline="30000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endParaRPr lang="en-US" sz="4000" dirty="0"/>
          </a:p>
          <a:p>
            <a:pPr>
              <a:buFont typeface="Monotype Sorts" pitchFamily="2" charset="2"/>
              <a:buNone/>
            </a:pPr>
            <a:r>
              <a:rPr lang="en-US" sz="2800" dirty="0"/>
              <a:t>h</a:t>
            </a:r>
            <a:r>
              <a:rPr lang="en-US" sz="2800" baseline="-25000" dirty="0"/>
              <a:t>o</a:t>
            </a:r>
            <a:r>
              <a:rPr lang="en-US" sz="2800" dirty="0"/>
              <a:t>(t) </a:t>
            </a:r>
            <a:r>
              <a:rPr lang="en-US" sz="2800" b="1" dirty="0"/>
              <a:t>e</a:t>
            </a:r>
            <a:r>
              <a:rPr lang="el-GR" sz="2800" baseline="30000" dirty="0"/>
              <a:t>β</a:t>
            </a:r>
            <a:r>
              <a:rPr lang="en-US" sz="2800" baseline="30000" dirty="0"/>
              <a:t>1</a:t>
            </a:r>
            <a:r>
              <a:rPr lang="pt-BR" sz="2800" baseline="30000" dirty="0"/>
              <a:t> age </a:t>
            </a:r>
            <a:r>
              <a:rPr lang="en-US" sz="2800" baseline="30000" dirty="0"/>
              <a:t>+</a:t>
            </a:r>
            <a:r>
              <a:rPr lang="pt-BR" sz="2800" baseline="30000" dirty="0"/>
              <a:t> </a:t>
            </a:r>
            <a:r>
              <a:rPr lang="el-GR" sz="2800" baseline="30000" dirty="0"/>
              <a:t>β</a:t>
            </a:r>
            <a:r>
              <a:rPr lang="en-US" sz="2800" baseline="30000" dirty="0"/>
              <a:t>2</a:t>
            </a:r>
            <a:r>
              <a:rPr lang="pt-BR" sz="2800" baseline="30000" dirty="0"/>
              <a:t> female</a:t>
            </a:r>
            <a:endParaRPr lang="en-US" sz="2800" baseline="30000" dirty="0"/>
          </a:p>
          <a:p>
            <a:pPr>
              <a:buFont typeface="Monotype Sorts" pitchFamily="2" charset="2"/>
              <a:buNone/>
            </a:pPr>
            <a:endParaRPr lang="en-US" sz="2800" dirty="0"/>
          </a:p>
          <a:p>
            <a:pPr>
              <a:buFont typeface="Monotype Sorts" pitchFamily="2" charset="2"/>
              <a:buNone/>
            </a:pPr>
            <a:r>
              <a:rPr lang="en-US" sz="2800" dirty="0"/>
              <a:t>RR (female </a:t>
            </a:r>
            <a:r>
              <a:rPr lang="en-US" sz="2800" dirty="0" err="1"/>
              <a:t>vs</a:t>
            </a:r>
            <a:r>
              <a:rPr lang="en-US" sz="2800" dirty="0"/>
              <a:t> male) =      h</a:t>
            </a:r>
            <a:r>
              <a:rPr lang="en-US" sz="2800" baseline="-25000" dirty="0"/>
              <a:t>o</a:t>
            </a:r>
            <a:r>
              <a:rPr lang="en-US" sz="2800" dirty="0"/>
              <a:t>(t) </a:t>
            </a:r>
            <a:r>
              <a:rPr lang="en-US" sz="2800" b="1" dirty="0"/>
              <a:t>e</a:t>
            </a:r>
            <a:r>
              <a:rPr lang="el-GR" sz="2800" baseline="30000" dirty="0"/>
              <a:t>β</a:t>
            </a:r>
            <a:r>
              <a:rPr lang="en-US" sz="2800" baseline="30000" dirty="0"/>
              <a:t>1</a:t>
            </a:r>
            <a:r>
              <a:rPr lang="pt-BR" sz="2800" baseline="30000" dirty="0"/>
              <a:t> age </a:t>
            </a:r>
            <a:r>
              <a:rPr lang="en-US" sz="2800" baseline="30000" dirty="0"/>
              <a:t>+</a:t>
            </a:r>
            <a:r>
              <a:rPr lang="pt-BR" sz="2800" baseline="30000" dirty="0"/>
              <a:t> </a:t>
            </a:r>
            <a:r>
              <a:rPr lang="el-GR" sz="2800" baseline="30000" dirty="0"/>
              <a:t>β</a:t>
            </a:r>
            <a:r>
              <a:rPr lang="en-US" sz="2800" baseline="30000" dirty="0"/>
              <a:t>2</a:t>
            </a:r>
          </a:p>
          <a:p>
            <a:pPr>
              <a:buFont typeface="Monotype Sorts" pitchFamily="2" charset="2"/>
              <a:buNone/>
            </a:pPr>
            <a:r>
              <a:rPr lang="en-US" sz="2800" dirty="0"/>
              <a:t>                                        h</a:t>
            </a:r>
            <a:r>
              <a:rPr lang="en-US" sz="2800" baseline="-25000" dirty="0"/>
              <a:t>o</a:t>
            </a:r>
            <a:r>
              <a:rPr lang="en-US" sz="2800" dirty="0"/>
              <a:t>(t) </a:t>
            </a:r>
            <a:r>
              <a:rPr lang="en-US" sz="2800" b="1" dirty="0"/>
              <a:t>e</a:t>
            </a:r>
            <a:r>
              <a:rPr lang="el-GR" sz="2800" baseline="30000" dirty="0"/>
              <a:t>β</a:t>
            </a:r>
            <a:r>
              <a:rPr lang="en-US" sz="2800" baseline="30000" dirty="0"/>
              <a:t>1</a:t>
            </a:r>
            <a:r>
              <a:rPr lang="pt-BR" sz="2800" baseline="30000" dirty="0"/>
              <a:t> age</a:t>
            </a:r>
          </a:p>
          <a:p>
            <a:pPr>
              <a:buFont typeface="Monotype Sorts" pitchFamily="2" charset="2"/>
              <a:buNone/>
            </a:pPr>
            <a:endParaRPr lang="pt-BR" sz="2800" baseline="30000" dirty="0"/>
          </a:p>
          <a:p>
            <a:pPr>
              <a:buFont typeface="Monotype Sorts" pitchFamily="2" charset="2"/>
              <a:buNone/>
            </a:pPr>
            <a:endParaRPr lang="pt-BR" sz="200" baseline="30000" dirty="0"/>
          </a:p>
          <a:p>
            <a:pPr>
              <a:buFont typeface="Monotype Sorts" pitchFamily="2" charset="2"/>
              <a:buNone/>
            </a:pPr>
            <a:r>
              <a:rPr lang="pt-BR" sz="2800" baseline="30000" dirty="0"/>
              <a:t>                                                  =</a:t>
            </a:r>
            <a:r>
              <a:rPr lang="pt-BR" sz="2800" dirty="0"/>
              <a:t>      </a:t>
            </a:r>
            <a:r>
              <a:rPr lang="en-US" sz="2800" b="1" dirty="0"/>
              <a:t>e</a:t>
            </a:r>
            <a:r>
              <a:rPr lang="el-GR" sz="2800" baseline="30000" dirty="0"/>
              <a:t>β</a:t>
            </a:r>
            <a:r>
              <a:rPr lang="en-US" sz="2800" baseline="30000" dirty="0"/>
              <a:t>2</a:t>
            </a:r>
          </a:p>
          <a:p>
            <a:pPr>
              <a:buFont typeface="Monotype Sorts" pitchFamily="2" charset="2"/>
              <a:buNone/>
            </a:pPr>
            <a:endParaRPr lang="en-US" sz="1000" baseline="30000" dirty="0"/>
          </a:p>
          <a:p>
            <a:pPr>
              <a:spcBef>
                <a:spcPct val="50000"/>
              </a:spcBef>
              <a:buClrTx/>
              <a:buFontTx/>
              <a:buNone/>
            </a:pPr>
            <a:r>
              <a:rPr lang="en-US" sz="2800" b="1" dirty="0">
                <a:solidFill>
                  <a:srgbClr val="FF0000"/>
                </a:solidFill>
              </a:rPr>
              <a:t>          =&gt;</a:t>
            </a:r>
            <a:r>
              <a:rPr lang="en-US" sz="2800" dirty="0">
                <a:solidFill>
                  <a:srgbClr val="FF0000"/>
                </a:solidFill>
              </a:rPr>
              <a:t>   </a:t>
            </a:r>
            <a:r>
              <a:rPr lang="el-GR" sz="2800" dirty="0">
                <a:solidFill>
                  <a:srgbClr val="FF0000"/>
                </a:solidFill>
              </a:rPr>
              <a:t>β</a:t>
            </a:r>
            <a:r>
              <a:rPr lang="en-US" sz="2800" dirty="0">
                <a:solidFill>
                  <a:srgbClr val="FF0000"/>
                </a:solidFill>
              </a:rPr>
              <a:t>2</a:t>
            </a:r>
            <a:r>
              <a:rPr lang="en-US" sz="2800" baseline="30000" dirty="0">
                <a:solidFill>
                  <a:srgbClr val="FF0000"/>
                </a:solidFill>
              </a:rPr>
              <a:t>  </a:t>
            </a:r>
            <a:r>
              <a:rPr lang="en-US" sz="2800" b="1" dirty="0">
                <a:solidFill>
                  <a:srgbClr val="FF0000"/>
                </a:solidFill>
              </a:rPr>
              <a:t>= </a:t>
            </a:r>
            <a:r>
              <a:rPr lang="en-US" sz="2800" b="1" dirty="0" err="1">
                <a:solidFill>
                  <a:srgbClr val="FF0000"/>
                </a:solidFill>
              </a:rPr>
              <a:t>ln</a:t>
            </a:r>
            <a:r>
              <a:rPr lang="en-US" sz="2800" b="1" dirty="0">
                <a:solidFill>
                  <a:srgbClr val="FF0000"/>
                </a:solidFill>
              </a:rPr>
              <a:t>(</a:t>
            </a:r>
            <a:r>
              <a:rPr lang="en-US" sz="2800" b="1" dirty="0" err="1">
                <a:solidFill>
                  <a:srgbClr val="FF0000"/>
                </a:solidFill>
              </a:rPr>
              <a:t>RRmales</a:t>
            </a:r>
            <a:r>
              <a:rPr lang="en-US" sz="2800" b="1" dirty="0">
                <a:solidFill>
                  <a:srgbClr val="FF0000"/>
                </a:solidFill>
              </a:rPr>
              <a:t> </a:t>
            </a:r>
            <a:r>
              <a:rPr lang="en-US" sz="2800" b="1" dirty="0" err="1">
                <a:solidFill>
                  <a:srgbClr val="FF0000"/>
                </a:solidFill>
              </a:rPr>
              <a:t>vs</a:t>
            </a:r>
            <a:r>
              <a:rPr lang="en-US" sz="2800" b="1" dirty="0">
                <a:solidFill>
                  <a:srgbClr val="FF0000"/>
                </a:solidFill>
              </a:rPr>
              <a:t> females)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  <p:sp>
        <p:nvSpPr>
          <p:cNvPr id="308228" name="Line 4"/>
          <p:cNvSpPr>
            <a:spLocks noChangeShapeType="1"/>
          </p:cNvSpPr>
          <p:nvPr/>
        </p:nvSpPr>
        <p:spPr bwMode="auto">
          <a:xfrm>
            <a:off x="4572000" y="3810000"/>
            <a:ext cx="21336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308229" name="Rectangle 5"/>
          <p:cNvSpPr>
            <a:spLocks noChangeArrowheads="1"/>
          </p:cNvSpPr>
          <p:nvPr/>
        </p:nvSpPr>
        <p:spPr bwMode="auto">
          <a:xfrm>
            <a:off x="990600" y="381000"/>
            <a:ext cx="77724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r>
              <a:rPr lang="en-US" sz="4000" dirty="0">
                <a:solidFill>
                  <a:srgbClr val="FF0000"/>
                </a:solidFill>
              </a:rPr>
              <a:t>Cox P H Regression – </a:t>
            </a:r>
            <a:br>
              <a:rPr lang="en-US" sz="4000" dirty="0">
                <a:solidFill>
                  <a:srgbClr val="FF0000"/>
                </a:solidFill>
              </a:rPr>
            </a:br>
            <a:r>
              <a:rPr lang="en-US" sz="4000" dirty="0">
                <a:solidFill>
                  <a:srgbClr val="FF0000"/>
                </a:solidFill>
              </a:rPr>
              <a:t>A Simple Example</a:t>
            </a:r>
            <a:endParaRPr lang="pt-BR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ChangeArrowheads="1"/>
          </p:cNvSpPr>
          <p:nvPr/>
        </p:nvSpPr>
        <p:spPr bwMode="auto">
          <a:xfrm>
            <a:off x="468313" y="188913"/>
            <a:ext cx="6480175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altLang="zh-TW" sz="3600" b="1" dirty="0">
                <a:solidFill>
                  <a:schemeClr val="accent2"/>
                </a:solidFill>
                <a:latin typeface="Calibri" pitchFamily="34" charset="0"/>
                <a:ea typeface="新細明體" pitchFamily="18" charset="-120"/>
              </a:rPr>
              <a:t>Outline of Content</a:t>
            </a:r>
          </a:p>
        </p:txBody>
      </p:sp>
      <p:sp>
        <p:nvSpPr>
          <p:cNvPr id="161795" name="Rectangle 3"/>
          <p:cNvSpPr>
            <a:spLocks noChangeArrowheads="1"/>
          </p:cNvSpPr>
          <p:nvPr/>
        </p:nvSpPr>
        <p:spPr bwMode="auto">
          <a:xfrm>
            <a:off x="0" y="1125538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tr-TR" altLang="zh-TW" sz="2800" dirty="0" err="1"/>
              <a:t>How</a:t>
            </a:r>
            <a:r>
              <a:rPr lang="tr-TR" altLang="zh-TW" sz="2800" dirty="0"/>
              <a:t> </a:t>
            </a:r>
            <a:r>
              <a:rPr lang="tr-TR" altLang="zh-TW" sz="2800" dirty="0" err="1"/>
              <a:t>to</a:t>
            </a:r>
            <a:r>
              <a:rPr lang="tr-TR" altLang="zh-TW" sz="2800" dirty="0"/>
              <a:t> </a:t>
            </a:r>
            <a:r>
              <a:rPr lang="tr-TR" altLang="zh-TW" sz="2800" dirty="0" err="1"/>
              <a:t>quantify</a:t>
            </a:r>
            <a:r>
              <a:rPr lang="tr-TR" altLang="zh-TW" sz="2800" dirty="0"/>
              <a:t> </a:t>
            </a:r>
            <a:r>
              <a:rPr lang="tr-TR" altLang="zh-TW" sz="2800" dirty="0" err="1"/>
              <a:t>survival</a:t>
            </a:r>
            <a:r>
              <a:rPr lang="tr-TR" altLang="zh-TW" sz="2800" dirty="0"/>
              <a:t> </a:t>
            </a:r>
            <a:r>
              <a:rPr lang="tr-TR" altLang="zh-TW" sz="2800" dirty="0" err="1"/>
              <a:t>differences</a:t>
            </a:r>
            <a:r>
              <a:rPr lang="tr-TR" altLang="zh-TW" sz="2800" dirty="0"/>
              <a:t> </a:t>
            </a:r>
            <a:r>
              <a:rPr lang="tr-TR" altLang="zh-TW" sz="2800" dirty="0" err="1"/>
              <a:t>between</a:t>
            </a:r>
            <a:r>
              <a:rPr lang="tr-TR" altLang="zh-TW" sz="2800" dirty="0"/>
              <a:t> </a:t>
            </a:r>
            <a:r>
              <a:rPr lang="tr-TR" altLang="zh-TW" sz="2800" dirty="0" err="1"/>
              <a:t>two</a:t>
            </a:r>
            <a:r>
              <a:rPr lang="tr-TR" altLang="zh-TW" sz="2800" dirty="0"/>
              <a:t> </a:t>
            </a:r>
            <a:r>
              <a:rPr lang="tr-TR" altLang="zh-TW" sz="2800" dirty="0" err="1"/>
              <a:t>or</a:t>
            </a:r>
            <a:r>
              <a:rPr lang="tr-TR" altLang="zh-TW" sz="2800" dirty="0"/>
              <a:t> </a:t>
            </a:r>
            <a:r>
              <a:rPr lang="tr-TR" altLang="zh-TW" sz="2800" dirty="0" err="1"/>
              <a:t>more</a:t>
            </a:r>
            <a:r>
              <a:rPr lang="tr-TR" altLang="zh-TW" sz="2800" dirty="0"/>
              <a:t> </a:t>
            </a:r>
            <a:r>
              <a:rPr lang="tr-TR" altLang="zh-TW" sz="2800" dirty="0" err="1"/>
              <a:t>groups</a:t>
            </a:r>
            <a:r>
              <a:rPr lang="tr-TR" altLang="zh-TW" sz="2800" dirty="0"/>
              <a:t> of </a:t>
            </a:r>
            <a:r>
              <a:rPr lang="tr-TR" altLang="zh-TW" sz="2800" dirty="0" err="1"/>
              <a:t>patients</a:t>
            </a:r>
            <a:r>
              <a:rPr lang="tr-TR" altLang="zh-TW" sz="2800" dirty="0"/>
              <a:t>?</a:t>
            </a:r>
          </a:p>
          <a:p>
            <a:pPr marL="342900" indent="-342900">
              <a:spcBef>
                <a:spcPct val="20000"/>
              </a:spcBef>
            </a:pPr>
            <a:endParaRPr lang="tr-TR" altLang="zh-TW" sz="28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tr-TR" altLang="zh-TW" sz="2800" dirty="0" err="1">
                <a:solidFill>
                  <a:schemeClr val="accent2"/>
                </a:solidFill>
              </a:rPr>
              <a:t>How</a:t>
            </a:r>
            <a:r>
              <a:rPr lang="tr-TR" altLang="zh-TW" sz="2800" dirty="0">
                <a:solidFill>
                  <a:schemeClr val="accent2"/>
                </a:solidFill>
              </a:rPr>
              <a:t> t</a:t>
            </a:r>
            <a:r>
              <a:rPr lang="en-US" sz="2800" dirty="0">
                <a:solidFill>
                  <a:schemeClr val="accent2"/>
                </a:solidFill>
              </a:rPr>
              <a:t>o account for simultaneous influence of a number of explanatory variables</a:t>
            </a:r>
            <a:r>
              <a:rPr lang="tr-TR" sz="2800" dirty="0">
                <a:solidFill>
                  <a:schemeClr val="accent2"/>
                </a:solidFill>
              </a:rPr>
              <a:t>?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tr-TR" sz="2800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tr-TR" sz="2800" dirty="0" err="1"/>
              <a:t>How</a:t>
            </a:r>
            <a:r>
              <a:rPr lang="tr-TR" sz="2800" dirty="0"/>
              <a:t> t</a:t>
            </a:r>
            <a:r>
              <a:rPr lang="en-US" sz="2800" dirty="0"/>
              <a:t>o estimate adjusted survival-predictor relationships in the presence of potential confounders</a:t>
            </a:r>
            <a:endParaRPr lang="tr-TR" sz="2800" dirty="0"/>
          </a:p>
          <a:p>
            <a:pPr marL="342900" indent="-342900">
              <a:spcBef>
                <a:spcPct val="20000"/>
              </a:spcBef>
            </a:pPr>
            <a:r>
              <a:rPr lang="tr-TR" sz="2800" dirty="0"/>
              <a:t>                                           </a:t>
            </a:r>
          </a:p>
          <a:p>
            <a:pPr marL="342900" indent="-342900">
              <a:spcBef>
                <a:spcPct val="20000"/>
              </a:spcBef>
            </a:pPr>
            <a:r>
              <a:rPr lang="tr-TR" sz="2800" dirty="0"/>
              <a:t>             (</a:t>
            </a:r>
            <a:r>
              <a:rPr lang="en-US" altLang="zh-TW" sz="2800" dirty="0">
                <a:ea typeface="新細明體" pitchFamily="18" charset="-120"/>
              </a:rPr>
              <a:t>Cox Proportional Hazards Model</a:t>
            </a:r>
            <a:r>
              <a:rPr lang="tr-TR" altLang="zh-TW" sz="2800" dirty="0"/>
              <a:t>)</a:t>
            </a:r>
            <a:endParaRPr lang="en-US" altLang="zh-TW" sz="2800" dirty="0">
              <a:ea typeface="新細明體" pitchFamily="18" charset="-120"/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altLang="zh-TW" sz="2800" b="1" dirty="0">
              <a:ea typeface="新細明體" pitchFamily="18" charset="-120"/>
            </a:endParaRPr>
          </a:p>
        </p:txBody>
      </p:sp>
      <p:sp>
        <p:nvSpPr>
          <p:cNvPr id="161796" name="Line 4"/>
          <p:cNvSpPr>
            <a:spLocks noChangeShapeType="1"/>
          </p:cNvSpPr>
          <p:nvPr/>
        </p:nvSpPr>
        <p:spPr bwMode="auto">
          <a:xfrm>
            <a:off x="3924300" y="5516563"/>
            <a:ext cx="0" cy="4333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4E305-7333-4EA4-963A-5F9F3655E4AD}" type="slidenum">
              <a:rPr lang="en-US"/>
              <a:pPr/>
              <a:t>30</a:t>
            </a:fld>
            <a:endParaRPr lang="en-US"/>
          </a:p>
        </p:txBody>
      </p:sp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Cox PH- Interpretation</a:t>
            </a:r>
            <a:endParaRPr lang="pt-BR" sz="4000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Monotype Sorts" pitchFamily="2" charset="2"/>
              <a:buNone/>
            </a:pPr>
            <a:r>
              <a:rPr lang="pt-BR" dirty="0"/>
              <a:t>􀃋</a:t>
            </a:r>
            <a:r>
              <a:rPr lang="el-GR" dirty="0">
                <a:solidFill>
                  <a:srgbClr val="FF0000"/>
                </a:solidFill>
              </a:rPr>
              <a:t>β</a:t>
            </a:r>
            <a:r>
              <a:rPr lang="pt-BR" dirty="0">
                <a:solidFill>
                  <a:srgbClr val="FF0000"/>
                </a:solidFill>
              </a:rPr>
              <a:t>1 </a:t>
            </a:r>
            <a:r>
              <a:rPr lang="en-US" i="1" dirty="0">
                <a:solidFill>
                  <a:srgbClr val="FF0000"/>
                </a:solidFill>
              </a:rPr>
              <a:t>&gt; 0 </a:t>
            </a:r>
            <a:r>
              <a:rPr lang="en-US" i="1" dirty="0"/>
              <a:t>: Higher hazard (</a:t>
            </a:r>
            <a:r>
              <a:rPr lang="en-US" i="1" dirty="0">
                <a:solidFill>
                  <a:srgbClr val="FF0000"/>
                </a:solidFill>
              </a:rPr>
              <a:t>poorer survival</a:t>
            </a:r>
            <a:r>
              <a:rPr lang="en-US" i="1" dirty="0"/>
              <a:t>) associated with being </a:t>
            </a:r>
            <a:r>
              <a:rPr lang="en-US" i="1" dirty="0">
                <a:solidFill>
                  <a:srgbClr val="FF0000"/>
                </a:solidFill>
              </a:rPr>
              <a:t>female 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􀃋 </a:t>
            </a:r>
            <a:r>
              <a:rPr lang="en-US" i="1" dirty="0"/>
              <a:t>Because </a:t>
            </a:r>
            <a:r>
              <a:rPr lang="en-US" b="1" i="1" dirty="0">
                <a:solidFill>
                  <a:srgbClr val="FF0000"/>
                </a:solidFill>
              </a:rPr>
              <a:t>e </a:t>
            </a:r>
            <a:r>
              <a:rPr lang="el-GR" b="1" baseline="30000" dirty="0">
                <a:solidFill>
                  <a:srgbClr val="FF0000"/>
                </a:solidFill>
              </a:rPr>
              <a:t>β</a:t>
            </a:r>
            <a:r>
              <a:rPr lang="pt-BR" b="1" baseline="30000" dirty="0">
                <a:solidFill>
                  <a:srgbClr val="FF0000"/>
                </a:solidFill>
              </a:rPr>
              <a:t>1</a:t>
            </a:r>
            <a:r>
              <a:rPr lang="en-US" b="1" i="1" dirty="0">
                <a:solidFill>
                  <a:srgbClr val="FF0000"/>
                </a:solidFill>
              </a:rPr>
              <a:t> &gt; 1</a:t>
            </a:r>
          </a:p>
          <a:p>
            <a:pPr>
              <a:buFont typeface="Monotype Sorts" pitchFamily="2" charset="2"/>
              <a:buNone/>
            </a:pPr>
            <a:endParaRPr lang="en-US" dirty="0">
              <a:solidFill>
                <a:srgbClr val="FFFF0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pt-BR" dirty="0">
                <a:solidFill>
                  <a:srgbClr val="FFFF00"/>
                </a:solidFill>
              </a:rPr>
              <a:t> </a:t>
            </a:r>
          </a:p>
          <a:p>
            <a:pPr>
              <a:buFont typeface="Monotype Sorts" pitchFamily="2" charset="2"/>
              <a:buNone/>
            </a:pPr>
            <a:r>
              <a:rPr lang="pt-BR" dirty="0">
                <a:solidFill>
                  <a:srgbClr val="FFFF00"/>
                </a:solidFill>
              </a:rPr>
              <a:t> </a:t>
            </a:r>
            <a:r>
              <a:rPr lang="el-GR" dirty="0">
                <a:solidFill>
                  <a:srgbClr val="FF0000"/>
                </a:solidFill>
              </a:rPr>
              <a:t>β</a:t>
            </a:r>
            <a:r>
              <a:rPr lang="pt-BR" dirty="0">
                <a:solidFill>
                  <a:srgbClr val="FF0000"/>
                </a:solidFill>
              </a:rPr>
              <a:t>1 </a:t>
            </a:r>
            <a:r>
              <a:rPr lang="en-US" i="1" dirty="0">
                <a:solidFill>
                  <a:srgbClr val="FF0000"/>
                </a:solidFill>
              </a:rPr>
              <a:t>&lt; 0 </a:t>
            </a:r>
            <a:r>
              <a:rPr lang="en-US" i="1" dirty="0"/>
              <a:t>: Lower hazard (</a:t>
            </a:r>
            <a:r>
              <a:rPr lang="en-US" i="1" dirty="0">
                <a:solidFill>
                  <a:srgbClr val="FF0000"/>
                </a:solidFill>
              </a:rPr>
              <a:t>better survival</a:t>
            </a:r>
            <a:r>
              <a:rPr lang="en-US" i="1" dirty="0"/>
              <a:t>) associated with being </a:t>
            </a:r>
            <a:r>
              <a:rPr lang="en-US" i="1" dirty="0">
                <a:solidFill>
                  <a:srgbClr val="FF0000"/>
                </a:solidFill>
              </a:rPr>
              <a:t>female</a:t>
            </a:r>
          </a:p>
          <a:p>
            <a:pPr>
              <a:buFont typeface="Monotype Sorts" pitchFamily="2" charset="2"/>
              <a:buNone/>
            </a:pPr>
            <a:r>
              <a:rPr lang="en-US" dirty="0"/>
              <a:t>􀃋 </a:t>
            </a:r>
            <a:r>
              <a:rPr lang="en-US" i="1" dirty="0"/>
              <a:t>Because </a:t>
            </a:r>
            <a:r>
              <a:rPr lang="en-US" b="1" i="1" dirty="0">
                <a:solidFill>
                  <a:srgbClr val="FF0000"/>
                </a:solidFill>
              </a:rPr>
              <a:t>e </a:t>
            </a:r>
            <a:r>
              <a:rPr lang="el-GR" b="1" baseline="30000" dirty="0">
                <a:solidFill>
                  <a:srgbClr val="FF0000"/>
                </a:solidFill>
              </a:rPr>
              <a:t>β</a:t>
            </a:r>
            <a:r>
              <a:rPr lang="pt-BR" b="1" baseline="30000" dirty="0">
                <a:solidFill>
                  <a:srgbClr val="FF0000"/>
                </a:solidFill>
              </a:rPr>
              <a:t>1</a:t>
            </a:r>
            <a:r>
              <a:rPr lang="en-US" b="1" i="1" dirty="0">
                <a:solidFill>
                  <a:srgbClr val="FF0000"/>
                </a:solidFill>
              </a:rPr>
              <a:t> &lt; 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A63CC-234A-4051-8A3F-0C5548085C21}" type="slidenum">
              <a:rPr lang="en-US"/>
              <a:pPr/>
              <a:t>31</a:t>
            </a:fld>
            <a:endParaRPr lang="en-US"/>
          </a:p>
        </p:txBody>
      </p:sp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Cox P H Regression- categorical</a:t>
            </a:r>
            <a:endParaRPr lang="pt-BR" sz="4000"/>
          </a:p>
        </p:txBody>
      </p:sp>
      <p:sp>
        <p:nvSpPr>
          <p:cNvPr id="24883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/>
              <a:t>	</a:t>
            </a:r>
            <a:endParaRPr lang="pt-BR" b="1"/>
          </a:p>
        </p:txBody>
      </p:sp>
      <p:sp>
        <p:nvSpPr>
          <p:cNvPr id="248836" name="Rectangle 4"/>
          <p:cNvSpPr>
            <a:spLocks noChangeArrowheads="1"/>
          </p:cNvSpPr>
          <p:nvPr/>
        </p:nvSpPr>
        <p:spPr bwMode="auto">
          <a:xfrm>
            <a:off x="0" y="49720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l" eaLnBrk="1" hangingPunct="1"/>
            <a:endParaRPr lang="pt-BR" sz="2400">
              <a:latin typeface="Times New Roman" pitchFamily="18" charset="0"/>
            </a:endParaRPr>
          </a:p>
        </p:txBody>
      </p:sp>
      <p:sp>
        <p:nvSpPr>
          <p:cNvPr id="248837" name="Rectangle 5"/>
          <p:cNvSpPr>
            <a:spLocks noChangeArrowheads="1"/>
          </p:cNvSpPr>
          <p:nvPr/>
        </p:nvSpPr>
        <p:spPr bwMode="auto">
          <a:xfrm>
            <a:off x="304800" y="1600200"/>
            <a:ext cx="8534400" cy="48768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r>
              <a:rPr lang="pt-BR" b="1"/>
              <a:t>	</a:t>
            </a:r>
            <a:endParaRPr lang="pt-BR"/>
          </a:p>
        </p:txBody>
      </p:sp>
      <p:sp>
        <p:nvSpPr>
          <p:cNvPr id="248838" name="Text Box 6"/>
          <p:cNvSpPr txBox="1">
            <a:spLocks noChangeArrowheads="1"/>
          </p:cNvSpPr>
          <p:nvPr/>
        </p:nvSpPr>
        <p:spPr bwMode="auto">
          <a:xfrm>
            <a:off x="3352800" y="4953000"/>
            <a:ext cx="23622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graphicFrame>
        <p:nvGraphicFramePr>
          <p:cNvPr id="249056" name="Group 224"/>
          <p:cNvGraphicFramePr>
            <a:graphicFrameLocks noGrp="1"/>
          </p:cNvGraphicFramePr>
          <p:nvPr>
            <p:ph sz="half" idx="2"/>
          </p:nvPr>
        </p:nvGraphicFramePr>
        <p:xfrm>
          <a:off x="381000" y="3048000"/>
          <a:ext cx="8382000" cy="2057400"/>
        </p:xfrm>
        <a:graphic>
          <a:graphicData uri="http://schemas.openxmlformats.org/drawingml/2006/table">
            <a:tbl>
              <a:tblPr/>
              <a:tblGrid>
                <a:gridCol w="1066800"/>
                <a:gridCol w="914400"/>
                <a:gridCol w="762000"/>
                <a:gridCol w="838200"/>
                <a:gridCol w="619125"/>
                <a:gridCol w="852488"/>
                <a:gridCol w="850900"/>
                <a:gridCol w="1179512"/>
                <a:gridCol w="129857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B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Wald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df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Sig.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95% CI for 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Lower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Upper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Gender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-.484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.237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-2.05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0.041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0.616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0.388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0,979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Age yr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0,040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.009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4.54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,000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1.041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1,023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1,059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48840" name="Oval 8"/>
          <p:cNvSpPr>
            <a:spLocks noChangeArrowheads="1"/>
          </p:cNvSpPr>
          <p:nvPr/>
        </p:nvSpPr>
        <p:spPr bwMode="auto">
          <a:xfrm rot="16200000">
            <a:off x="4762500" y="3848100"/>
            <a:ext cx="5334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48841" name="Oval 9"/>
          <p:cNvSpPr>
            <a:spLocks noChangeArrowheads="1"/>
          </p:cNvSpPr>
          <p:nvPr/>
        </p:nvSpPr>
        <p:spPr bwMode="auto">
          <a:xfrm rot="16200000">
            <a:off x="5715000" y="3810000"/>
            <a:ext cx="4572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48842" name="Oval 10"/>
          <p:cNvSpPr>
            <a:spLocks noChangeArrowheads="1"/>
          </p:cNvSpPr>
          <p:nvPr/>
        </p:nvSpPr>
        <p:spPr bwMode="auto">
          <a:xfrm>
            <a:off x="6705600" y="4038600"/>
            <a:ext cx="2057400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49075" name="Line 243"/>
          <p:cNvSpPr>
            <a:spLocks noChangeShapeType="1"/>
          </p:cNvSpPr>
          <p:nvPr/>
        </p:nvSpPr>
        <p:spPr bwMode="auto">
          <a:xfrm flipV="1">
            <a:off x="1447800" y="4419600"/>
            <a:ext cx="7315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40" grpId="0" animBg="1"/>
      <p:bldP spid="248841" grpId="0" animBg="1"/>
      <p:bldP spid="24884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5AF3D-3EAC-4B18-ACCD-997214040757}" type="slidenum">
              <a:rPr lang="en-US"/>
              <a:pPr/>
              <a:t>32</a:t>
            </a:fld>
            <a:endParaRPr lang="en-US"/>
          </a:p>
        </p:txBody>
      </p:sp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Cox P H Regression- categorical Interpretation</a:t>
            </a:r>
            <a:endParaRPr lang="pt-BR" sz="4000"/>
          </a:p>
        </p:txBody>
      </p:sp>
      <p:sp>
        <p:nvSpPr>
          <p:cNvPr id="250884" name="Rectangle 4"/>
          <p:cNvSpPr>
            <a:spLocks noChangeArrowheads="1"/>
          </p:cNvSpPr>
          <p:nvPr/>
        </p:nvSpPr>
        <p:spPr bwMode="auto">
          <a:xfrm>
            <a:off x="0" y="49720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l" eaLnBrk="1" hangingPunct="1"/>
            <a:endParaRPr lang="pt-BR" sz="2400">
              <a:latin typeface="Times New Roman" pitchFamily="18" charset="0"/>
            </a:endParaRPr>
          </a:p>
        </p:txBody>
      </p:sp>
      <p:sp>
        <p:nvSpPr>
          <p:cNvPr id="250885" name="Rectangle 5"/>
          <p:cNvSpPr>
            <a:spLocks noChangeArrowheads="1"/>
          </p:cNvSpPr>
          <p:nvPr/>
        </p:nvSpPr>
        <p:spPr bwMode="auto">
          <a:xfrm>
            <a:off x="304800" y="1600200"/>
            <a:ext cx="8534400" cy="48768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50886" name="Text Box 6"/>
          <p:cNvSpPr txBox="1">
            <a:spLocks noChangeArrowheads="1"/>
          </p:cNvSpPr>
          <p:nvPr/>
        </p:nvSpPr>
        <p:spPr bwMode="auto">
          <a:xfrm>
            <a:off x="3352800" y="4953000"/>
            <a:ext cx="23622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250891" name="Text Box 11"/>
          <p:cNvSpPr txBox="1">
            <a:spLocks noChangeArrowheads="1"/>
          </p:cNvSpPr>
          <p:nvPr/>
        </p:nvSpPr>
        <p:spPr bwMode="auto">
          <a:xfrm>
            <a:off x="457200" y="3200400"/>
            <a:ext cx="80772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400"/>
              <a:t>After adjusting for age the estimate hazard ratio (relative risk) of death for</a:t>
            </a:r>
          </a:p>
          <a:p>
            <a:r>
              <a:rPr lang="en-US" sz="2400"/>
              <a:t>females compared to males is e </a:t>
            </a:r>
            <a:r>
              <a:rPr lang="en-US" sz="2400" b="1" baseline="30000"/>
              <a:t>-.48 </a:t>
            </a:r>
            <a:r>
              <a:rPr lang="en-US" sz="2400"/>
              <a:t>= .62</a:t>
            </a:r>
          </a:p>
        </p:txBody>
      </p:sp>
      <p:sp>
        <p:nvSpPr>
          <p:cNvPr id="250892" name="Text Box 12"/>
          <p:cNvSpPr txBox="1">
            <a:spLocks noChangeArrowheads="1"/>
          </p:cNvSpPr>
          <p:nvPr/>
        </p:nvSpPr>
        <p:spPr bwMode="auto">
          <a:xfrm>
            <a:off x="533400" y="4511675"/>
            <a:ext cx="80010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Females have .62 the hazard (risk) that males have of</a:t>
            </a:r>
          </a:p>
          <a:p>
            <a:r>
              <a:rPr lang="en-US" sz="2400">
                <a:solidFill>
                  <a:srgbClr val="FF0000"/>
                </a:solidFill>
              </a:rPr>
              <a:t>death, after aged-adjusted.</a:t>
            </a:r>
          </a:p>
        </p:txBody>
      </p:sp>
      <p:graphicFrame>
        <p:nvGraphicFramePr>
          <p:cNvPr id="251109" name="Group 229"/>
          <p:cNvGraphicFramePr>
            <a:graphicFrameLocks noGrp="1"/>
          </p:cNvGraphicFramePr>
          <p:nvPr>
            <p:ph sz="half" idx="2"/>
          </p:nvPr>
        </p:nvGraphicFramePr>
        <p:xfrm>
          <a:off x="457200" y="1600200"/>
          <a:ext cx="8382000" cy="1511936"/>
        </p:xfrm>
        <a:graphic>
          <a:graphicData uri="http://schemas.openxmlformats.org/drawingml/2006/table">
            <a:tbl>
              <a:tblPr/>
              <a:tblGrid>
                <a:gridCol w="1219200"/>
                <a:gridCol w="838200"/>
                <a:gridCol w="762000"/>
                <a:gridCol w="838200"/>
                <a:gridCol w="542925"/>
                <a:gridCol w="852488"/>
                <a:gridCol w="850900"/>
                <a:gridCol w="1179512"/>
                <a:gridCol w="1298575"/>
              </a:tblGrid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B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Wald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df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Sig.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95% CI for 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Lower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Upper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65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Gender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-.484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.237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-2.05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0.041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0.616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0.388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0,979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420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Age yr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0,040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.009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4.54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,000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1.041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1,023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1,059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50890" name="Oval 10"/>
          <p:cNvSpPr>
            <a:spLocks noChangeArrowheads="1"/>
          </p:cNvSpPr>
          <p:nvPr/>
        </p:nvSpPr>
        <p:spPr bwMode="auto">
          <a:xfrm>
            <a:off x="5562600" y="2286000"/>
            <a:ext cx="838200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51101" name="Line 221"/>
          <p:cNvSpPr>
            <a:spLocks noChangeShapeType="1"/>
          </p:cNvSpPr>
          <p:nvPr/>
        </p:nvSpPr>
        <p:spPr bwMode="auto">
          <a:xfrm>
            <a:off x="1676400" y="2667000"/>
            <a:ext cx="716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51102" name="Oval 222"/>
          <p:cNvSpPr>
            <a:spLocks noChangeArrowheads="1"/>
          </p:cNvSpPr>
          <p:nvPr/>
        </p:nvSpPr>
        <p:spPr bwMode="auto">
          <a:xfrm>
            <a:off x="1752600" y="2286000"/>
            <a:ext cx="838200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51104" name="Text Box 224"/>
          <p:cNvSpPr txBox="1">
            <a:spLocks noChangeArrowheads="1"/>
          </p:cNvSpPr>
          <p:nvPr/>
        </p:nvSpPr>
        <p:spPr bwMode="auto">
          <a:xfrm>
            <a:off x="457200" y="5502275"/>
            <a:ext cx="8305800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Females have 38% lower hazard (risk) of death than males, after age-adjusted</a:t>
            </a:r>
            <a:r>
              <a:rPr lang="en-US"/>
              <a:t>.</a:t>
            </a:r>
            <a:endParaRPr lang="pt-BR" sz="24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91" grpId="0"/>
      <p:bldP spid="250892" grpId="0"/>
      <p:bldP spid="25110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155E77-8685-4F10-B6C4-92CD0F40FFFA}" type="slidenum">
              <a:rPr lang="en-US"/>
              <a:pPr/>
              <a:t>33</a:t>
            </a:fld>
            <a:endParaRPr lang="en-US"/>
          </a:p>
        </p:txBody>
      </p:sp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Cox P H Regression- categorical Interpretation</a:t>
            </a:r>
            <a:endParaRPr lang="pt-BR" sz="4000"/>
          </a:p>
        </p:txBody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sz="2800" dirty="0"/>
              <a:t>In a sample of 300 NSCLC patients, females had a lower hazard (risk) of death than males, </a:t>
            </a:r>
            <a:r>
              <a:rPr lang="en-US" sz="2800" dirty="0">
                <a:solidFill>
                  <a:srgbClr val="FF0000"/>
                </a:solidFill>
              </a:rPr>
              <a:t>after age-adjusted</a:t>
            </a:r>
            <a:r>
              <a:rPr lang="en-US" sz="2800" dirty="0"/>
              <a:t>. The estimated hazard ratio was .62 indicating that females had 38% lower hazard (risk) of death than males.</a:t>
            </a:r>
          </a:p>
          <a:p>
            <a:pPr algn="just"/>
            <a:endParaRPr lang="en-US" sz="2800" dirty="0"/>
          </a:p>
          <a:p>
            <a:pPr algn="just"/>
            <a:r>
              <a:rPr lang="en-US" sz="2800" dirty="0"/>
              <a:t>Accounting for sampling variability, the decrease in risk for females could be as large as 62% or as small as 3% (95% CI for the hazard ratio 0.38–0.97).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85DB3-B11C-48CA-8D4E-3173A660A22B}" type="slidenum">
              <a:rPr lang="en-US"/>
              <a:pPr/>
              <a:t>34</a:t>
            </a:fld>
            <a:endParaRPr lang="en-US"/>
          </a:p>
        </p:txBody>
      </p:sp>
      <p:sp>
        <p:nvSpPr>
          <p:cNvPr id="238597" name="Rectangle 5"/>
          <p:cNvSpPr>
            <a:spLocks noChangeArrowheads="1"/>
          </p:cNvSpPr>
          <p:nvPr/>
        </p:nvSpPr>
        <p:spPr bwMode="auto">
          <a:xfrm>
            <a:off x="304800" y="1600200"/>
            <a:ext cx="8534400" cy="48768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bg2"/>
              </a:gs>
            </a:gsLst>
            <a:lin ang="5400000" scaled="1"/>
          </a:gra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Cox P H Regression- continuous</a:t>
            </a:r>
            <a:endParaRPr lang="pt-BR" sz="4000"/>
          </a:p>
        </p:txBody>
      </p:sp>
      <p:sp>
        <p:nvSpPr>
          <p:cNvPr id="238596" name="Rectangle 4"/>
          <p:cNvSpPr>
            <a:spLocks noChangeArrowheads="1"/>
          </p:cNvSpPr>
          <p:nvPr/>
        </p:nvSpPr>
        <p:spPr bwMode="auto">
          <a:xfrm>
            <a:off x="0" y="4972050"/>
            <a:ext cx="9144000" cy="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l" eaLnBrk="1" hangingPunct="1"/>
            <a:endParaRPr lang="pt-BR" sz="2400">
              <a:latin typeface="Times New Roman" pitchFamily="18" charset="0"/>
            </a:endParaRPr>
          </a:p>
        </p:txBody>
      </p:sp>
      <p:sp>
        <p:nvSpPr>
          <p:cNvPr id="238598" name="Text Box 6"/>
          <p:cNvSpPr txBox="1">
            <a:spLocks noChangeArrowheads="1"/>
          </p:cNvSpPr>
          <p:nvPr/>
        </p:nvSpPr>
        <p:spPr bwMode="auto">
          <a:xfrm>
            <a:off x="3352800" y="4953000"/>
            <a:ext cx="23622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pt-BR"/>
          </a:p>
        </p:txBody>
      </p:sp>
      <p:sp>
        <p:nvSpPr>
          <p:cNvPr id="238613" name="Text Box 21"/>
          <p:cNvSpPr txBox="1">
            <a:spLocks noChangeArrowheads="1"/>
          </p:cNvSpPr>
          <p:nvPr/>
        </p:nvSpPr>
        <p:spPr bwMode="auto">
          <a:xfrm>
            <a:off x="381000" y="3429000"/>
            <a:ext cx="83820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/>
            <a:r>
              <a:rPr lang="en-US" sz="2400"/>
              <a:t>In this sample, after gender-adjusted, a one-year increase in age is associated with a 4% increase in the hazard (risk) of death .</a:t>
            </a:r>
          </a:p>
        </p:txBody>
      </p:sp>
      <p:graphicFrame>
        <p:nvGraphicFramePr>
          <p:cNvPr id="238827" name="Group 235"/>
          <p:cNvGraphicFramePr>
            <a:graphicFrameLocks noGrp="1"/>
          </p:cNvGraphicFramePr>
          <p:nvPr>
            <p:ph idx="1"/>
          </p:nvPr>
        </p:nvGraphicFramePr>
        <p:xfrm>
          <a:off x="381000" y="1905000"/>
          <a:ext cx="8534400" cy="1391286"/>
        </p:xfrm>
        <a:graphic>
          <a:graphicData uri="http://schemas.openxmlformats.org/drawingml/2006/table">
            <a:tbl>
              <a:tblPr/>
              <a:tblGrid>
                <a:gridCol w="1143000"/>
                <a:gridCol w="838200"/>
                <a:gridCol w="838200"/>
                <a:gridCol w="914400"/>
                <a:gridCol w="542925"/>
                <a:gridCol w="868363"/>
                <a:gridCol w="866775"/>
                <a:gridCol w="1200150"/>
                <a:gridCol w="1322387"/>
              </a:tblGrid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B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SE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Wald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df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Sig.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95% CI for Exp(B)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2111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 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Lower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Upper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b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1113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Gender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-.484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.237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-2.05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0.041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0.616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0.388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0,979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Age yr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0,040</a:t>
                      </a:r>
                    </a:p>
                  </a:txBody>
                  <a:tcPr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.009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4.54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Courier New" pitchFamily="49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,000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Courier New" pitchFamily="49" charset="0"/>
                        </a:rPr>
                        <a:t>1.041</a:t>
                      </a: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1,023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omic Sans MS" pitchFamily="66" charset="0"/>
                          <a:ea typeface="Batang" pitchFamily="18" charset="-127"/>
                          <a:cs typeface="Arial" pitchFamily="34" charset="0"/>
                        </a:rPr>
                        <a:t>1,059</a:t>
                      </a:r>
                      <a:endParaRPr kumimoji="0" lang="en-U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Batang" pitchFamily="18" charset="-127"/>
                        <a:cs typeface="Arial" pitchFamily="34" charset="0"/>
                      </a:endParaRPr>
                    </a:p>
                  </a:txBody>
                  <a:tcPr anchor="ctr" horzOverflow="overflow">
                    <a:lnL w="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>
                      <a:noFill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38601" name="Oval 9"/>
          <p:cNvSpPr>
            <a:spLocks noChangeArrowheads="1"/>
          </p:cNvSpPr>
          <p:nvPr/>
        </p:nvSpPr>
        <p:spPr bwMode="auto">
          <a:xfrm rot="16200000">
            <a:off x="4953000" y="2667000"/>
            <a:ext cx="3810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8602" name="Oval 10"/>
          <p:cNvSpPr>
            <a:spLocks noChangeArrowheads="1"/>
          </p:cNvSpPr>
          <p:nvPr/>
        </p:nvSpPr>
        <p:spPr bwMode="auto">
          <a:xfrm rot="16200000">
            <a:off x="5905500" y="2628900"/>
            <a:ext cx="3810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8821" name="Line 229"/>
          <p:cNvSpPr>
            <a:spLocks noChangeShapeType="1"/>
          </p:cNvSpPr>
          <p:nvPr/>
        </p:nvSpPr>
        <p:spPr bwMode="auto">
          <a:xfrm>
            <a:off x="1524000" y="2895600"/>
            <a:ext cx="7391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238822" name="Oval 230"/>
          <p:cNvSpPr>
            <a:spLocks noChangeArrowheads="1"/>
          </p:cNvSpPr>
          <p:nvPr/>
        </p:nvSpPr>
        <p:spPr bwMode="auto">
          <a:xfrm rot="16200000">
            <a:off x="1752600" y="2667000"/>
            <a:ext cx="381000" cy="838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38828" name="Text Box 236"/>
          <p:cNvSpPr txBox="1">
            <a:spLocks noChangeArrowheads="1"/>
          </p:cNvSpPr>
          <p:nvPr/>
        </p:nvSpPr>
        <p:spPr bwMode="auto">
          <a:xfrm>
            <a:off x="381000" y="5029200"/>
            <a:ext cx="8305800" cy="11874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400"/>
              <a:t>In other words, if we were to compare two groups of</a:t>
            </a:r>
          </a:p>
          <a:p>
            <a:pPr algn="just"/>
            <a:r>
              <a:rPr lang="en-US" sz="2400"/>
              <a:t>persons who differ by one year in age, the older group</a:t>
            </a:r>
          </a:p>
          <a:p>
            <a:pPr algn="just"/>
            <a:r>
              <a:rPr lang="en-US" sz="2400"/>
              <a:t>has a 4% higher risk of death than the younger group</a:t>
            </a:r>
            <a:endParaRPr lang="pt-BR" sz="24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613" grpId="0"/>
      <p:bldP spid="238601" grpId="0" animBg="1"/>
      <p:bldP spid="238602" grpId="0" animBg="1"/>
      <p:bldP spid="238822" grpId="0" animBg="1"/>
      <p:bldP spid="2388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chemeClr val="accent2"/>
                </a:solidFill>
                <a:latin typeface="Arial" charset="0"/>
              </a:rPr>
              <a:t>Survival</a:t>
            </a:r>
            <a:endParaRPr lang="tr-TR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Time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death</a:t>
            </a:r>
            <a:r>
              <a:rPr lang="tr-TR" dirty="0" smtClean="0"/>
              <a:t> </a:t>
            </a:r>
            <a:r>
              <a:rPr lang="tr-TR" dirty="0" err="1" smtClean="0"/>
              <a:t>from</a:t>
            </a:r>
            <a:r>
              <a:rPr lang="tr-TR" dirty="0" smtClean="0"/>
              <a:t> </a:t>
            </a:r>
            <a:r>
              <a:rPr lang="tr-TR" dirty="0" err="1" smtClean="0"/>
              <a:t>diagnosis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survival</a:t>
            </a:r>
            <a:r>
              <a:rPr lang="tr-TR" dirty="0" smtClean="0"/>
              <a:t>.</a:t>
            </a:r>
            <a:endParaRPr lang="tr-TR" dirty="0"/>
          </a:p>
          <a:p>
            <a:r>
              <a:rPr lang="tr-TR" dirty="0" err="1" smtClean="0"/>
              <a:t>Median</a:t>
            </a:r>
            <a:r>
              <a:rPr lang="tr-TR" dirty="0" smtClean="0"/>
              <a:t> </a:t>
            </a:r>
            <a:r>
              <a:rPr lang="tr-TR" dirty="0" err="1" smtClean="0"/>
              <a:t>survival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time </a:t>
            </a:r>
            <a:r>
              <a:rPr lang="tr-TR" dirty="0" err="1" smtClean="0"/>
              <a:t>where</a:t>
            </a:r>
            <a:r>
              <a:rPr lang="tr-TR" dirty="0" smtClean="0"/>
              <a:t> 50 % of </a:t>
            </a:r>
            <a:r>
              <a:rPr lang="tr-TR" dirty="0" err="1" smtClean="0"/>
              <a:t>cases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still</a:t>
            </a:r>
            <a:r>
              <a:rPr lang="tr-TR" dirty="0" smtClean="0"/>
              <a:t> </a:t>
            </a:r>
            <a:r>
              <a:rPr lang="tr-TR" dirty="0" err="1" smtClean="0"/>
              <a:t>alive</a:t>
            </a:r>
            <a:r>
              <a:rPr lang="tr-TR" dirty="0" smtClean="0"/>
              <a:t>.</a:t>
            </a:r>
            <a:endParaRPr lang="tr-TR" dirty="0"/>
          </a:p>
          <a:p>
            <a:pPr lvl="1"/>
            <a:r>
              <a:rPr lang="tr-TR" dirty="0" err="1" smtClean="0"/>
              <a:t>Date</a:t>
            </a:r>
            <a:r>
              <a:rPr lang="tr-TR" dirty="0" smtClean="0"/>
              <a:t> of </a:t>
            </a:r>
            <a:r>
              <a:rPr lang="tr-TR" dirty="0" err="1" smtClean="0"/>
              <a:t>diagnosis</a:t>
            </a:r>
            <a:endParaRPr lang="tr-TR" dirty="0"/>
          </a:p>
          <a:p>
            <a:pPr lvl="1"/>
            <a:r>
              <a:rPr lang="tr-TR" dirty="0" smtClean="0"/>
              <a:t>Start of </a:t>
            </a:r>
            <a:r>
              <a:rPr lang="tr-TR" dirty="0" err="1" smtClean="0"/>
              <a:t>therapy</a:t>
            </a:r>
            <a:endParaRPr lang="tr-TR" dirty="0"/>
          </a:p>
          <a:p>
            <a:pPr lvl="1"/>
            <a:r>
              <a:rPr lang="tr-TR" dirty="0" err="1" smtClean="0"/>
              <a:t>Date</a:t>
            </a:r>
            <a:r>
              <a:rPr lang="tr-TR" dirty="0" smtClean="0"/>
              <a:t> of </a:t>
            </a:r>
            <a:r>
              <a:rPr lang="tr-TR" dirty="0" err="1" smtClean="0"/>
              <a:t>admission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hospital</a:t>
            </a:r>
            <a:endParaRPr lang="tr-TR" dirty="0"/>
          </a:p>
          <a:p>
            <a:pPr lvl="1"/>
            <a:r>
              <a:rPr lang="tr-TR" dirty="0" err="1" smtClean="0"/>
              <a:t>Randomisation</a:t>
            </a:r>
            <a:r>
              <a:rPr lang="tr-TR" dirty="0" smtClean="0"/>
              <a:t> time in </a:t>
            </a:r>
            <a:r>
              <a:rPr lang="tr-TR" dirty="0" err="1" smtClean="0"/>
              <a:t>clinical</a:t>
            </a:r>
            <a:r>
              <a:rPr lang="tr-TR" dirty="0" smtClean="0"/>
              <a:t> </a:t>
            </a:r>
            <a:r>
              <a:rPr lang="tr-TR" dirty="0" err="1" smtClean="0"/>
              <a:t>trials</a:t>
            </a:r>
            <a:endParaRPr lang="tr-TR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 smtClean="0">
                <a:solidFill>
                  <a:schemeClr val="accent2"/>
                </a:solidFill>
                <a:latin typeface="Arial" charset="0"/>
              </a:rPr>
              <a:t>Event</a:t>
            </a:r>
            <a:endParaRPr lang="tr-TR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It</a:t>
            </a:r>
            <a:r>
              <a:rPr lang="tr-TR" dirty="0" smtClean="0"/>
              <a:t> is not </a:t>
            </a:r>
            <a:r>
              <a:rPr lang="tr-TR" dirty="0" err="1" smtClean="0"/>
              <a:t>always</a:t>
            </a:r>
            <a:r>
              <a:rPr lang="tr-TR" dirty="0" smtClean="0"/>
              <a:t> </a:t>
            </a:r>
            <a:r>
              <a:rPr lang="tr-TR" dirty="0" err="1" smtClean="0"/>
              <a:t>death</a:t>
            </a:r>
            <a:endParaRPr lang="tr-TR" dirty="0"/>
          </a:p>
          <a:p>
            <a:pPr lvl="1"/>
            <a:r>
              <a:rPr lang="tr-TR" dirty="0" err="1" smtClean="0"/>
              <a:t>Attack</a:t>
            </a:r>
            <a:endParaRPr lang="tr-TR" dirty="0"/>
          </a:p>
          <a:p>
            <a:pPr lvl="1"/>
            <a:r>
              <a:rPr lang="tr-TR" dirty="0" err="1"/>
              <a:t>Relaps</a:t>
            </a:r>
            <a:endParaRPr lang="tr-TR" dirty="0"/>
          </a:p>
          <a:p>
            <a:pPr lvl="1"/>
            <a:r>
              <a:rPr lang="tr-TR" dirty="0" err="1" smtClean="0"/>
              <a:t>Disease</a:t>
            </a:r>
            <a:r>
              <a:rPr lang="tr-TR" dirty="0" smtClean="0"/>
              <a:t>-</a:t>
            </a:r>
            <a:r>
              <a:rPr lang="tr-TR" dirty="0" err="1" smtClean="0"/>
              <a:t>free</a:t>
            </a:r>
            <a:r>
              <a:rPr lang="tr-TR" dirty="0" smtClean="0"/>
              <a:t> </a:t>
            </a:r>
            <a:r>
              <a:rPr lang="tr-TR" dirty="0" err="1" smtClean="0"/>
              <a:t>survival</a:t>
            </a:r>
            <a:endParaRPr lang="tr-TR" dirty="0"/>
          </a:p>
          <a:p>
            <a:pPr lvl="1"/>
            <a:r>
              <a:rPr lang="tr-TR" dirty="0" smtClean="0"/>
              <a:t>Organ </a:t>
            </a:r>
            <a:r>
              <a:rPr lang="tr-TR" dirty="0" err="1" smtClean="0"/>
              <a:t>rejection</a:t>
            </a:r>
            <a:endParaRPr lang="tr-TR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r-TR" sz="4000" dirty="0" err="1" smtClean="0">
                <a:solidFill>
                  <a:schemeClr val="accent2"/>
                </a:solidFill>
                <a:latin typeface="Arial" charset="0"/>
              </a:rPr>
              <a:t>Censored</a:t>
            </a:r>
            <a:r>
              <a:rPr lang="tr-TR" sz="4000" dirty="0" smtClean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tr-TR" sz="4000" dirty="0" err="1" smtClean="0">
                <a:solidFill>
                  <a:schemeClr val="accent2"/>
                </a:solidFill>
                <a:latin typeface="Arial" charset="0"/>
              </a:rPr>
              <a:t>observation</a:t>
            </a:r>
            <a:endParaRPr lang="tr-TR" sz="40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err="1" smtClean="0"/>
              <a:t>Follow</a:t>
            </a:r>
            <a:r>
              <a:rPr lang="tr-TR" dirty="0" smtClean="0"/>
              <a:t>-</a:t>
            </a:r>
            <a:r>
              <a:rPr lang="tr-TR" dirty="0" err="1" smtClean="0"/>
              <a:t>up</a:t>
            </a:r>
            <a:r>
              <a:rPr lang="tr-TR" dirty="0" smtClean="0"/>
              <a:t> </a:t>
            </a:r>
            <a:r>
              <a:rPr lang="tr-TR" dirty="0" err="1" smtClean="0"/>
              <a:t>ending</a:t>
            </a:r>
            <a:r>
              <a:rPr lang="tr-TR" dirty="0" smtClean="0"/>
              <a:t> </a:t>
            </a:r>
            <a:r>
              <a:rPr lang="tr-TR" dirty="0" err="1" smtClean="0"/>
              <a:t>before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end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study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before</a:t>
            </a:r>
            <a:r>
              <a:rPr lang="tr-TR" dirty="0" smtClean="0"/>
              <a:t> </a:t>
            </a:r>
            <a:r>
              <a:rPr lang="tr-TR" dirty="0" err="1" smtClean="0"/>
              <a:t>death</a:t>
            </a:r>
            <a:r>
              <a:rPr lang="tr-TR" dirty="0" smtClean="0"/>
              <a:t> </a:t>
            </a:r>
            <a:endParaRPr lang="tr-TR" dirty="0"/>
          </a:p>
          <a:p>
            <a:endParaRPr lang="tr-TR" dirty="0"/>
          </a:p>
          <a:p>
            <a:pPr lvl="1">
              <a:buClr>
                <a:schemeClr val="hlink"/>
              </a:buClr>
            </a:pPr>
            <a:r>
              <a:rPr lang="tr-TR" dirty="0" err="1" smtClean="0"/>
              <a:t>Patient</a:t>
            </a:r>
            <a:r>
              <a:rPr lang="tr-TR" dirty="0" smtClean="0"/>
              <a:t> </a:t>
            </a:r>
            <a:r>
              <a:rPr lang="tr-TR" dirty="0" err="1" smtClean="0"/>
              <a:t>wants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leave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study</a:t>
            </a:r>
            <a:endParaRPr lang="tr-TR" dirty="0"/>
          </a:p>
          <a:p>
            <a:pPr lvl="1">
              <a:buClr>
                <a:schemeClr val="hlink"/>
              </a:buClr>
            </a:pPr>
            <a:r>
              <a:rPr lang="tr-TR" dirty="0" err="1" smtClean="0"/>
              <a:t>Lost</a:t>
            </a:r>
            <a:r>
              <a:rPr lang="tr-TR" dirty="0" smtClean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 smtClean="0"/>
              <a:t>follow</a:t>
            </a:r>
            <a:r>
              <a:rPr lang="tr-TR" dirty="0" smtClean="0"/>
              <a:t>-</a:t>
            </a:r>
            <a:r>
              <a:rPr lang="tr-TR" dirty="0" err="1" smtClean="0"/>
              <a:t>up</a:t>
            </a:r>
            <a:endParaRPr lang="tr-TR" dirty="0" smtClean="0"/>
          </a:p>
          <a:p>
            <a:pPr lvl="1">
              <a:buClr>
                <a:schemeClr val="hlink"/>
              </a:buClr>
            </a:pPr>
            <a:r>
              <a:rPr lang="tr-TR" dirty="0" err="1" smtClean="0"/>
              <a:t>End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study</a:t>
            </a:r>
            <a:r>
              <a:rPr lang="tr-TR" dirty="0" smtClean="0"/>
              <a:t>  </a:t>
            </a:r>
            <a:endParaRPr lang="tr-TR" dirty="0"/>
          </a:p>
          <a:p>
            <a:pPr lvl="1">
              <a:buClr>
                <a:schemeClr val="hlink"/>
              </a:buClr>
            </a:pPr>
            <a:endParaRPr lang="tr-TR" dirty="0"/>
          </a:p>
          <a:p>
            <a:pPr lvl="1">
              <a:buFont typeface="Wingdings" pitchFamily="2" charset="2"/>
              <a:buNone/>
            </a:pPr>
            <a:endParaRPr lang="tr-TR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0" y="0"/>
          <a:ext cx="6421438" cy="6858000"/>
        </p:xfrm>
        <a:graphic>
          <a:graphicData uri="http://schemas.openxmlformats.org/presentationml/2006/ole">
            <p:oleObj spid="_x0000_s9220" name="Bit Eşlem Resmi" r:id="rId4" imgW="5172797" imgH="5372850" progId="PBrush">
              <p:embed/>
            </p:oleObj>
          </a:graphicData>
        </a:graphic>
      </p:graphicFrame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516688" y="822137"/>
            <a:ext cx="2266950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tr-TR" sz="2400" dirty="0" err="1"/>
              <a:t>How</a:t>
            </a:r>
            <a:r>
              <a:rPr lang="tr-TR" sz="2400" dirty="0"/>
              <a:t> </a:t>
            </a:r>
            <a:r>
              <a:rPr lang="tr-TR" sz="2400" dirty="0" smtClean="0"/>
              <a:t>do </a:t>
            </a:r>
            <a:r>
              <a:rPr lang="tr-TR" sz="2400" dirty="0" err="1" smtClean="0"/>
              <a:t>we</a:t>
            </a:r>
            <a:r>
              <a:rPr lang="tr-TR" sz="2400" dirty="0" smtClean="0"/>
              <a:t> </a:t>
            </a:r>
            <a:r>
              <a:rPr lang="tr-TR" sz="2400" dirty="0" err="1"/>
              <a:t>calculate</a:t>
            </a:r>
            <a:r>
              <a:rPr lang="tr-TR" sz="2400" dirty="0"/>
              <a:t> </a:t>
            </a:r>
            <a:r>
              <a:rPr lang="tr-TR" sz="2400" dirty="0" err="1"/>
              <a:t>survival</a:t>
            </a:r>
            <a:r>
              <a:rPr lang="tr-TR" sz="2400" dirty="0"/>
              <a:t> time of 10 </a:t>
            </a:r>
            <a:r>
              <a:rPr lang="tr-TR" sz="2400" dirty="0" err="1"/>
              <a:t>patients</a:t>
            </a:r>
            <a:r>
              <a:rPr lang="tr-TR" sz="2400" dirty="0"/>
              <a:t>?</a:t>
            </a:r>
          </a:p>
          <a:p>
            <a:endParaRPr lang="tr-TR" sz="2400" dirty="0"/>
          </a:p>
          <a:p>
            <a:endParaRPr lang="tr-TR" sz="2400" dirty="0"/>
          </a:p>
          <a:p>
            <a:r>
              <a:rPr lang="tr-TR" sz="2400" dirty="0"/>
              <a:t>-</a:t>
            </a:r>
            <a:r>
              <a:rPr lang="tr-TR" sz="2400" dirty="0" err="1"/>
              <a:t>Mean</a:t>
            </a:r>
            <a:r>
              <a:rPr lang="tr-TR" sz="2400" dirty="0"/>
              <a:t>?</a:t>
            </a:r>
          </a:p>
          <a:p>
            <a:r>
              <a:rPr lang="tr-TR" sz="2400" dirty="0"/>
              <a:t>-</a:t>
            </a:r>
            <a:r>
              <a:rPr lang="tr-TR" sz="2400" dirty="0" err="1"/>
              <a:t>Median</a:t>
            </a:r>
            <a:r>
              <a:rPr lang="tr-TR" sz="2400" dirty="0"/>
              <a:t>?</a:t>
            </a:r>
          </a:p>
          <a:p>
            <a:r>
              <a:rPr lang="tr-TR" sz="2400" dirty="0" err="1"/>
              <a:t>Person</a:t>
            </a:r>
            <a:r>
              <a:rPr lang="tr-TR" sz="2400" dirty="0"/>
              <a:t>-</a:t>
            </a:r>
            <a:r>
              <a:rPr lang="tr-TR" sz="2400" dirty="0" err="1"/>
              <a:t>years</a:t>
            </a:r>
            <a:r>
              <a:rPr lang="tr-TR" sz="2400" dirty="0"/>
              <a:t>?</a:t>
            </a:r>
          </a:p>
          <a:p>
            <a:endParaRPr lang="tr-TR" sz="2400" dirty="0"/>
          </a:p>
          <a:p>
            <a:pPr algn="ctr"/>
            <a:endParaRPr lang="tr-TR" dirty="0"/>
          </a:p>
          <a:p>
            <a:pPr algn="ctr"/>
            <a:endParaRPr lang="tr-TR" dirty="0"/>
          </a:p>
          <a:p>
            <a:pPr algn="ctr"/>
            <a:r>
              <a:rPr lang="tr-TR" dirty="0"/>
              <a:t>CENSORING MAKES SURVIVAL ANALYSIS DIFFERENT</a:t>
            </a:r>
          </a:p>
          <a:p>
            <a:endParaRPr lang="tr-TR" sz="2400" dirty="0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7524750" y="42926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0" y="1700213"/>
            <a:ext cx="9144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tr-TR" altLang="zh-TW" sz="2800" b="1" dirty="0" err="1">
                <a:solidFill>
                  <a:schemeClr val="accent2"/>
                </a:solidFill>
              </a:rPr>
              <a:t>How</a:t>
            </a:r>
            <a:r>
              <a:rPr lang="tr-TR" altLang="zh-TW" sz="2800" b="1" dirty="0">
                <a:solidFill>
                  <a:schemeClr val="accent2"/>
                </a:solidFill>
              </a:rPr>
              <a:t> </a:t>
            </a:r>
            <a:r>
              <a:rPr lang="tr-TR" altLang="zh-TW" sz="2800" b="1" dirty="0" err="1">
                <a:solidFill>
                  <a:schemeClr val="accent2"/>
                </a:solidFill>
              </a:rPr>
              <a:t>to</a:t>
            </a:r>
            <a:r>
              <a:rPr lang="tr-TR" altLang="zh-TW" sz="2800" b="1" dirty="0">
                <a:solidFill>
                  <a:schemeClr val="accent2"/>
                </a:solidFill>
              </a:rPr>
              <a:t> </a:t>
            </a:r>
            <a:r>
              <a:rPr lang="tr-TR" altLang="zh-TW" sz="2800" b="1" dirty="0" err="1">
                <a:solidFill>
                  <a:schemeClr val="accent2"/>
                </a:solidFill>
              </a:rPr>
              <a:t>produce</a:t>
            </a:r>
            <a:r>
              <a:rPr lang="tr-TR" altLang="zh-TW" sz="2800" b="1" dirty="0">
                <a:solidFill>
                  <a:schemeClr val="accent2"/>
                </a:solidFill>
              </a:rPr>
              <a:t> </a:t>
            </a:r>
            <a:r>
              <a:rPr lang="tr-TR" altLang="zh-TW" sz="2800" b="1" dirty="0" err="1">
                <a:solidFill>
                  <a:schemeClr val="accent2"/>
                </a:solidFill>
              </a:rPr>
              <a:t>and</a:t>
            </a:r>
            <a:r>
              <a:rPr lang="tr-TR" altLang="zh-TW" sz="2800" b="1" dirty="0">
                <a:solidFill>
                  <a:schemeClr val="accent2"/>
                </a:solidFill>
              </a:rPr>
              <a:t> </a:t>
            </a:r>
            <a:r>
              <a:rPr lang="tr-TR" altLang="zh-TW" sz="2800" b="1" dirty="0" err="1">
                <a:solidFill>
                  <a:schemeClr val="accent2"/>
                </a:solidFill>
              </a:rPr>
              <a:t>interpret</a:t>
            </a:r>
            <a:r>
              <a:rPr lang="tr-TR" altLang="zh-TW" sz="2800" b="1" dirty="0">
                <a:solidFill>
                  <a:schemeClr val="accent2"/>
                </a:solidFill>
              </a:rPr>
              <a:t> </a:t>
            </a:r>
            <a:r>
              <a:rPr lang="tr-TR" altLang="zh-TW" sz="2800" b="1" dirty="0" err="1">
                <a:solidFill>
                  <a:schemeClr val="accent2"/>
                </a:solidFill>
              </a:rPr>
              <a:t>survival</a:t>
            </a:r>
            <a:r>
              <a:rPr lang="tr-TR" altLang="zh-TW" sz="2800" b="1" dirty="0">
                <a:solidFill>
                  <a:schemeClr val="accent2"/>
                </a:solidFill>
              </a:rPr>
              <a:t> </a:t>
            </a:r>
            <a:r>
              <a:rPr lang="tr-TR" altLang="zh-TW" sz="2800" b="1" dirty="0" err="1">
                <a:solidFill>
                  <a:schemeClr val="accent2"/>
                </a:solidFill>
              </a:rPr>
              <a:t>curves</a:t>
            </a:r>
            <a:r>
              <a:rPr lang="tr-TR" altLang="zh-TW" sz="2800" b="1" dirty="0">
                <a:solidFill>
                  <a:schemeClr val="accent2"/>
                </a:solidFill>
              </a:rPr>
              <a:t>?</a:t>
            </a:r>
          </a:p>
          <a:p>
            <a:pPr marL="342900" indent="-342900">
              <a:spcBef>
                <a:spcPct val="20000"/>
              </a:spcBef>
            </a:pPr>
            <a:endParaRPr lang="tr-TR" altLang="zh-TW" sz="2800" b="1" dirty="0">
              <a:solidFill>
                <a:schemeClr val="accent2"/>
              </a:solidFill>
            </a:endParaRPr>
          </a:p>
          <a:p>
            <a:pPr marL="342900" indent="-342900">
              <a:spcBef>
                <a:spcPct val="20000"/>
              </a:spcBef>
            </a:pPr>
            <a:r>
              <a:rPr lang="tr-TR" altLang="zh-TW" sz="2800" b="1" dirty="0">
                <a:solidFill>
                  <a:schemeClr val="accent2"/>
                </a:solidFill>
              </a:rPr>
              <a:t>-</a:t>
            </a:r>
            <a:r>
              <a:rPr lang="tr-TR" altLang="zh-TW" sz="2800" dirty="0"/>
              <a:t>Life </a:t>
            </a:r>
            <a:r>
              <a:rPr lang="tr-TR" altLang="zh-TW" sz="2800" dirty="0" err="1"/>
              <a:t>Table</a:t>
            </a:r>
            <a:r>
              <a:rPr lang="tr-TR" altLang="zh-TW" sz="2800" dirty="0"/>
              <a:t> </a:t>
            </a:r>
            <a:r>
              <a:rPr lang="tr-TR" altLang="zh-TW" sz="2800" dirty="0" err="1"/>
              <a:t>Analysis</a:t>
            </a:r>
            <a:r>
              <a:rPr lang="tr-TR" altLang="zh-TW" sz="2800" dirty="0"/>
              <a:t> (</a:t>
            </a:r>
            <a:r>
              <a:rPr lang="tr-TR" altLang="zh-TW" sz="2800" dirty="0" err="1"/>
              <a:t>Actuarial</a:t>
            </a:r>
            <a:r>
              <a:rPr lang="tr-TR" altLang="zh-TW" sz="2800" dirty="0"/>
              <a:t>)</a:t>
            </a:r>
          </a:p>
          <a:p>
            <a:pPr marL="342900" indent="-342900">
              <a:spcBef>
                <a:spcPct val="20000"/>
              </a:spcBef>
            </a:pPr>
            <a:endParaRPr lang="tr-TR" altLang="zh-TW" sz="2800" dirty="0"/>
          </a:p>
          <a:p>
            <a:pPr marL="342900" indent="-342900">
              <a:spcBef>
                <a:spcPct val="20000"/>
              </a:spcBef>
            </a:pPr>
            <a:r>
              <a:rPr lang="tr-TR" altLang="zh-TW" sz="2800" dirty="0"/>
              <a:t>-Kaplan </a:t>
            </a:r>
            <a:r>
              <a:rPr lang="tr-TR" altLang="zh-TW" sz="2800" dirty="0" err="1"/>
              <a:t>Meier</a:t>
            </a:r>
            <a:r>
              <a:rPr lang="tr-TR" altLang="zh-TW" sz="2800" dirty="0"/>
              <a:t> </a:t>
            </a:r>
            <a:r>
              <a:rPr lang="tr-TR" altLang="zh-TW" sz="2800" dirty="0" err="1"/>
              <a:t>Product</a:t>
            </a:r>
            <a:r>
              <a:rPr lang="tr-TR" altLang="zh-TW" sz="2800" dirty="0"/>
              <a:t> Limit </a:t>
            </a:r>
            <a:r>
              <a:rPr lang="tr-TR" altLang="zh-TW" sz="2800" dirty="0" err="1"/>
              <a:t>Estimates</a:t>
            </a:r>
            <a:r>
              <a:rPr lang="tr-TR" altLang="zh-TW" sz="2800" dirty="0"/>
              <a:t> of </a:t>
            </a:r>
            <a:r>
              <a:rPr lang="tr-TR" altLang="zh-TW" sz="2800" dirty="0" err="1"/>
              <a:t>Survival</a:t>
            </a:r>
            <a:endParaRPr lang="tr-TR" altLang="zh-TW" sz="28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tr-TR" altLang="zh-TW" sz="28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39825"/>
          </a:xfrm>
        </p:spPr>
        <p:txBody>
          <a:bodyPr/>
          <a:lstStyle/>
          <a:p>
            <a:r>
              <a:rPr lang="tr-TR" dirty="0">
                <a:solidFill>
                  <a:schemeClr val="accent2"/>
                </a:solidFill>
                <a:latin typeface="Arial" charset="0"/>
              </a:rPr>
              <a:t>Kaplan-</a:t>
            </a:r>
            <a:r>
              <a:rPr lang="tr-TR" dirty="0" err="1">
                <a:solidFill>
                  <a:schemeClr val="accent2"/>
                </a:solidFill>
                <a:latin typeface="Arial" charset="0"/>
              </a:rPr>
              <a:t>Meier</a:t>
            </a:r>
            <a:r>
              <a:rPr lang="tr-TR" dirty="0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tr-TR" dirty="0" err="1" smtClean="0">
                <a:solidFill>
                  <a:schemeClr val="accent2"/>
                </a:solidFill>
                <a:latin typeface="Arial" charset="0"/>
              </a:rPr>
              <a:t>Method</a:t>
            </a:r>
            <a:endParaRPr lang="tr-TR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dirty="0" smtClean="0"/>
              <a:t>Time is not </a:t>
            </a:r>
            <a:r>
              <a:rPr lang="tr-TR" dirty="0" err="1" smtClean="0"/>
              <a:t>divided</a:t>
            </a:r>
            <a:r>
              <a:rPr lang="tr-TR" dirty="0" smtClean="0"/>
              <a:t> </a:t>
            </a:r>
            <a:r>
              <a:rPr lang="tr-TR" dirty="0" err="1" smtClean="0"/>
              <a:t>into</a:t>
            </a:r>
            <a:r>
              <a:rPr lang="tr-TR" dirty="0" smtClean="0"/>
              <a:t> </a:t>
            </a:r>
            <a:r>
              <a:rPr lang="tr-TR" dirty="0" err="1" smtClean="0"/>
              <a:t>intervals</a:t>
            </a:r>
            <a:r>
              <a:rPr lang="tr-TR" dirty="0" smtClean="0"/>
              <a:t> </a:t>
            </a:r>
            <a:endParaRPr lang="tr-TR" dirty="0"/>
          </a:p>
          <a:p>
            <a:r>
              <a:rPr lang="tr-TR" dirty="0" err="1" smtClean="0"/>
              <a:t>Appropriate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</a:t>
            </a:r>
            <a:r>
              <a:rPr lang="tr-TR" dirty="0" err="1" smtClean="0"/>
              <a:t>small</a:t>
            </a:r>
            <a:r>
              <a:rPr lang="tr-TR" dirty="0" smtClean="0"/>
              <a:t> </a:t>
            </a:r>
            <a:r>
              <a:rPr lang="tr-TR" dirty="0" err="1" smtClean="0"/>
              <a:t>groups</a:t>
            </a:r>
            <a:r>
              <a:rPr lang="tr-TR" dirty="0" smtClean="0"/>
              <a:t> </a:t>
            </a:r>
            <a:endParaRPr lang="tr-TR" dirty="0"/>
          </a:p>
          <a:p>
            <a:r>
              <a:rPr lang="tr-TR" dirty="0" err="1" smtClean="0"/>
              <a:t>Survival</a:t>
            </a:r>
            <a:r>
              <a:rPr lang="tr-TR" dirty="0" smtClean="0"/>
              <a:t> is </a:t>
            </a:r>
            <a:r>
              <a:rPr lang="tr-TR" dirty="0" err="1" smtClean="0"/>
              <a:t>calculated</a:t>
            </a:r>
            <a:r>
              <a:rPr lang="tr-TR" dirty="0" smtClean="0"/>
              <a:t> </a:t>
            </a:r>
            <a:r>
              <a:rPr lang="tr-TR" dirty="0" err="1" smtClean="0"/>
              <a:t>when</a:t>
            </a:r>
            <a:r>
              <a:rPr lang="tr-TR" dirty="0" smtClean="0"/>
              <a:t> </a:t>
            </a:r>
            <a:r>
              <a:rPr lang="tr-TR" dirty="0" err="1" smtClean="0"/>
              <a:t>death</a:t>
            </a:r>
            <a:r>
              <a:rPr lang="tr-TR" dirty="0" smtClean="0"/>
              <a:t>/</a:t>
            </a:r>
            <a:r>
              <a:rPr lang="tr-TR" dirty="0" err="1" smtClean="0"/>
              <a:t>event</a:t>
            </a:r>
            <a:r>
              <a:rPr lang="tr-TR" dirty="0" smtClean="0"/>
              <a:t> </a:t>
            </a:r>
            <a:r>
              <a:rPr lang="tr-TR" dirty="0" err="1" smtClean="0"/>
              <a:t>occurs</a:t>
            </a:r>
            <a:endParaRPr lang="tr-TR" dirty="0"/>
          </a:p>
          <a:p>
            <a:r>
              <a:rPr lang="tr-TR" dirty="0" err="1" smtClean="0"/>
              <a:t>Censored</a:t>
            </a:r>
            <a:r>
              <a:rPr lang="tr-TR" dirty="0" smtClean="0"/>
              <a:t> </a:t>
            </a:r>
            <a:r>
              <a:rPr lang="tr-TR" dirty="0" err="1" smtClean="0"/>
              <a:t>observations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not </a:t>
            </a:r>
            <a:r>
              <a:rPr lang="tr-TR" dirty="0" err="1" smtClean="0"/>
              <a:t>taken</a:t>
            </a:r>
            <a:r>
              <a:rPr lang="tr-TR" dirty="0" smtClean="0"/>
              <a:t> </a:t>
            </a:r>
            <a:r>
              <a:rPr lang="tr-TR" dirty="0" err="1" smtClean="0"/>
              <a:t>into</a:t>
            </a:r>
            <a:r>
              <a:rPr lang="tr-TR" dirty="0" smtClean="0"/>
              <a:t> </a:t>
            </a:r>
            <a:r>
              <a:rPr lang="tr-TR" dirty="0" err="1" smtClean="0"/>
              <a:t>account</a:t>
            </a:r>
            <a:endParaRPr lang="tr-TR" dirty="0"/>
          </a:p>
          <a:p>
            <a:r>
              <a:rPr lang="tr-TR" dirty="0"/>
              <a:t>K-M </a:t>
            </a:r>
            <a:r>
              <a:rPr lang="tr-TR" dirty="0" err="1" smtClean="0"/>
              <a:t>gives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exact</a:t>
            </a:r>
            <a:r>
              <a:rPr lang="tr-TR" dirty="0" smtClean="0"/>
              <a:t> </a:t>
            </a:r>
            <a:r>
              <a:rPr lang="tr-TR" dirty="0" err="1" smtClean="0"/>
              <a:t>survival</a:t>
            </a:r>
            <a:r>
              <a:rPr lang="tr-TR" dirty="0" smtClean="0"/>
              <a:t> </a:t>
            </a:r>
            <a:r>
              <a:rPr lang="tr-TR" dirty="0" err="1" smtClean="0"/>
              <a:t>probabilities</a:t>
            </a:r>
            <a:r>
              <a:rPr lang="tr-TR" dirty="0" smtClean="0"/>
              <a:t> </a:t>
            </a:r>
            <a:endParaRPr lang="tr-TR" dirty="0"/>
          </a:p>
          <a:p>
            <a:r>
              <a:rPr lang="tr-TR" dirty="0" err="1" smtClean="0"/>
              <a:t>Survival</a:t>
            </a:r>
            <a:r>
              <a:rPr lang="tr-TR" dirty="0" smtClean="0"/>
              <a:t> </a:t>
            </a:r>
            <a:r>
              <a:rPr lang="tr-TR" dirty="0" err="1" smtClean="0"/>
              <a:t>curve</a:t>
            </a:r>
            <a:r>
              <a:rPr lang="tr-TR" dirty="0" smtClean="0"/>
              <a:t> is in </a:t>
            </a:r>
            <a:r>
              <a:rPr lang="tr-TR" dirty="0" err="1" smtClean="0"/>
              <a:t>steps</a:t>
            </a:r>
            <a:endParaRPr lang="tr-T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arsayılan Tasarı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780</TotalTime>
  <Words>1371</Words>
  <Application>Microsoft Office PowerPoint</Application>
  <PresentationFormat>Ekran Gösterisi (4:3)</PresentationFormat>
  <Paragraphs>382</Paragraphs>
  <Slides>34</Slides>
  <Notes>29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3</vt:i4>
      </vt:variant>
      <vt:variant>
        <vt:lpstr>Slayt Başlıkları</vt:lpstr>
      </vt:variant>
      <vt:variant>
        <vt:i4>34</vt:i4>
      </vt:variant>
    </vt:vector>
  </HeadingPairs>
  <TitlesOfParts>
    <vt:vector size="38" baseType="lpstr">
      <vt:lpstr>Varsayılan Tasarım</vt:lpstr>
      <vt:lpstr>Bit Eşlem Resmi</vt:lpstr>
      <vt:lpstr>Equation</vt:lpstr>
      <vt:lpstr>Denklem</vt:lpstr>
      <vt:lpstr>Survival Analysis</vt:lpstr>
      <vt:lpstr>Slayt 2</vt:lpstr>
      <vt:lpstr>Slayt 3</vt:lpstr>
      <vt:lpstr>Survival</vt:lpstr>
      <vt:lpstr>Event</vt:lpstr>
      <vt:lpstr>Censored observation</vt:lpstr>
      <vt:lpstr>Slayt 7</vt:lpstr>
      <vt:lpstr>Slayt 8</vt:lpstr>
      <vt:lpstr>Kaplan-Meier Method</vt:lpstr>
      <vt:lpstr>Slayt 10</vt:lpstr>
      <vt:lpstr>Slayt 11</vt:lpstr>
      <vt:lpstr>Slayt 12</vt:lpstr>
      <vt:lpstr>Slayt 13</vt:lpstr>
      <vt:lpstr>Slayt 14</vt:lpstr>
      <vt:lpstr>Slayt 15</vt:lpstr>
      <vt:lpstr>Slayt 16</vt:lpstr>
      <vt:lpstr>Slayt 17</vt:lpstr>
      <vt:lpstr>Slayt 18</vt:lpstr>
      <vt:lpstr>Cox Proportional Hazard Regression Model</vt:lpstr>
      <vt:lpstr>Cox Regression Analysis  The proportional hazards model</vt:lpstr>
      <vt:lpstr>Cox Regression Analysis  The proportional hazards model</vt:lpstr>
      <vt:lpstr>Cox P H Regression Model- Assumptions</vt:lpstr>
      <vt:lpstr>Cox P H Regression Model- Assumptions</vt:lpstr>
      <vt:lpstr>Cox P H Regression- Formula</vt:lpstr>
      <vt:lpstr>Cox P H Regression</vt:lpstr>
      <vt:lpstr>Cox P H Regression –  A Simple Example</vt:lpstr>
      <vt:lpstr>Cox P H Regression –  A Simple Example</vt:lpstr>
      <vt:lpstr>Cox P H Regression- output</vt:lpstr>
      <vt:lpstr> </vt:lpstr>
      <vt:lpstr>Cox PH- Interpretation</vt:lpstr>
      <vt:lpstr>Cox P H Regression- categorical</vt:lpstr>
      <vt:lpstr>Cox P H Regression- categorical Interpretation</vt:lpstr>
      <vt:lpstr>Cox P H Regression- categorical Interpretation</vt:lpstr>
      <vt:lpstr>Cox P H Regression- continuous</vt:lpstr>
    </vt:vector>
  </TitlesOfParts>
  <Company>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Survival Analysis</dc:title>
  <dc:creator>xx</dc:creator>
  <cp:lastModifiedBy>halksagligi</cp:lastModifiedBy>
  <cp:revision>139</cp:revision>
  <dcterms:created xsi:type="dcterms:W3CDTF">2010-11-30T11:31:14Z</dcterms:created>
  <dcterms:modified xsi:type="dcterms:W3CDTF">2014-09-19T13:15:40Z</dcterms:modified>
</cp:coreProperties>
</file>