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73" r:id="rId2"/>
    <p:sldId id="298" r:id="rId3"/>
    <p:sldId id="297" r:id="rId4"/>
    <p:sldId id="299" r:id="rId5"/>
    <p:sldId id="300" r:id="rId6"/>
    <p:sldId id="301" r:id="rId7"/>
    <p:sldId id="333" r:id="rId8"/>
    <p:sldId id="304" r:id="rId9"/>
    <p:sldId id="335" r:id="rId10"/>
    <p:sldId id="305" r:id="rId11"/>
    <p:sldId id="306" r:id="rId12"/>
    <p:sldId id="303" r:id="rId13"/>
    <p:sldId id="310" r:id="rId14"/>
    <p:sldId id="336" r:id="rId15"/>
    <p:sldId id="349" r:id="rId16"/>
    <p:sldId id="309" r:id="rId17"/>
    <p:sldId id="315" r:id="rId18"/>
    <p:sldId id="350" r:id="rId19"/>
    <p:sldId id="308" r:id="rId20"/>
    <p:sldId id="340" r:id="rId21"/>
    <p:sldId id="342" r:id="rId22"/>
    <p:sldId id="343" r:id="rId23"/>
    <p:sldId id="344" r:id="rId24"/>
    <p:sldId id="345" r:id="rId25"/>
    <p:sldId id="346" r:id="rId26"/>
    <p:sldId id="347" r:id="rId27"/>
    <p:sldId id="348" r:id="rId28"/>
    <p:sldId id="332" r:id="rId29"/>
    <p:sldId id="317" r:id="rId30"/>
    <p:sldId id="316" r:id="rId31"/>
    <p:sldId id="318" r:id="rId32"/>
    <p:sldId id="339" r:id="rId33"/>
    <p:sldId id="313" r:id="rId34"/>
    <p:sldId id="319" r:id="rId35"/>
    <p:sldId id="314" r:id="rId36"/>
  </p:sldIdLst>
  <p:sldSz cx="9144000" cy="6858000" type="screen4x3"/>
  <p:notesSz cx="6858000" cy="9144000"/>
  <p:defaultTextStyle>
    <a:defPPr>
      <a:defRPr lang="tr-T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A50021"/>
    <a:srgbClr val="006600"/>
    <a:srgbClr val="00800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03" autoAdjust="0"/>
    <p:restoredTop sz="90146" autoAdjust="0"/>
  </p:normalViewPr>
  <p:slideViewPr>
    <p:cSldViewPr>
      <p:cViewPr>
        <p:scale>
          <a:sx n="50" d="100"/>
          <a:sy n="50" d="100"/>
        </p:scale>
        <p:origin x="-941" y="-1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418"/>
    </p:cViewPr>
  </p:sorterViewPr>
  <p:notesViewPr>
    <p:cSldViewPr>
      <p:cViewPr varScale="1">
        <p:scale>
          <a:sx n="28" d="100"/>
          <a:sy n="28" d="100"/>
        </p:scale>
        <p:origin x="-1800" y="-67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noProof="0" smtClean="0"/>
              <a:t>Click to edit Master text styles</a:t>
            </a:r>
          </a:p>
          <a:p>
            <a:pPr lvl="1"/>
            <a:r>
              <a:rPr lang="tr-TR" noProof="0" smtClean="0"/>
              <a:t>Second level</a:t>
            </a:r>
          </a:p>
          <a:p>
            <a:pPr lvl="2"/>
            <a:r>
              <a:rPr lang="tr-TR" noProof="0" smtClean="0"/>
              <a:t>Third level</a:t>
            </a:r>
          </a:p>
          <a:p>
            <a:pPr lvl="3"/>
            <a:r>
              <a:rPr lang="tr-TR" noProof="0" smtClean="0"/>
              <a:t>Fourth level</a:t>
            </a:r>
          </a:p>
          <a:p>
            <a:pPr lvl="4"/>
            <a:r>
              <a:rPr lang="tr-TR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411384-E52D-442C-9826-A493C04F33BE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0666787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39940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BC8779-CC56-4272-ABE3-EC315020E760}" type="slidenum">
              <a:rPr lang="tr-TR" smtClean="0"/>
              <a:pPr/>
              <a:t>1</a:t>
            </a:fld>
            <a:endParaRPr lang="tr-T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765937-C63F-402A-B0D6-175D72298C20}" type="slidenum">
              <a:rPr lang="tr-TR" smtClean="0"/>
              <a:pPr/>
              <a:t>6</a:t>
            </a:fld>
            <a:endParaRPr lang="tr-TR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41988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1214D8-D7C8-4678-BD98-9B8386FE1659}" type="slidenum">
              <a:rPr lang="tr-TR" smtClean="0"/>
              <a:pPr/>
              <a:t>8</a:t>
            </a:fld>
            <a:endParaRPr lang="tr-T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43012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30B3A-75C3-4350-8B58-1B60017F29D9}" type="slidenum">
              <a:rPr lang="tr-TR" smtClean="0"/>
              <a:pPr/>
              <a:t>9</a:t>
            </a:fld>
            <a:endParaRPr lang="tr-T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44036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BF90ED-F76B-49BE-A8B6-5A19BAB4217B}" type="slidenum">
              <a:rPr lang="tr-TR" smtClean="0"/>
              <a:pPr/>
              <a:t>10</a:t>
            </a:fld>
            <a:endParaRPr lang="tr-T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9D6F39-744F-4701-B1A3-857D3C65FDB2}" type="slidenum">
              <a:rPr lang="tr-TR" smtClean="0"/>
              <a:pPr/>
              <a:t>16</a:t>
            </a:fld>
            <a:endParaRPr lang="tr-TR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defTabSz="762000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1 Slayt Görüntüsü Yer Tutucusu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2 Not Yer Tutucusu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tr-TR" smtClean="0"/>
          </a:p>
        </p:txBody>
      </p:sp>
      <p:sp>
        <p:nvSpPr>
          <p:cNvPr id="46084" name="3 Slayt Numarası Yer Tutucusu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05B1DA-E1C7-485D-96B5-B23A12FE7A90}" type="slidenum">
              <a:rPr lang="tr-TR" smtClean="0"/>
              <a:pPr/>
              <a:t>25</a:t>
            </a:fld>
            <a:endParaRPr lang="tr-T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9A8F1-DEC2-4299-A486-134CA0D1465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A362A-5D95-4130-BA64-3C0967B0893F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38925" y="260350"/>
            <a:ext cx="2058988" cy="5905500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60350"/>
            <a:ext cx="6029325" cy="5905500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5F051-41BB-4A24-8CA5-23DA5D911D7D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Başlık, Metin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6565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12AAE5-AB86-4B9B-9D23-1D86854CC51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457200" y="260350"/>
            <a:ext cx="8240713" cy="5905500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F5AC1-1A55-4FF3-9D1A-3848D10E514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023C7-2C8A-481C-A346-8D86CDB96B76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7D0D7-12E0-4480-AA87-4AD3B66E421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65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65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3020B-8DE9-41C9-A760-B422932F3AF1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68FE4-4E76-4C86-B300-9297095F072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A45C2-32DA-4E6F-92AA-E2AC9DD29F2B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709AF-3E79-4A7F-94AA-47DF529D8333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1AD09-BA5A-4270-A20F-1C752E606394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 smtClean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22349-FD55-4A05-BCC2-4287621ECDB0}" type="slidenum">
              <a:rPr lang="tr-TR"/>
              <a:pPr>
                <a:defRPr/>
              </a:pPr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>
            <a:off x="323850" y="260350"/>
            <a:ext cx="8424863" cy="6121400"/>
          </a:xfrm>
          <a:prstGeom prst="roundRect">
            <a:avLst>
              <a:gd name="adj" fmla="val 16667"/>
            </a:avLst>
          </a:prstGeom>
          <a:noFill/>
          <a:ln w="57150">
            <a:solidFill>
              <a:srgbClr val="A5002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tr-TR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text styles</a:t>
            </a:r>
          </a:p>
          <a:p>
            <a:pPr lvl="1"/>
            <a:r>
              <a:rPr lang="tr-TR" smtClean="0"/>
              <a:t>Second level</a:t>
            </a:r>
          </a:p>
          <a:p>
            <a:pPr lvl="2"/>
            <a:r>
              <a:rPr lang="tr-TR" smtClean="0"/>
              <a:t>Third level</a:t>
            </a:r>
          </a:p>
          <a:p>
            <a:pPr lvl="3"/>
            <a:r>
              <a:rPr lang="tr-TR" smtClean="0"/>
              <a:t>Fourth level</a:t>
            </a:r>
          </a:p>
          <a:p>
            <a:pPr lvl="4"/>
            <a:r>
              <a:rPr lang="tr-TR" smtClean="0"/>
              <a:t>Fifth level</a:t>
            </a:r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96B131-8F70-44D0-B875-883C66A51058}" type="slidenum">
              <a:rPr lang="tr-TR"/>
              <a:pPr>
                <a:defRPr/>
              </a:pPr>
              <a:t>‹#›</a:t>
            </a:fld>
            <a:endParaRPr lang="tr-TR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468313" y="1628775"/>
            <a:ext cx="828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A5002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8000"/>
        </a:buClr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en.wikipedia.org/wiki/Logistic_regression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Belgesi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hyperlink" Target="https://www.google.com.tr/url?sa=t&amp;rct=j&amp;q=&amp;esrc=s&amp;source=web&amp;cd=1&amp;cad=rja&amp;uact=8&amp;ved=0CBsQFjAA&amp;url=http://en.wikipedia.org/wiki/Confidence_interval&amp;ei=qhcbVOuIN5TxaLanAQ&amp;usg=AFQjCNHvB_hYmsK6huwhj5hY-Qx6kVtLzg&amp;sig2=_XHhAv0upjpX8weZCaAjRA&amp;bvm=bv.75097201,d.d2s" TargetMode="Externa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.tr/url?sa=t&amp;rct=j&amp;q=&amp;esrc=s&amp;source=web&amp;cd=3&amp;cad=rja&amp;uact=8&amp;ved=0CDgQFjAC&amp;url=http://www.cimt.plymouth.ac.uk/projects/mepres/alevel/fstats_ch5.pdf&amp;ei=FBgbVIjZCJDvaPGAgdAC&amp;usg=AFQjCNFEXjullDinEmaSajwDtBbsIC4ObA&amp;sig2=XbzcfRGqK01gppyOarKLkA&amp;bvm=bv.75097201,d.d2s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549275"/>
            <a:ext cx="8062912" cy="2735263"/>
          </a:xfrm>
        </p:spPr>
        <p:txBody>
          <a:bodyPr/>
          <a:lstStyle/>
          <a:p>
            <a:pPr eaLnBrk="1" hangingPunct="1"/>
            <a:r>
              <a:rPr lang="tr-TR" sz="4400" b="1" smtClean="0"/>
              <a:t>LOGISTIC REGRESSION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0637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dirty="0" smtClean="0">
                <a:solidFill>
                  <a:srgbClr val="008000"/>
                </a:solidFill>
              </a:rPr>
              <a:t>Prof Dr Belgin Ünal</a:t>
            </a:r>
          </a:p>
          <a:p>
            <a:pPr eaLnBrk="1" hangingPunct="1">
              <a:lnSpc>
                <a:spcPct val="90000"/>
              </a:lnSpc>
            </a:pPr>
            <a:r>
              <a:rPr lang="tr-TR" dirty="0" smtClean="0"/>
              <a:t>Dokuz Eylul University </a:t>
            </a:r>
          </a:p>
          <a:p>
            <a:pPr eaLnBrk="1" hangingPunct="1">
              <a:lnSpc>
                <a:spcPct val="90000"/>
              </a:lnSpc>
            </a:pPr>
            <a:r>
              <a:rPr lang="tr-TR" dirty="0" smtClean="0"/>
              <a:t>Faculty of Medicine</a:t>
            </a:r>
          </a:p>
          <a:p>
            <a:pPr eaLnBrk="1" hangingPunct="1">
              <a:lnSpc>
                <a:spcPct val="90000"/>
              </a:lnSpc>
            </a:pPr>
            <a:r>
              <a:rPr lang="tr-TR" dirty="0" err="1" smtClean="0"/>
              <a:t>Department</a:t>
            </a:r>
            <a:r>
              <a:rPr lang="tr-TR" dirty="0" smtClean="0"/>
              <a:t> of </a:t>
            </a:r>
            <a:r>
              <a:rPr lang="tr-TR" dirty="0" err="1" smtClean="0"/>
              <a:t>Public</a:t>
            </a:r>
            <a:r>
              <a:rPr lang="tr-TR" dirty="0" smtClean="0"/>
              <a:t> </a:t>
            </a:r>
            <a:r>
              <a:rPr lang="tr-TR" dirty="0" err="1" smtClean="0"/>
              <a:t>Health</a:t>
            </a:r>
            <a:r>
              <a:rPr lang="tr-TR" dirty="0" smtClean="0"/>
              <a:t> 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/>
              <a:t>Calculation of Relative Risk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endParaRPr lang="tr-TR" dirty="0" smtClean="0"/>
          </a:p>
          <a:p>
            <a:pPr eaLnBrk="1" hangingPunct="1">
              <a:lnSpc>
                <a:spcPct val="90000"/>
              </a:lnSpc>
            </a:pPr>
            <a:r>
              <a:rPr lang="tr-TR" dirty="0" smtClean="0"/>
              <a:t>A person’s risk, who has particular characteristics, can be determined against a person has non-particular characteristics</a:t>
            </a:r>
          </a:p>
          <a:p>
            <a:pPr eaLnBrk="1" hangingPunct="1">
              <a:lnSpc>
                <a:spcPct val="90000"/>
              </a:lnSpc>
            </a:pPr>
            <a:r>
              <a:rPr lang="tr-TR" dirty="0" smtClean="0"/>
              <a:t> </a:t>
            </a:r>
            <a:r>
              <a:rPr lang="en-US" dirty="0" smtClean="0">
                <a:solidFill>
                  <a:srgbClr val="006600"/>
                </a:solidFill>
              </a:rPr>
              <a:t>Direct </a:t>
            </a:r>
            <a:r>
              <a:rPr lang="tr-TR" dirty="0" smtClean="0">
                <a:solidFill>
                  <a:srgbClr val="006600"/>
                </a:solidFill>
              </a:rPr>
              <a:t>way</a:t>
            </a:r>
            <a:r>
              <a:rPr lang="en-US" dirty="0" smtClean="0">
                <a:solidFill>
                  <a:srgbClr val="006600"/>
                </a:solidFill>
              </a:rPr>
              <a:t> of </a:t>
            </a:r>
            <a:r>
              <a:rPr lang="tr-TR" dirty="0" smtClean="0">
                <a:solidFill>
                  <a:srgbClr val="006600"/>
                </a:solidFill>
              </a:rPr>
              <a:t>obtaining </a:t>
            </a:r>
            <a:r>
              <a:rPr lang="en-US" dirty="0" smtClean="0">
                <a:solidFill>
                  <a:srgbClr val="006600"/>
                </a:solidFill>
              </a:rPr>
              <a:t>relative risk (risk ratio = RR) me</a:t>
            </a:r>
            <a:r>
              <a:rPr lang="tr-TR" dirty="0" smtClean="0">
                <a:solidFill>
                  <a:srgbClr val="006600"/>
                </a:solidFill>
              </a:rPr>
              <a:t>t</a:t>
            </a:r>
            <a:r>
              <a:rPr lang="en-US" dirty="0" err="1" smtClean="0">
                <a:solidFill>
                  <a:srgbClr val="006600"/>
                </a:solidFill>
              </a:rPr>
              <a:t>hod</a:t>
            </a:r>
            <a:r>
              <a:rPr lang="en-US" dirty="0" smtClean="0">
                <a:solidFill>
                  <a:srgbClr val="006600"/>
                </a:solidFill>
              </a:rPr>
              <a:t> of obtaining</a:t>
            </a:r>
            <a:endParaRPr lang="tr-TR" dirty="0" smtClean="0">
              <a:solidFill>
                <a:srgbClr val="006600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tr-TR" dirty="0" smtClean="0"/>
              <a:t>The study should be prospective</a:t>
            </a:r>
          </a:p>
          <a:p>
            <a:pPr lvl="1" eaLnBrk="1" hangingPunct="1">
              <a:lnSpc>
                <a:spcPct val="90000"/>
              </a:lnSpc>
            </a:pPr>
            <a:r>
              <a:rPr lang="en-US" dirty="0" smtClean="0"/>
              <a:t>All data </a:t>
            </a:r>
            <a:r>
              <a:rPr lang="tr-TR" dirty="0" smtClean="0"/>
              <a:t>(</a:t>
            </a:r>
            <a:r>
              <a:rPr lang="tr-TR" dirty="0" err="1" smtClean="0"/>
              <a:t>exposure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outcome</a:t>
            </a:r>
            <a:r>
              <a:rPr lang="tr-TR" dirty="0" smtClean="0"/>
              <a:t>) </a:t>
            </a:r>
            <a:r>
              <a:rPr lang="en-US" dirty="0" smtClean="0"/>
              <a:t>should </a:t>
            </a:r>
            <a:r>
              <a:rPr lang="en-US" dirty="0" smtClean="0"/>
              <a:t>be</a:t>
            </a:r>
            <a:r>
              <a:rPr lang="tr-TR" dirty="0" smtClean="0"/>
              <a:t> </a:t>
            </a:r>
            <a:r>
              <a:rPr lang="tr-TR" dirty="0" err="1" smtClean="0"/>
              <a:t>complete</a:t>
            </a:r>
            <a:r>
              <a:rPr lang="en-US" dirty="0" smtClean="0"/>
              <a:t>, </a:t>
            </a:r>
            <a:r>
              <a:rPr lang="tr-TR" dirty="0" smtClean="0"/>
              <a:t>there shouldn’t be </a:t>
            </a:r>
            <a:r>
              <a:rPr lang="en-US" dirty="0" smtClean="0"/>
              <a:t>missing data.</a:t>
            </a:r>
            <a:endParaRPr lang="tr-TR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/>
              <a:t>Odds Ratio (OR)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sz="2800" dirty="0" smtClean="0"/>
              <a:t>OR, </a:t>
            </a:r>
            <a:r>
              <a:rPr lang="en-US" sz="2800" dirty="0" smtClean="0"/>
              <a:t>can be calculated from</a:t>
            </a:r>
            <a:r>
              <a:rPr lang="tr-TR" sz="2800" dirty="0" smtClean="0"/>
              <a:t> </a:t>
            </a:r>
            <a:r>
              <a:rPr lang="en-US" sz="2800" dirty="0" smtClean="0"/>
              <a:t>logistic function</a:t>
            </a:r>
            <a:r>
              <a:rPr lang="tr-TR" sz="2800" dirty="0" smtClean="0"/>
              <a:t>.</a:t>
            </a:r>
          </a:p>
          <a:p>
            <a:pPr eaLnBrk="1" hangingPunct="1">
              <a:lnSpc>
                <a:spcPct val="80000"/>
              </a:lnSpc>
            </a:pPr>
            <a:endParaRPr lang="tr-TR" sz="2800" dirty="0" smtClean="0"/>
          </a:p>
          <a:p>
            <a:pPr eaLnBrk="1" hangingPunct="1">
              <a:lnSpc>
                <a:spcPct val="80000"/>
              </a:lnSpc>
            </a:pPr>
            <a:r>
              <a:rPr lang="es-ES_tradnl" sz="3600" dirty="0" smtClean="0">
                <a:solidFill>
                  <a:srgbClr val="A50021"/>
                </a:solidFill>
              </a:rPr>
              <a:t>e </a:t>
            </a:r>
            <a:r>
              <a:rPr lang="es-ES_tradnl" sz="3600" baseline="30000" dirty="0" smtClean="0">
                <a:solidFill>
                  <a:srgbClr val="A50021"/>
                </a:solidFill>
                <a:sym typeface="Symbol" pitchFamily="18" charset="2"/>
              </a:rPr>
              <a:t></a:t>
            </a:r>
            <a:r>
              <a:rPr lang="es-ES_tradnl" sz="3600" baseline="30000" dirty="0" smtClean="0">
                <a:solidFill>
                  <a:srgbClr val="A50021"/>
                </a:solidFill>
              </a:rPr>
              <a:t> </a:t>
            </a:r>
            <a:r>
              <a:rPr lang="tr-TR" sz="3600" baseline="30000" dirty="0" smtClean="0">
                <a:solidFill>
                  <a:srgbClr val="A50021"/>
                </a:solidFill>
              </a:rPr>
              <a:t> </a:t>
            </a:r>
            <a:r>
              <a:rPr lang="tr-TR" sz="3600" dirty="0" smtClean="0">
                <a:solidFill>
                  <a:srgbClr val="A50021"/>
                </a:solidFill>
              </a:rPr>
              <a:t>= OR</a:t>
            </a:r>
            <a:r>
              <a:rPr lang="es-ES_tradnl" sz="3600" dirty="0" smtClean="0">
                <a:solidFill>
                  <a:srgbClr val="A50021"/>
                </a:solidFill>
              </a:rPr>
              <a:t> </a:t>
            </a:r>
            <a:endParaRPr lang="tr-TR" sz="3600" dirty="0" smtClean="0">
              <a:solidFill>
                <a:srgbClr val="A5002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tr-TR" sz="3600" dirty="0" smtClean="0">
              <a:solidFill>
                <a:srgbClr val="A50021"/>
              </a:solidFill>
            </a:endParaRPr>
          </a:p>
          <a:p>
            <a:pPr eaLnBrk="1" hangingPunct="1">
              <a:spcBef>
                <a:spcPct val="40000"/>
              </a:spcBef>
            </a:pPr>
            <a:r>
              <a:rPr lang="tr-TR" sz="2800" dirty="0" smtClean="0"/>
              <a:t>For example;</a:t>
            </a:r>
            <a:r>
              <a:rPr lang="es-ES_tradnl" sz="2800" dirty="0" smtClean="0"/>
              <a:t> </a:t>
            </a:r>
            <a:r>
              <a:rPr lang="tr-TR" sz="2800" dirty="0" err="1" smtClean="0"/>
              <a:t>for</a:t>
            </a:r>
            <a:r>
              <a:rPr lang="tr-TR" sz="2800" dirty="0" smtClean="0"/>
              <a:t> a </a:t>
            </a:r>
            <a:r>
              <a:rPr lang="tr-TR" sz="2800" dirty="0" err="1" smtClean="0"/>
              <a:t>variable</a:t>
            </a:r>
            <a:r>
              <a:rPr lang="tr-TR" sz="2800" dirty="0" smtClean="0"/>
              <a:t> </a:t>
            </a:r>
            <a:r>
              <a:rPr lang="tr-TR" sz="2800" dirty="0" err="1" smtClean="0"/>
              <a:t>if</a:t>
            </a:r>
            <a:r>
              <a:rPr lang="tr-TR" sz="2800" dirty="0" smtClean="0"/>
              <a:t> </a:t>
            </a:r>
            <a:r>
              <a:rPr lang="es-ES_tradnl" sz="2800" dirty="0" smtClean="0">
                <a:sym typeface="Symbol" pitchFamily="18" charset="2"/>
              </a:rPr>
              <a:t></a:t>
            </a:r>
            <a:r>
              <a:rPr lang="es-ES_tradnl" sz="2800" dirty="0" smtClean="0"/>
              <a:t>=1.879</a:t>
            </a:r>
            <a:endParaRPr lang="tr-TR" sz="2800" dirty="0" smtClean="0"/>
          </a:p>
          <a:p>
            <a:pPr eaLnBrk="1" hangingPunct="1">
              <a:spcBef>
                <a:spcPct val="40000"/>
              </a:spcBef>
              <a:buFontTx/>
              <a:buNone/>
            </a:pPr>
            <a:r>
              <a:rPr lang="es-ES_tradnl" sz="2800" dirty="0" smtClean="0"/>
              <a:t>OR= e</a:t>
            </a:r>
            <a:r>
              <a:rPr lang="tr-TR" sz="2800" baseline="30000" dirty="0" smtClean="0"/>
              <a:t>(1</a:t>
            </a:r>
            <a:r>
              <a:rPr lang="es-ES_tradnl" sz="2800" baseline="30000" dirty="0" smtClean="0"/>
              <a:t>.879</a:t>
            </a:r>
            <a:r>
              <a:rPr lang="tr-TR" sz="2800" baseline="30000" dirty="0" smtClean="0"/>
              <a:t>)</a:t>
            </a:r>
            <a:r>
              <a:rPr lang="es-ES_tradnl" sz="2800" dirty="0" smtClean="0"/>
              <a:t> </a:t>
            </a:r>
            <a:r>
              <a:rPr lang="tr-TR" sz="2800" dirty="0" smtClean="0"/>
              <a:t>or </a:t>
            </a:r>
            <a:r>
              <a:rPr lang="es-ES_tradnl" sz="2800" dirty="0" smtClean="0"/>
              <a:t>2.72</a:t>
            </a:r>
            <a:r>
              <a:rPr lang="tr-TR" sz="2800" dirty="0" smtClean="0"/>
              <a:t> </a:t>
            </a:r>
            <a:r>
              <a:rPr lang="tr-TR" sz="2800" baseline="30000" dirty="0" smtClean="0"/>
              <a:t>(1</a:t>
            </a:r>
            <a:r>
              <a:rPr lang="es-ES_tradnl" sz="2800" baseline="30000" dirty="0" smtClean="0"/>
              <a:t>.879</a:t>
            </a:r>
            <a:r>
              <a:rPr lang="tr-TR" sz="2800" baseline="30000" dirty="0" smtClean="0"/>
              <a:t>)</a:t>
            </a:r>
            <a:r>
              <a:rPr lang="es-ES_tradnl" sz="2800" dirty="0" smtClean="0"/>
              <a:t> = 6.547</a:t>
            </a:r>
            <a:endParaRPr lang="tr-TR" sz="2800" dirty="0" smtClean="0"/>
          </a:p>
          <a:p>
            <a:pPr eaLnBrk="1" hangingPunct="1">
              <a:lnSpc>
                <a:spcPct val="80000"/>
              </a:lnSpc>
            </a:pPr>
            <a:endParaRPr lang="tr-TR" sz="2800" dirty="0" smtClean="0"/>
          </a:p>
          <a:p>
            <a:pPr eaLnBrk="1" hangingPunct="1">
              <a:lnSpc>
                <a:spcPct val="80000"/>
              </a:lnSpc>
            </a:pPr>
            <a:r>
              <a:rPr lang="tr-TR" sz="2800" dirty="0" smtClean="0"/>
              <a:t>I</a:t>
            </a:r>
            <a:r>
              <a:rPr lang="en-US" sz="2800" dirty="0" smtClean="0"/>
              <a:t>f the disease is rare, then OR</a:t>
            </a:r>
            <a:r>
              <a:rPr lang="tr-TR" sz="2800" dirty="0" smtClean="0"/>
              <a:t> and </a:t>
            </a:r>
            <a:r>
              <a:rPr lang="en-US" sz="2800" dirty="0" smtClean="0"/>
              <a:t>RR</a:t>
            </a:r>
            <a:r>
              <a:rPr lang="tr-TR" sz="2800" dirty="0" smtClean="0"/>
              <a:t> are very close to each other</a:t>
            </a:r>
            <a:r>
              <a:rPr lang="en-US" sz="2800" dirty="0" smtClean="0"/>
              <a:t>.</a:t>
            </a:r>
            <a:endParaRPr lang="tr-TR" sz="2800" b="1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eaLnBrk="1" hangingPunct="1"/>
            <a:r>
              <a:rPr lang="tr-TR" sz="3600" b="1" dirty="0" smtClean="0"/>
              <a:t>Which study type, </a:t>
            </a:r>
            <a:r>
              <a:rPr lang="tr-TR" sz="3600" b="1" dirty="0" err="1" smtClean="0"/>
              <a:t>which</a:t>
            </a:r>
            <a:r>
              <a:rPr lang="tr-TR" sz="3600" b="1" dirty="0" smtClean="0"/>
              <a:t> </a:t>
            </a:r>
            <a:r>
              <a:rPr lang="tr-TR" sz="3600" b="1" dirty="0" smtClean="0"/>
              <a:t>risk </a:t>
            </a:r>
            <a:r>
              <a:rPr lang="tr-TR" sz="3600" b="1" dirty="0" err="1" smtClean="0"/>
              <a:t>measure</a:t>
            </a:r>
            <a:r>
              <a:rPr lang="tr-TR" sz="3600" b="1" dirty="0" smtClean="0"/>
              <a:t>? </a:t>
            </a:r>
            <a:endParaRPr lang="tr-TR" sz="3600" b="1" dirty="0" smtClean="0"/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539750" y="1700213"/>
          <a:ext cx="7848872" cy="3960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218"/>
                <a:gridCol w="1962218"/>
                <a:gridCol w="1962218"/>
                <a:gridCol w="1962218"/>
              </a:tblGrid>
              <a:tr h="1108923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rgbClr val="C00000"/>
                          </a:solidFill>
                        </a:rPr>
                        <a:t>TYPE OF  RESEARCH</a:t>
                      </a:r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rgbClr val="C00000"/>
                          </a:solidFill>
                        </a:rPr>
                        <a:t>LOGISTIC MODEL</a:t>
                      </a:r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rgbClr val="C00000"/>
                          </a:solidFill>
                        </a:rPr>
                        <a:t>RISK</a:t>
                      </a:r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>
                          <a:solidFill>
                            <a:srgbClr val="C00000"/>
                          </a:solidFill>
                        </a:rPr>
                        <a:t>OR</a:t>
                      </a:r>
                      <a:endParaRPr lang="tr-TR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633670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PROSPECTIVE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</a:tr>
              <a:tr h="1108923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CASE-CONTROL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-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</a:tr>
              <a:tr h="1108923"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CROSS-SECTIONAL 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-</a:t>
                      </a:r>
                      <a:endParaRPr lang="tr-T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dirty="0" smtClean="0"/>
                        <a:t>+</a:t>
                      </a:r>
                      <a:endParaRPr lang="tr-TR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7726362" cy="792162"/>
          </a:xfrm>
        </p:spPr>
        <p:txBody>
          <a:bodyPr/>
          <a:lstStyle/>
          <a:p>
            <a:pPr algn="l" eaLnBrk="1" hangingPunct="1"/>
            <a:r>
              <a:rPr lang="tr-TR" sz="3200" b="1" dirty="0" err="1" smtClean="0"/>
              <a:t>Before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you</a:t>
            </a:r>
            <a:r>
              <a:rPr lang="tr-TR" sz="3200" b="1" dirty="0" smtClean="0"/>
              <a:t> start </a:t>
            </a:r>
            <a:r>
              <a:rPr lang="tr-TR" sz="3200" b="1" dirty="0" err="1" smtClean="0"/>
              <a:t>modeling</a:t>
            </a:r>
            <a:r>
              <a:rPr lang="tr-TR" sz="3200" b="1" dirty="0" smtClean="0"/>
              <a:t> ...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124744"/>
            <a:ext cx="8229600" cy="4824412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dirty="0" smtClean="0">
                <a:latin typeface="+mj-lt"/>
              </a:rPr>
              <a:t>For continuous</a:t>
            </a:r>
            <a:r>
              <a:rPr lang="tr-TR" dirty="0" smtClean="0">
                <a:latin typeface="+mj-lt"/>
              </a:rPr>
              <a:t> variables, </a:t>
            </a:r>
            <a:r>
              <a:rPr lang="tr-TR" dirty="0" err="1" smtClean="0">
                <a:latin typeface="+mj-lt"/>
              </a:rPr>
              <a:t>check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descriptives</a:t>
            </a:r>
            <a:endParaRPr lang="tr-TR" dirty="0" smtClean="0">
              <a:latin typeface="+mj-lt"/>
            </a:endParaRPr>
          </a:p>
          <a:p>
            <a:pPr lvl="1" eaLnBrk="1" hangingPunct="1">
              <a:spcBef>
                <a:spcPct val="40000"/>
              </a:spcBef>
            </a:pPr>
            <a:r>
              <a:rPr lang="tr-TR" dirty="0" err="1" smtClean="0">
                <a:latin typeface="+mj-lt"/>
              </a:rPr>
              <a:t>Means</a:t>
            </a:r>
            <a:r>
              <a:rPr lang="tr-TR" dirty="0" smtClean="0">
                <a:latin typeface="+mj-lt"/>
              </a:rPr>
              <a:t>, </a:t>
            </a:r>
            <a:r>
              <a:rPr lang="tr-TR" dirty="0" err="1" smtClean="0">
                <a:latin typeface="+mj-lt"/>
              </a:rPr>
              <a:t>st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deviations</a:t>
            </a:r>
            <a:r>
              <a:rPr lang="tr-TR" dirty="0" smtClean="0">
                <a:latin typeface="+mj-lt"/>
              </a:rPr>
              <a:t>, </a:t>
            </a:r>
            <a:r>
              <a:rPr lang="tr-TR" dirty="0" err="1" smtClean="0">
                <a:latin typeface="+mj-lt"/>
              </a:rPr>
              <a:t>histograms</a:t>
            </a:r>
            <a:endParaRPr lang="tr-TR" dirty="0" smtClean="0">
              <a:latin typeface="+mj-lt"/>
            </a:endParaRPr>
          </a:p>
          <a:p>
            <a:pPr eaLnBrk="1" hangingPunct="1">
              <a:spcBef>
                <a:spcPct val="40000"/>
              </a:spcBef>
            </a:pPr>
            <a:r>
              <a:rPr lang="tr-TR" dirty="0" err="1" smtClean="0">
                <a:latin typeface="+mj-lt"/>
              </a:rPr>
              <a:t>For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categoric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variables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check</a:t>
            </a:r>
            <a:r>
              <a:rPr lang="tr-TR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frequencies</a:t>
            </a:r>
            <a:endParaRPr lang="tr-TR" dirty="0" smtClean="0">
              <a:latin typeface="+mj-lt"/>
            </a:endParaRPr>
          </a:p>
          <a:p>
            <a:pPr lvl="1" eaLnBrk="1" hangingPunct="1">
              <a:spcBef>
                <a:spcPct val="40000"/>
              </a:spcBef>
              <a:buFontTx/>
              <a:buNone/>
            </a:pPr>
            <a:r>
              <a:rPr lang="tr-TR" dirty="0" smtClean="0">
                <a:latin typeface="+mj-lt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+mj-lt"/>
              </a:rPr>
              <a:t>Categories </a:t>
            </a:r>
            <a:r>
              <a:rPr lang="tr-TR" dirty="0" err="1" smtClean="0">
                <a:solidFill>
                  <a:srgbClr val="008000"/>
                </a:solidFill>
                <a:latin typeface="+mj-lt"/>
              </a:rPr>
              <a:t>should</a:t>
            </a:r>
            <a:r>
              <a:rPr lang="tr-TR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tr-TR" dirty="0" smtClean="0">
                <a:solidFill>
                  <a:srgbClr val="008000"/>
                </a:solidFill>
                <a:latin typeface="+mj-lt"/>
              </a:rPr>
              <a:t>be </a:t>
            </a:r>
            <a:r>
              <a:rPr lang="en-US" dirty="0" err="1" smtClean="0">
                <a:solidFill>
                  <a:srgbClr val="008000"/>
                </a:solidFill>
                <a:latin typeface="+mj-lt"/>
              </a:rPr>
              <a:t>distribut</a:t>
            </a:r>
            <a:r>
              <a:rPr lang="tr-TR" dirty="0" smtClean="0">
                <a:solidFill>
                  <a:srgbClr val="008000"/>
                </a:solidFill>
                <a:latin typeface="+mj-lt"/>
              </a:rPr>
              <a:t>ed </a:t>
            </a:r>
            <a:r>
              <a:rPr lang="tr-TR" dirty="0" err="1" smtClean="0">
                <a:solidFill>
                  <a:srgbClr val="008000"/>
                </a:solidFill>
                <a:latin typeface="+mj-lt"/>
              </a:rPr>
              <a:t>evenly</a:t>
            </a:r>
            <a:r>
              <a:rPr lang="tr-TR" dirty="0" smtClean="0">
                <a:solidFill>
                  <a:srgbClr val="008000"/>
                </a:solidFill>
                <a:latin typeface="+mj-lt"/>
              </a:rPr>
              <a:t> (re-</a:t>
            </a:r>
            <a:r>
              <a:rPr lang="tr-TR" dirty="0" err="1" smtClean="0">
                <a:solidFill>
                  <a:srgbClr val="008000"/>
                </a:solidFill>
                <a:latin typeface="+mj-lt"/>
              </a:rPr>
              <a:t>categorisation</a:t>
            </a:r>
            <a:r>
              <a:rPr lang="tr-TR" dirty="0" smtClean="0">
                <a:solidFill>
                  <a:srgbClr val="008000"/>
                </a:solidFill>
                <a:latin typeface="+mj-lt"/>
              </a:rPr>
              <a:t>)</a:t>
            </a:r>
            <a:endParaRPr lang="tr-TR" dirty="0" smtClean="0">
              <a:solidFill>
                <a:srgbClr val="008000"/>
              </a:solidFill>
              <a:latin typeface="+mj-lt"/>
            </a:endParaRPr>
          </a:p>
          <a:p>
            <a:pPr eaLnBrk="1" hangingPunct="1">
              <a:spcBef>
                <a:spcPct val="40000"/>
              </a:spcBef>
            </a:pPr>
            <a:r>
              <a:rPr lang="tr-TR" dirty="0" err="1" smtClean="0">
                <a:solidFill>
                  <a:schemeClr val="tx2"/>
                </a:solidFill>
                <a:latin typeface="+mj-lt"/>
              </a:rPr>
              <a:t>Univariate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analysis should be done between independent variables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and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dependent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variable</a:t>
            </a:r>
            <a:endParaRPr lang="tr-TR" dirty="0" smtClean="0">
              <a:solidFill>
                <a:schemeClr val="tx2"/>
              </a:solidFill>
              <a:latin typeface="+mj-lt"/>
            </a:endParaRPr>
          </a:p>
          <a:p>
            <a:pPr lvl="1" eaLnBrk="1" hangingPunct="1">
              <a:spcBef>
                <a:spcPct val="40000"/>
              </a:spcBef>
            </a:pPr>
            <a:r>
              <a:rPr lang="tr-TR" dirty="0" smtClean="0">
                <a:solidFill>
                  <a:schemeClr val="tx2"/>
                </a:solidFill>
                <a:latin typeface="+mj-lt"/>
              </a:rPr>
              <a:t>Chi-square</a:t>
            </a:r>
          </a:p>
          <a:p>
            <a:pPr lvl="1" eaLnBrk="1" hangingPunct="1">
              <a:spcBef>
                <a:spcPct val="40000"/>
              </a:spcBef>
            </a:pPr>
            <a:r>
              <a:rPr lang="tr-TR" dirty="0" smtClean="0">
                <a:solidFill>
                  <a:schemeClr val="tx2"/>
                </a:solidFill>
                <a:latin typeface="+mj-lt"/>
              </a:rPr>
              <a:t>T-tests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utoUpdateAnimBg="0"/>
      <p:bldP spid="7885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620713"/>
            <a:ext cx="7726362" cy="792162"/>
          </a:xfrm>
        </p:spPr>
        <p:txBody>
          <a:bodyPr/>
          <a:lstStyle/>
          <a:p>
            <a:pPr algn="l" eaLnBrk="1" hangingPunct="1"/>
            <a:r>
              <a:rPr lang="tr-TR" sz="3600" b="1" dirty="0" err="1" smtClean="0"/>
              <a:t>Selecting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the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variables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to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include</a:t>
            </a:r>
            <a:r>
              <a:rPr lang="tr-TR" sz="3600" b="1" dirty="0" smtClean="0"/>
              <a:t> in </a:t>
            </a:r>
            <a:r>
              <a:rPr lang="tr-TR" sz="3600" b="1" dirty="0" err="1" smtClean="0"/>
              <a:t>the</a:t>
            </a:r>
            <a:r>
              <a:rPr lang="tr-TR" sz="3600" b="1" dirty="0" smtClean="0"/>
              <a:t> model</a:t>
            </a:r>
            <a:r>
              <a:rPr lang="tr-TR" sz="3600" b="1" dirty="0" smtClean="0"/>
              <a:t>…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824412"/>
          </a:xfrm>
        </p:spPr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tr-TR" dirty="0" smtClean="0">
                <a:solidFill>
                  <a:schemeClr val="tx2"/>
                </a:solidFill>
                <a:latin typeface="+mj-lt"/>
              </a:rPr>
              <a:t>V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ariables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that were significantly associated with the dependent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variable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i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n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univariate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analys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es</a:t>
            </a:r>
            <a:endParaRPr lang="tr-TR" dirty="0" smtClean="0">
              <a:solidFill>
                <a:schemeClr val="tx2"/>
              </a:solidFill>
              <a:latin typeface="+mj-lt"/>
            </a:endParaRPr>
          </a:p>
          <a:p>
            <a:pPr eaLnBrk="1" hangingPunct="1">
              <a:spcBef>
                <a:spcPct val="40000"/>
              </a:spcBef>
            </a:pPr>
            <a:r>
              <a:rPr lang="tr-TR" dirty="0" err="1" smtClean="0">
                <a:solidFill>
                  <a:schemeClr val="tx2"/>
                </a:solidFill>
                <a:latin typeface="+mj-lt"/>
              </a:rPr>
              <a:t>Variables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that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are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+mj-lt"/>
              </a:rPr>
              <a:t>considered</a:t>
            </a:r>
            <a:r>
              <a:rPr lang="tr-TR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important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in the literature</a:t>
            </a:r>
            <a:endParaRPr lang="tr-TR" dirty="0" smtClean="0">
              <a:solidFill>
                <a:schemeClr val="tx2"/>
              </a:solidFill>
              <a:latin typeface="+mj-lt"/>
            </a:endParaRPr>
          </a:p>
          <a:p>
            <a:pPr eaLnBrk="1" hangingPunct="1">
              <a:spcBef>
                <a:spcPct val="40000"/>
              </a:spcBef>
            </a:pPr>
            <a:r>
              <a:rPr lang="tr-TR" u="sng" dirty="0" smtClean="0">
                <a:solidFill>
                  <a:srgbClr val="C00000"/>
                </a:solidFill>
                <a:latin typeface="+mj-lt"/>
              </a:rPr>
              <a:t>! Do not c</a:t>
            </a:r>
            <a:r>
              <a:rPr lang="en-US" u="sng" dirty="0" err="1" smtClean="0">
                <a:solidFill>
                  <a:srgbClr val="C00000"/>
                </a:solidFill>
                <a:latin typeface="+mj-lt"/>
              </a:rPr>
              <a:t>hoose</a:t>
            </a:r>
            <a:r>
              <a:rPr lang="en-US" u="sng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tr-TR" u="sng" dirty="0" smtClean="0">
                <a:solidFill>
                  <a:srgbClr val="C00000"/>
                </a:solidFill>
                <a:latin typeface="+mj-lt"/>
              </a:rPr>
              <a:t>variables that</a:t>
            </a:r>
            <a:r>
              <a:rPr lang="en-US" u="sng" dirty="0" smtClean="0">
                <a:solidFill>
                  <a:srgbClr val="C00000"/>
                </a:solidFill>
                <a:latin typeface="+mj-lt"/>
              </a:rPr>
              <a:t> highly correlated </a:t>
            </a:r>
            <a:r>
              <a:rPr lang="tr-TR" u="sng" dirty="0" err="1" smtClean="0">
                <a:solidFill>
                  <a:srgbClr val="C00000"/>
                </a:solidFill>
                <a:latin typeface="+mj-lt"/>
              </a:rPr>
              <a:t>with</a:t>
            </a:r>
            <a:r>
              <a:rPr lang="tr-TR" u="sng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tr-TR" u="sng" dirty="0" smtClean="0">
                <a:solidFill>
                  <a:srgbClr val="C00000"/>
                </a:solidFill>
                <a:latin typeface="+mj-lt"/>
              </a:rPr>
              <a:t>each </a:t>
            </a:r>
            <a:r>
              <a:rPr lang="tr-TR" u="sng" dirty="0" err="1" smtClean="0">
                <a:solidFill>
                  <a:srgbClr val="C00000"/>
                </a:solidFill>
                <a:latin typeface="+mj-lt"/>
              </a:rPr>
              <a:t>other</a:t>
            </a:r>
            <a:r>
              <a:rPr lang="tr-TR" u="sng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tr-TR" u="sng" dirty="0" smtClean="0">
                <a:solidFill>
                  <a:srgbClr val="C00000"/>
                </a:solidFill>
                <a:latin typeface="+mj-lt"/>
              </a:rPr>
              <a:t>!****</a:t>
            </a:r>
            <a:endParaRPr lang="tr-TR" u="sng" dirty="0" smtClean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1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1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58" grpId="0" autoUpdateAnimBg="0"/>
      <p:bldP spid="121859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/>
          <a:lstStyle/>
          <a:p>
            <a:r>
              <a:rPr lang="tr-TR" dirty="0" err="1" smtClean="0"/>
              <a:t>How</a:t>
            </a:r>
            <a:r>
              <a:rPr lang="tr-TR" dirty="0" smtClean="0"/>
              <a:t> </a:t>
            </a:r>
            <a:r>
              <a:rPr lang="tr-TR" dirty="0" err="1" smtClean="0"/>
              <a:t>many</a:t>
            </a:r>
            <a:r>
              <a:rPr lang="tr-TR" dirty="0" smtClean="0"/>
              <a:t> </a:t>
            </a:r>
            <a:r>
              <a:rPr lang="tr-TR" dirty="0" err="1" smtClean="0"/>
              <a:t>variables</a:t>
            </a:r>
            <a:r>
              <a:rPr lang="tr-TR" dirty="0" smtClean="0"/>
              <a:t> can be </a:t>
            </a:r>
            <a:r>
              <a:rPr lang="tr-TR" dirty="0" err="1" smtClean="0"/>
              <a:t>included</a:t>
            </a:r>
            <a:r>
              <a:rPr lang="tr-TR" dirty="0" smtClean="0"/>
              <a:t> in a model?</a:t>
            </a:r>
            <a:endParaRPr lang="tr-TR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 a general rule of thumb, logistic regression models require a minimum of about 10 events per explaining variable (where </a:t>
            </a:r>
            <a:r>
              <a:rPr lang="en-US" i="1" dirty="0" smtClean="0"/>
              <a:t>event</a:t>
            </a:r>
            <a:r>
              <a:rPr lang="en-US" dirty="0" smtClean="0"/>
              <a:t> denotes the cases belonging to the less frequent category in the dependent variable).</a:t>
            </a:r>
            <a:r>
              <a:rPr lang="en-US" baseline="30000" dirty="0" smtClean="0">
                <a:hlinkClick r:id="rId2"/>
              </a:rPr>
              <a:t>[10]</a:t>
            </a:r>
            <a:endParaRPr lang="tr-T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1341438"/>
            <a:ext cx="7772400" cy="2014537"/>
          </a:xfrm>
        </p:spPr>
        <p:txBody>
          <a:bodyPr/>
          <a:lstStyle/>
          <a:p>
            <a:pPr eaLnBrk="1" hangingPunct="1"/>
            <a:r>
              <a:rPr lang="tr-TR" sz="2800" dirty="0" err="1" smtClean="0"/>
              <a:t>The</a:t>
            </a:r>
            <a:r>
              <a:rPr lang="tr-TR" sz="2800" dirty="0" smtClean="0"/>
              <a:t> r</a:t>
            </a:r>
            <a:r>
              <a:rPr lang="en-US" sz="2800" dirty="0" err="1" smtClean="0"/>
              <a:t>esearcher</a:t>
            </a:r>
            <a:r>
              <a:rPr lang="tr-TR" sz="2800" dirty="0" smtClean="0"/>
              <a:t> </a:t>
            </a:r>
            <a:r>
              <a:rPr lang="tr-TR" sz="2800" dirty="0" err="1" smtClean="0"/>
              <a:t>should</a:t>
            </a:r>
            <a:r>
              <a:rPr lang="tr-TR" sz="2800" dirty="0" smtClean="0"/>
              <a:t> </a:t>
            </a:r>
            <a:r>
              <a:rPr lang="tr-TR" sz="2800" dirty="0" err="1" smtClean="0"/>
              <a:t>have</a:t>
            </a:r>
            <a:r>
              <a:rPr lang="tr-TR" sz="2800" dirty="0" smtClean="0"/>
              <a:t> a </a:t>
            </a:r>
            <a:r>
              <a:rPr lang="en-US" sz="2800" dirty="0" smtClean="0"/>
              <a:t>hypothesis about the cause-effect relationship</a:t>
            </a:r>
            <a:endParaRPr lang="tr-TR" sz="2800" dirty="0" smtClean="0"/>
          </a:p>
          <a:p>
            <a:pPr eaLnBrk="1" hangingPunct="1"/>
            <a:r>
              <a:rPr lang="tr-TR" sz="2800" dirty="0" smtClean="0"/>
              <a:t>A model </a:t>
            </a:r>
            <a:r>
              <a:rPr lang="tr-TR" sz="2800" dirty="0" err="1" smtClean="0"/>
              <a:t>should</a:t>
            </a:r>
            <a:r>
              <a:rPr lang="tr-TR" sz="2800" dirty="0" smtClean="0"/>
              <a:t> </a:t>
            </a:r>
            <a:r>
              <a:rPr lang="tr-TR" sz="2800" dirty="0" err="1" smtClean="0"/>
              <a:t>include</a:t>
            </a:r>
            <a:r>
              <a:rPr lang="tr-TR" sz="2800" dirty="0" smtClean="0"/>
              <a:t> </a:t>
            </a:r>
            <a:r>
              <a:rPr lang="tr-TR" sz="2800" dirty="0" smtClean="0"/>
              <a:t>an </a:t>
            </a:r>
            <a:r>
              <a:rPr lang="tr-TR" sz="2800" dirty="0" err="1" smtClean="0"/>
              <a:t>outcome</a:t>
            </a:r>
            <a:r>
              <a:rPr lang="tr-TR" sz="2800" dirty="0" smtClean="0"/>
              <a:t> </a:t>
            </a:r>
            <a:r>
              <a:rPr lang="tr-TR" sz="2800" dirty="0" err="1" smtClean="0"/>
              <a:t>variable</a:t>
            </a:r>
            <a:r>
              <a:rPr lang="tr-TR" sz="2800" dirty="0" smtClean="0"/>
              <a:t>,  </a:t>
            </a:r>
            <a:r>
              <a:rPr lang="tr-TR" sz="2800" dirty="0" err="1" smtClean="0"/>
              <a:t>factor</a:t>
            </a:r>
            <a:r>
              <a:rPr lang="tr-TR" sz="2800" dirty="0" smtClean="0"/>
              <a:t> </a:t>
            </a:r>
            <a:r>
              <a:rPr lang="tr-TR" sz="2800" dirty="0" err="1" smtClean="0"/>
              <a:t>variable</a:t>
            </a:r>
            <a:r>
              <a:rPr lang="tr-TR" sz="2800" dirty="0" smtClean="0"/>
              <a:t> </a:t>
            </a:r>
            <a:r>
              <a:rPr lang="tr-TR" sz="2800" dirty="0" err="1" smtClean="0"/>
              <a:t>and</a:t>
            </a:r>
            <a:r>
              <a:rPr lang="tr-TR" sz="2800" dirty="0" smtClean="0"/>
              <a:t> </a:t>
            </a:r>
            <a:r>
              <a:rPr lang="tr-TR" sz="2800" dirty="0" err="1" smtClean="0"/>
              <a:t>confounder</a:t>
            </a:r>
            <a:r>
              <a:rPr lang="tr-TR" sz="2800" dirty="0" smtClean="0"/>
              <a:t>/s.</a:t>
            </a:r>
            <a:endParaRPr lang="en-US" sz="2800" dirty="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6227763" y="4294188"/>
            <a:ext cx="2132012" cy="863600"/>
          </a:xfrm>
          <a:prstGeom prst="rect">
            <a:avLst/>
          </a:prstGeom>
          <a:noFill/>
          <a:ln w="38100" algn="ctr">
            <a:solidFill>
              <a:srgbClr val="0066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tr-TR" sz="2400" b="1">
                <a:solidFill>
                  <a:schemeClr val="tx2"/>
                </a:solidFill>
                <a:latin typeface="Comic Sans MS" pitchFamily="66" charset="0"/>
              </a:rPr>
              <a:t>CHD</a:t>
            </a:r>
            <a:endParaRPr kumimoji="1" lang="en-US" sz="2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>
            <a:off x="2627313" y="4149725"/>
            <a:ext cx="316865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38" name="Line 7"/>
          <p:cNvSpPr>
            <a:spLocks noChangeShapeType="1"/>
          </p:cNvSpPr>
          <p:nvPr/>
        </p:nvSpPr>
        <p:spPr bwMode="auto">
          <a:xfrm flipV="1">
            <a:off x="4211638" y="4724400"/>
            <a:ext cx="1655762" cy="5746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18439" name="Rectangle 11"/>
          <p:cNvSpPr>
            <a:spLocks noChangeArrowheads="1"/>
          </p:cNvSpPr>
          <p:nvPr/>
        </p:nvSpPr>
        <p:spPr bwMode="auto">
          <a:xfrm>
            <a:off x="1042988" y="5013325"/>
            <a:ext cx="2952750" cy="122555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tr-TR" sz="2400" b="1">
                <a:solidFill>
                  <a:schemeClr val="tx2"/>
                </a:solidFill>
                <a:latin typeface="Comic Sans MS" pitchFamily="66" charset="0"/>
              </a:rPr>
              <a:t>Age</a:t>
            </a:r>
            <a:endParaRPr kumimoji="1" lang="en-US" sz="2400" b="1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kumimoji="1" lang="tr-TR" sz="2400" b="1">
                <a:solidFill>
                  <a:schemeClr val="tx2"/>
                </a:solidFill>
                <a:latin typeface="Comic Sans MS" pitchFamily="66" charset="0"/>
              </a:rPr>
              <a:t>Gender</a:t>
            </a:r>
          </a:p>
          <a:p>
            <a:r>
              <a:rPr kumimoji="1" lang="tr-TR" sz="2400" b="1">
                <a:solidFill>
                  <a:schemeClr val="tx2"/>
                </a:solidFill>
                <a:latin typeface="Comic Sans MS" pitchFamily="66" charset="0"/>
              </a:rPr>
              <a:t>High cholesterol</a:t>
            </a:r>
            <a:endParaRPr kumimoji="1" lang="en-US" sz="2400" b="1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8440" name="Rectangle 12"/>
          <p:cNvSpPr>
            <a:spLocks noChangeArrowheads="1"/>
          </p:cNvSpPr>
          <p:nvPr/>
        </p:nvSpPr>
        <p:spPr bwMode="auto">
          <a:xfrm>
            <a:off x="684213" y="3500438"/>
            <a:ext cx="1655762" cy="503237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tr-TR" sz="2400" b="1">
                <a:solidFill>
                  <a:srgbClr val="A50021"/>
                </a:solidFill>
                <a:latin typeface="Comic Sans MS" pitchFamily="66" charset="0"/>
              </a:rPr>
              <a:t>Factor</a:t>
            </a:r>
            <a:endParaRPr kumimoji="1" lang="en-US" sz="24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8441" name="Rectangle 13"/>
          <p:cNvSpPr>
            <a:spLocks noChangeArrowheads="1"/>
          </p:cNvSpPr>
          <p:nvPr/>
        </p:nvSpPr>
        <p:spPr bwMode="auto">
          <a:xfrm>
            <a:off x="6227763" y="3716338"/>
            <a:ext cx="2089150" cy="504825"/>
          </a:xfrm>
          <a:prstGeom prst="rect">
            <a:avLst/>
          </a:prstGeom>
          <a:solidFill>
            <a:schemeClr val="bg1"/>
          </a:solidFill>
          <a:ln w="3810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tr-TR" sz="2400" b="1">
                <a:solidFill>
                  <a:srgbClr val="A50021"/>
                </a:solidFill>
                <a:latin typeface="Comic Sans MS" pitchFamily="66" charset="0"/>
              </a:rPr>
              <a:t>Outcome</a:t>
            </a:r>
            <a:endParaRPr kumimoji="1" lang="en-US" sz="24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8442" name="Rectangle 14"/>
          <p:cNvSpPr>
            <a:spLocks noChangeArrowheads="1"/>
          </p:cNvSpPr>
          <p:nvPr/>
        </p:nvSpPr>
        <p:spPr bwMode="auto">
          <a:xfrm>
            <a:off x="684213" y="4086225"/>
            <a:ext cx="1670050" cy="461963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tr-TR" sz="2400" b="1">
                <a:solidFill>
                  <a:schemeClr val="tx2"/>
                </a:solidFill>
                <a:latin typeface="Comic Sans MS" pitchFamily="66" charset="0"/>
              </a:rPr>
              <a:t>BMI</a:t>
            </a:r>
          </a:p>
        </p:txBody>
      </p:sp>
      <p:sp>
        <p:nvSpPr>
          <p:cNvPr id="18443" name="Rectangle 15"/>
          <p:cNvSpPr>
            <a:spLocks noChangeArrowheads="1"/>
          </p:cNvSpPr>
          <p:nvPr/>
        </p:nvSpPr>
        <p:spPr bwMode="auto">
          <a:xfrm>
            <a:off x="3851275" y="5734050"/>
            <a:ext cx="2160588" cy="503238"/>
          </a:xfrm>
          <a:prstGeom prst="rect">
            <a:avLst/>
          </a:prstGeom>
          <a:solidFill>
            <a:schemeClr val="bg1"/>
          </a:solidFill>
          <a:ln w="38100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kumimoji="1" lang="tr-TR" sz="2400" b="1">
                <a:solidFill>
                  <a:srgbClr val="A50021"/>
                </a:solidFill>
                <a:latin typeface="Comic Sans MS" pitchFamily="66" charset="0"/>
              </a:rPr>
              <a:t>Confounders</a:t>
            </a:r>
            <a:endParaRPr kumimoji="1" lang="en-US" sz="2400" b="1">
              <a:solidFill>
                <a:srgbClr val="A50021"/>
              </a:solidFill>
              <a:latin typeface="Comic Sans MS" pitchFamily="66" charset="0"/>
            </a:endParaRPr>
          </a:p>
        </p:txBody>
      </p:sp>
      <p:sp>
        <p:nvSpPr>
          <p:cNvPr id="18444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/>
              <a:t>When creating a logistic regression model</a:t>
            </a:r>
            <a:endParaRPr lang="tr-TR" sz="3200" b="1" smtClean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6565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tr-TR" dirty="0" smtClean="0"/>
          </a:p>
          <a:p>
            <a:pPr eaLnBrk="1" hangingPunct="1"/>
            <a:r>
              <a:rPr lang="en-US" dirty="0" smtClean="0"/>
              <a:t>Put</a:t>
            </a:r>
            <a:r>
              <a:rPr lang="tr-TR" dirty="0" err="1" smtClean="0"/>
              <a:t>ting</a:t>
            </a:r>
            <a:r>
              <a:rPr lang="en-US" dirty="0" smtClean="0"/>
              <a:t> all the variables in the database</a:t>
            </a:r>
            <a:r>
              <a:rPr lang="tr-TR" dirty="0" smtClean="0"/>
              <a:t> </a:t>
            </a:r>
            <a:r>
              <a:rPr lang="tr-TR" dirty="0" err="1" smtClean="0"/>
              <a:t>to</a:t>
            </a:r>
            <a:r>
              <a:rPr lang="tr-TR" dirty="0" smtClean="0"/>
              <a:t> </a:t>
            </a:r>
            <a:r>
              <a:rPr lang="tr-TR" dirty="0" err="1" smtClean="0"/>
              <a:t>create</a:t>
            </a:r>
            <a:r>
              <a:rPr lang="tr-TR" dirty="0" smtClean="0"/>
              <a:t> an </a:t>
            </a:r>
            <a:r>
              <a:rPr lang="tr-TR" dirty="0" err="1" smtClean="0"/>
              <a:t>explanatory</a:t>
            </a:r>
            <a:r>
              <a:rPr lang="tr-TR" dirty="0" smtClean="0"/>
              <a:t> model </a:t>
            </a:r>
            <a:r>
              <a:rPr lang="en-US" dirty="0" smtClean="0"/>
              <a:t>is </a:t>
            </a:r>
            <a:r>
              <a:rPr lang="en-US" dirty="0" smtClean="0"/>
              <a:t>not </a:t>
            </a:r>
            <a:r>
              <a:rPr lang="tr-TR" dirty="0" smtClean="0"/>
              <a:t>a </a:t>
            </a:r>
            <a:r>
              <a:rPr lang="en-US" dirty="0" smtClean="0"/>
              <a:t>right </a:t>
            </a:r>
            <a:r>
              <a:rPr lang="tr-TR" dirty="0" err="1" smtClean="0"/>
              <a:t>way</a:t>
            </a:r>
            <a:r>
              <a:rPr lang="tr-TR" dirty="0" smtClean="0"/>
              <a:t> of </a:t>
            </a:r>
            <a:r>
              <a:rPr lang="tr-TR" dirty="0" err="1" smtClean="0"/>
              <a:t>modelling</a:t>
            </a:r>
            <a:r>
              <a:rPr lang="tr-TR" dirty="0" smtClean="0"/>
              <a:t>  </a:t>
            </a:r>
            <a:r>
              <a:rPr lang="tr-TR" b="1" dirty="0" smtClean="0">
                <a:solidFill>
                  <a:srgbClr val="008000"/>
                </a:solidFill>
              </a:rPr>
              <a:t>!!..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 err="1" smtClean="0"/>
              <a:t>Methods</a:t>
            </a:r>
            <a:r>
              <a:rPr lang="tr-TR" b="1" dirty="0" smtClean="0"/>
              <a:t> of </a:t>
            </a:r>
            <a:r>
              <a:rPr lang="tr-TR" b="1" dirty="0" err="1" smtClean="0"/>
              <a:t>Logistic</a:t>
            </a:r>
            <a:r>
              <a:rPr lang="tr-TR" b="1" dirty="0" smtClean="0"/>
              <a:t> </a:t>
            </a:r>
            <a:r>
              <a:rPr lang="tr-TR" b="1" dirty="0" err="1" smtClean="0"/>
              <a:t>Regression</a:t>
            </a:r>
            <a:endParaRPr lang="tr-TR" b="1" dirty="0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2800" dirty="0" smtClean="0">
                <a:latin typeface="+mj-lt"/>
              </a:rPr>
              <a:t>Simultaneous</a:t>
            </a:r>
            <a:r>
              <a:rPr lang="en-US" sz="2800" dirty="0" smtClean="0">
                <a:latin typeface="+mj-lt"/>
              </a:rPr>
              <a:t>: All variables entered at the </a:t>
            </a:r>
            <a:r>
              <a:rPr lang="en-US" sz="2800" dirty="0" smtClean="0">
                <a:latin typeface="+mj-lt"/>
              </a:rPr>
              <a:t>same</a:t>
            </a:r>
            <a:r>
              <a:rPr lang="tr-TR" sz="2800" dirty="0" smtClean="0">
                <a:latin typeface="+mj-lt"/>
              </a:rPr>
              <a:t> time</a:t>
            </a:r>
            <a:endParaRPr lang="tr-TR" sz="2800" dirty="0" smtClean="0">
              <a:latin typeface="+mj-lt"/>
            </a:endParaRPr>
          </a:p>
          <a:p>
            <a:pPr marL="514350" indent="-514350">
              <a:buAutoNum type="arabicPeriod"/>
            </a:pPr>
            <a:r>
              <a:rPr lang="tr-TR" sz="2800" dirty="0" err="1" smtClean="0">
                <a:latin typeface="+mj-lt"/>
              </a:rPr>
              <a:t>Hierarchical</a:t>
            </a:r>
            <a:r>
              <a:rPr lang="tr-TR" sz="2800" dirty="0" smtClean="0">
                <a:latin typeface="+mj-lt"/>
              </a:rPr>
              <a:t>: </a:t>
            </a:r>
            <a:r>
              <a:rPr lang="tr-TR" sz="2800" dirty="0" err="1" smtClean="0">
                <a:latin typeface="+mj-lt"/>
              </a:rPr>
              <a:t>Variables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entered</a:t>
            </a:r>
            <a:r>
              <a:rPr lang="tr-TR" sz="2800" dirty="0" smtClean="0">
                <a:latin typeface="+mj-lt"/>
              </a:rPr>
              <a:t> in </a:t>
            </a:r>
            <a:r>
              <a:rPr lang="tr-TR" sz="2800" dirty="0" err="1" smtClean="0">
                <a:latin typeface="+mj-lt"/>
              </a:rPr>
              <a:t>blocks</a:t>
            </a:r>
            <a:r>
              <a:rPr lang="tr-TR" sz="2800" dirty="0" smtClean="0">
                <a:latin typeface="+mj-lt"/>
              </a:rPr>
              <a:t> </a:t>
            </a:r>
          </a:p>
          <a:p>
            <a:pPr lvl="1"/>
            <a:r>
              <a:rPr lang="en-US" sz="2400" dirty="0" smtClean="0">
                <a:latin typeface="+mj-lt"/>
              </a:rPr>
              <a:t>Blocks </a:t>
            </a:r>
            <a:r>
              <a:rPr lang="en-US" sz="2400" dirty="0" smtClean="0">
                <a:latin typeface="+mj-lt"/>
              </a:rPr>
              <a:t>should be based on past research, or </a:t>
            </a:r>
            <a:r>
              <a:rPr lang="en-US" sz="2400" dirty="0" smtClean="0">
                <a:latin typeface="+mj-lt"/>
              </a:rPr>
              <a:t>theory</a:t>
            </a:r>
            <a:r>
              <a:rPr lang="tr-TR" sz="2400" dirty="0" smtClean="0">
                <a:latin typeface="+mj-lt"/>
              </a:rPr>
              <a:t> </a:t>
            </a:r>
            <a:endParaRPr lang="tr-TR" sz="2400" dirty="0" smtClean="0">
              <a:latin typeface="+mj-lt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+mj-lt"/>
              </a:rPr>
              <a:t>Stepwise</a:t>
            </a:r>
            <a:r>
              <a:rPr lang="en-US" sz="2800" dirty="0" smtClean="0">
                <a:latin typeface="+mj-lt"/>
              </a:rPr>
              <a:t>: Variables entered on the basis </a:t>
            </a:r>
            <a:r>
              <a:rPr lang="en-US" sz="2800" dirty="0" smtClean="0">
                <a:latin typeface="+mj-lt"/>
              </a:rPr>
              <a:t>of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statistical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criteria</a:t>
            </a:r>
            <a:r>
              <a:rPr lang="tr-TR" sz="2800" dirty="0" smtClean="0">
                <a:latin typeface="+mj-lt"/>
              </a:rPr>
              <a:t> (i.e</a:t>
            </a:r>
            <a:r>
              <a:rPr lang="tr-TR" sz="2800" dirty="0" smtClean="0">
                <a:latin typeface="+mj-lt"/>
              </a:rPr>
              <a:t>. </a:t>
            </a:r>
            <a:r>
              <a:rPr lang="tr-TR" sz="2800" dirty="0" err="1" smtClean="0">
                <a:latin typeface="+mj-lt"/>
              </a:rPr>
              <a:t>relative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contribution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to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predicting</a:t>
            </a:r>
            <a:r>
              <a:rPr lang="tr-TR" sz="2800" dirty="0" smtClean="0">
                <a:latin typeface="+mj-lt"/>
              </a:rPr>
              <a:t> </a:t>
            </a:r>
            <a:r>
              <a:rPr lang="tr-TR" sz="2800" dirty="0" err="1" smtClean="0">
                <a:latin typeface="+mj-lt"/>
              </a:rPr>
              <a:t>outcome</a:t>
            </a:r>
            <a:r>
              <a:rPr lang="tr-TR" sz="2800" dirty="0" smtClean="0">
                <a:latin typeface="+mj-lt"/>
              </a:rPr>
              <a:t>)</a:t>
            </a:r>
          </a:p>
          <a:p>
            <a:pPr lvl="1"/>
            <a:r>
              <a:rPr lang="en-US" sz="2400" dirty="0" smtClean="0">
                <a:latin typeface="+mj-lt"/>
              </a:rPr>
              <a:t>Should </a:t>
            </a:r>
            <a:r>
              <a:rPr lang="en-US" sz="2400" dirty="0" smtClean="0">
                <a:latin typeface="+mj-lt"/>
              </a:rPr>
              <a:t>be used only for exploratory analysis</a:t>
            </a:r>
            <a:endParaRPr lang="tr-TR" sz="2400" dirty="0">
              <a:latin typeface="+mj-lt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600" b="1" smtClean="0"/>
              <a:t>Modeling Methods in SPSS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006600"/>
                </a:solidFill>
              </a:rPr>
              <a:t>To create a</a:t>
            </a:r>
            <a:r>
              <a:rPr lang="tr-TR" dirty="0" smtClean="0">
                <a:solidFill>
                  <a:srgbClr val="006600"/>
                </a:solidFill>
              </a:rPr>
              <a:t>n </a:t>
            </a:r>
            <a:r>
              <a:rPr lang="en-US" dirty="0" smtClean="0">
                <a:solidFill>
                  <a:srgbClr val="006600"/>
                </a:solidFill>
              </a:rPr>
              <a:t>exploratory </a:t>
            </a:r>
            <a:r>
              <a:rPr lang="en-US" dirty="0" smtClean="0">
                <a:solidFill>
                  <a:srgbClr val="006600"/>
                </a:solidFill>
              </a:rPr>
              <a:t>model</a:t>
            </a:r>
            <a:endParaRPr lang="tr-TR" dirty="0" smtClean="0"/>
          </a:p>
          <a:p>
            <a:pPr lvl="1" eaLnBrk="1" hangingPunct="1"/>
            <a:r>
              <a:rPr lang="tr-TR" dirty="0" err="1" smtClean="0"/>
              <a:t>Forward</a:t>
            </a:r>
            <a:r>
              <a:rPr lang="tr-TR" dirty="0" smtClean="0"/>
              <a:t> </a:t>
            </a:r>
            <a:r>
              <a:rPr lang="tr-TR" dirty="0" err="1" smtClean="0"/>
              <a:t>Selection</a:t>
            </a:r>
            <a:endParaRPr lang="tr-TR" dirty="0" smtClean="0"/>
          </a:p>
          <a:p>
            <a:pPr lvl="1" eaLnBrk="1" hangingPunct="1"/>
            <a:r>
              <a:rPr lang="tr-TR" dirty="0" err="1" smtClean="0"/>
              <a:t>Backward</a:t>
            </a:r>
            <a:r>
              <a:rPr lang="tr-TR" dirty="0" smtClean="0"/>
              <a:t> </a:t>
            </a:r>
            <a:r>
              <a:rPr lang="tr-TR" dirty="0" err="1" smtClean="0"/>
              <a:t>Eliminitation</a:t>
            </a:r>
            <a:endParaRPr lang="tr-TR" dirty="0" smtClean="0"/>
          </a:p>
          <a:p>
            <a:pPr eaLnBrk="1" hangingPunct="1"/>
            <a:r>
              <a:rPr lang="tr-TR" dirty="0" err="1" smtClean="0">
                <a:solidFill>
                  <a:srgbClr val="006600"/>
                </a:solidFill>
              </a:rPr>
              <a:t>To</a:t>
            </a:r>
            <a:r>
              <a:rPr lang="tr-TR" dirty="0" smtClean="0">
                <a:solidFill>
                  <a:srgbClr val="006600"/>
                </a:solidFill>
              </a:rPr>
              <a:t> </a:t>
            </a:r>
            <a:r>
              <a:rPr lang="tr-TR" dirty="0" err="1" smtClean="0">
                <a:solidFill>
                  <a:srgbClr val="006600"/>
                </a:solidFill>
              </a:rPr>
              <a:t>correct</a:t>
            </a:r>
            <a:r>
              <a:rPr lang="tr-TR" dirty="0" smtClean="0">
                <a:solidFill>
                  <a:srgbClr val="006600"/>
                </a:solidFill>
              </a:rPr>
              <a:t> </a:t>
            </a:r>
            <a:r>
              <a:rPr lang="tr-TR" dirty="0" err="1" smtClean="0">
                <a:solidFill>
                  <a:srgbClr val="006600"/>
                </a:solidFill>
              </a:rPr>
              <a:t>for</a:t>
            </a:r>
            <a:r>
              <a:rPr lang="tr-TR" dirty="0" smtClean="0">
                <a:solidFill>
                  <a:srgbClr val="006600"/>
                </a:solidFill>
              </a:rPr>
              <a:t> </a:t>
            </a:r>
            <a:r>
              <a:rPr lang="tr-TR" dirty="0" err="1" smtClean="0">
                <a:solidFill>
                  <a:srgbClr val="006600"/>
                </a:solidFill>
              </a:rPr>
              <a:t>confounding</a:t>
            </a:r>
            <a:r>
              <a:rPr lang="tr-TR" dirty="0" smtClean="0">
                <a:solidFill>
                  <a:srgbClr val="006600"/>
                </a:solidFill>
              </a:rPr>
              <a:t> </a:t>
            </a:r>
            <a:r>
              <a:rPr lang="tr-TR" dirty="0" err="1" smtClean="0">
                <a:solidFill>
                  <a:srgbClr val="006600"/>
                </a:solidFill>
              </a:rPr>
              <a:t>effect</a:t>
            </a:r>
            <a:endParaRPr lang="tr-TR" dirty="0" smtClean="0">
              <a:solidFill>
                <a:srgbClr val="006600"/>
              </a:solidFill>
            </a:endParaRPr>
          </a:p>
          <a:p>
            <a:pPr lvl="1" eaLnBrk="1" hangingPunct="1"/>
            <a:r>
              <a:rPr lang="tr-TR" dirty="0" err="1" smtClean="0"/>
              <a:t>Enter</a:t>
            </a:r>
            <a:endParaRPr lang="tr-TR" dirty="0" smtClean="0"/>
          </a:p>
          <a:p>
            <a:pPr eaLnBrk="1" hangingPunct="1"/>
            <a:endParaRPr lang="tr-TR" dirty="0" smtClean="0"/>
          </a:p>
          <a:p>
            <a:pPr eaLnBrk="1" hangingPunct="1"/>
            <a:r>
              <a:rPr lang="tr-TR" dirty="0" err="1" smtClean="0"/>
              <a:t>If</a:t>
            </a:r>
            <a:r>
              <a:rPr lang="tr-TR" dirty="0" smtClean="0"/>
              <a:t> </a:t>
            </a:r>
            <a:r>
              <a:rPr lang="tr-TR" dirty="0" err="1" smtClean="0"/>
              <a:t>there</a:t>
            </a:r>
            <a:r>
              <a:rPr lang="tr-TR" dirty="0" smtClean="0"/>
              <a:t> is </a:t>
            </a:r>
            <a:r>
              <a:rPr lang="tr-TR" dirty="0" err="1" smtClean="0"/>
              <a:t>paired</a:t>
            </a:r>
            <a:r>
              <a:rPr lang="tr-TR" dirty="0" smtClean="0"/>
              <a:t> data (</a:t>
            </a:r>
            <a:r>
              <a:rPr lang="tr-TR" dirty="0" err="1" smtClean="0"/>
              <a:t>Conditional</a:t>
            </a:r>
            <a:r>
              <a:rPr lang="tr-TR" dirty="0" smtClean="0"/>
              <a:t> </a:t>
            </a:r>
            <a:r>
              <a:rPr lang="tr-TR" dirty="0" err="1" smtClean="0"/>
              <a:t>logistic</a:t>
            </a:r>
            <a:r>
              <a:rPr lang="tr-TR" dirty="0" smtClean="0"/>
              <a:t> </a:t>
            </a:r>
            <a:r>
              <a:rPr lang="tr-TR" dirty="0" err="1" smtClean="0"/>
              <a:t>regression</a:t>
            </a:r>
            <a:r>
              <a:rPr lang="tr-TR" dirty="0" smtClean="0"/>
              <a:t>) 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20713"/>
            <a:ext cx="8229600" cy="1143000"/>
          </a:xfrm>
        </p:spPr>
        <p:txBody>
          <a:bodyPr/>
          <a:lstStyle/>
          <a:p>
            <a:pPr eaLnBrk="1" hangingPunct="1"/>
            <a:r>
              <a:rPr lang="tr-TR" b="1" smtClean="0"/>
              <a:t>What is Logistic Regression?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8893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tr-TR" smtClean="0"/>
              <a:t>   </a:t>
            </a:r>
            <a:r>
              <a:rPr lang="en-US" smtClean="0"/>
              <a:t>Logistic regression</a:t>
            </a:r>
            <a:r>
              <a:rPr lang="tr-TR" smtClean="0"/>
              <a:t> is a statistical </a:t>
            </a:r>
            <a:r>
              <a:rPr lang="en-US" smtClean="0"/>
              <a:t>modeling method </a:t>
            </a:r>
            <a:r>
              <a:rPr lang="tr-TR" smtClean="0"/>
              <a:t>which analyze</a:t>
            </a:r>
            <a:r>
              <a:rPr lang="en-US" smtClean="0"/>
              <a:t> the relationship between</a:t>
            </a:r>
            <a:r>
              <a:rPr lang="tr-TR" smtClean="0"/>
              <a:t> a </a:t>
            </a:r>
            <a:r>
              <a:rPr lang="en-US" smtClean="0"/>
              <a:t>dependent variable (outcome or disease) and multiple independent variables (factors)</a:t>
            </a:r>
            <a:r>
              <a:rPr lang="tr-TR" smtClean="0"/>
              <a:t>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b="1" smtClean="0"/>
              <a:t>Preparation of variables to the model</a:t>
            </a:r>
            <a:endParaRPr lang="tr-TR" sz="3600" b="1" smtClean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97437"/>
          </a:xfrm>
        </p:spPr>
        <p:txBody>
          <a:bodyPr/>
          <a:lstStyle/>
          <a:p>
            <a:pPr eaLnBrk="1" hangingPunct="1"/>
            <a:endParaRPr lang="tr-TR" sz="2800" dirty="0" smtClean="0"/>
          </a:p>
          <a:p>
            <a:pPr eaLnBrk="1" hangingPunct="1"/>
            <a:r>
              <a:rPr lang="tr-TR" sz="2800" dirty="0" err="1" smtClean="0"/>
              <a:t>Dependent</a:t>
            </a:r>
            <a:r>
              <a:rPr lang="tr-TR" sz="2800" dirty="0" smtClean="0"/>
              <a:t> </a:t>
            </a:r>
            <a:r>
              <a:rPr lang="tr-TR" sz="2800" dirty="0" err="1" smtClean="0"/>
              <a:t>variable</a:t>
            </a:r>
            <a:endParaRPr lang="tr-TR" sz="2800" dirty="0" smtClean="0"/>
          </a:p>
          <a:p>
            <a:pPr lvl="4" eaLnBrk="1" hangingPunct="1">
              <a:buFontTx/>
              <a:buNone/>
            </a:pPr>
            <a:r>
              <a:rPr lang="tr-TR" sz="2800" dirty="0" err="1" smtClean="0">
                <a:solidFill>
                  <a:srgbClr val="008000"/>
                </a:solidFill>
              </a:rPr>
              <a:t>Sick</a:t>
            </a:r>
            <a:r>
              <a:rPr lang="tr-TR" sz="2800" dirty="0" smtClean="0">
                <a:solidFill>
                  <a:srgbClr val="008000"/>
                </a:solidFill>
              </a:rPr>
              <a:t>: </a:t>
            </a:r>
            <a:r>
              <a:rPr lang="tr-TR" sz="2800" dirty="0" smtClean="0">
                <a:solidFill>
                  <a:srgbClr val="008000"/>
                </a:solidFill>
              </a:rPr>
              <a:t>1 </a:t>
            </a:r>
            <a:r>
              <a:rPr lang="tr-TR" sz="2800" dirty="0" err="1" smtClean="0">
                <a:solidFill>
                  <a:srgbClr val="008000"/>
                </a:solidFill>
              </a:rPr>
              <a:t>Healthy</a:t>
            </a:r>
            <a:r>
              <a:rPr lang="tr-TR" sz="2800" dirty="0" smtClean="0">
                <a:solidFill>
                  <a:srgbClr val="008000"/>
                </a:solidFill>
              </a:rPr>
              <a:t>: 0</a:t>
            </a:r>
          </a:p>
          <a:p>
            <a:pPr lvl="4" eaLnBrk="1" hangingPunct="1">
              <a:buFontTx/>
              <a:buNone/>
            </a:pPr>
            <a:endParaRPr lang="tr-TR" sz="2800" dirty="0" smtClean="0">
              <a:solidFill>
                <a:srgbClr val="008000"/>
              </a:solidFill>
            </a:endParaRPr>
          </a:p>
          <a:p>
            <a:pPr lvl="1" eaLnBrk="1" hangingPunct="1">
              <a:buFontTx/>
              <a:buNone/>
            </a:pPr>
            <a:r>
              <a:rPr lang="tr-TR" dirty="0" err="1" smtClean="0"/>
              <a:t>Independent</a:t>
            </a:r>
            <a:r>
              <a:rPr lang="tr-TR" dirty="0" smtClean="0"/>
              <a:t> </a:t>
            </a:r>
            <a:r>
              <a:rPr lang="tr-TR" dirty="0" err="1" smtClean="0"/>
              <a:t>variables</a:t>
            </a:r>
            <a:endParaRPr lang="tr-TR" dirty="0" smtClean="0"/>
          </a:p>
          <a:p>
            <a:pPr lvl="3" eaLnBrk="1" hangingPunct="1">
              <a:buFontTx/>
              <a:buNone/>
            </a:pPr>
            <a:r>
              <a:rPr lang="tr-TR" sz="2800" dirty="0" err="1" smtClean="0">
                <a:solidFill>
                  <a:srgbClr val="008000"/>
                </a:solidFill>
              </a:rPr>
              <a:t>Risky</a:t>
            </a:r>
            <a:r>
              <a:rPr lang="tr-TR" sz="2800" dirty="0" smtClean="0">
                <a:solidFill>
                  <a:srgbClr val="008000"/>
                </a:solidFill>
              </a:rPr>
              <a:t> </a:t>
            </a:r>
            <a:r>
              <a:rPr lang="tr-TR" sz="2800" dirty="0" err="1" smtClean="0">
                <a:solidFill>
                  <a:srgbClr val="008000"/>
                </a:solidFill>
              </a:rPr>
              <a:t>situation</a:t>
            </a:r>
            <a:r>
              <a:rPr lang="tr-TR" sz="2800" dirty="0" smtClean="0">
                <a:solidFill>
                  <a:srgbClr val="008000"/>
                </a:solidFill>
              </a:rPr>
              <a:t>: </a:t>
            </a:r>
            <a:r>
              <a:rPr lang="tr-TR" sz="2800" dirty="0" smtClean="0">
                <a:solidFill>
                  <a:srgbClr val="008000"/>
                </a:solidFill>
              </a:rPr>
              <a:t>1 </a:t>
            </a:r>
            <a:r>
              <a:rPr lang="tr-TR" sz="2800" dirty="0" err="1" smtClean="0">
                <a:solidFill>
                  <a:srgbClr val="008000"/>
                </a:solidFill>
              </a:rPr>
              <a:t>Other</a:t>
            </a:r>
            <a:r>
              <a:rPr lang="tr-TR" sz="2800" dirty="0" smtClean="0">
                <a:solidFill>
                  <a:srgbClr val="008000"/>
                </a:solidFill>
              </a:rPr>
              <a:t>: 0</a:t>
            </a:r>
          </a:p>
          <a:p>
            <a:pPr lvl="3" eaLnBrk="1" hangingPunct="1">
              <a:buFontTx/>
              <a:buNone/>
            </a:pPr>
            <a:endParaRPr lang="tr-TR" sz="2800" dirty="0" smtClean="0">
              <a:solidFill>
                <a:srgbClr val="008000"/>
              </a:solidFill>
            </a:endParaRPr>
          </a:p>
          <a:p>
            <a:pPr eaLnBrk="1" hangingPunct="1"/>
            <a:r>
              <a:rPr lang="tr-TR" sz="2800" dirty="0" err="1" smtClean="0"/>
              <a:t>Decide</a:t>
            </a:r>
            <a:r>
              <a:rPr lang="tr-TR" sz="2800" dirty="0" smtClean="0"/>
              <a:t> </a:t>
            </a:r>
            <a:r>
              <a:rPr lang="tr-TR" sz="2800" dirty="0" err="1" smtClean="0"/>
              <a:t>the</a:t>
            </a:r>
            <a:r>
              <a:rPr lang="tr-TR" sz="2800" dirty="0" smtClean="0"/>
              <a:t> </a:t>
            </a:r>
            <a:r>
              <a:rPr lang="tr-TR" sz="2800" dirty="0" err="1" smtClean="0"/>
              <a:t>reference</a:t>
            </a:r>
            <a:r>
              <a:rPr lang="tr-TR" sz="2800" dirty="0" smtClean="0"/>
              <a:t> </a:t>
            </a:r>
            <a:r>
              <a:rPr lang="tr-TR" sz="2800" dirty="0" err="1" smtClean="0"/>
              <a:t>group</a:t>
            </a:r>
            <a:r>
              <a:rPr lang="tr-TR" sz="2800" dirty="0" smtClean="0"/>
              <a:t>:</a:t>
            </a:r>
            <a:r>
              <a:rPr lang="en-US" sz="2800" dirty="0" smtClean="0">
                <a:solidFill>
                  <a:srgbClr val="008000"/>
                </a:solidFill>
              </a:rPr>
              <a:t>The </a:t>
            </a:r>
            <a:r>
              <a:rPr lang="en-US" sz="2800" dirty="0" smtClean="0">
                <a:solidFill>
                  <a:srgbClr val="008000"/>
                </a:solidFill>
              </a:rPr>
              <a:t>risk of CHD in men </a:t>
            </a:r>
            <a:r>
              <a:rPr lang="tr-TR" sz="2800" dirty="0" err="1" smtClean="0">
                <a:solidFill>
                  <a:srgbClr val="008000"/>
                </a:solidFill>
              </a:rPr>
              <a:t>compared</a:t>
            </a:r>
            <a:r>
              <a:rPr lang="tr-TR" sz="2800" dirty="0" smtClean="0">
                <a:solidFill>
                  <a:srgbClr val="008000"/>
                </a:solidFill>
              </a:rPr>
              <a:t> </a:t>
            </a:r>
            <a:r>
              <a:rPr lang="tr-TR" sz="2800" dirty="0" err="1" smtClean="0">
                <a:solidFill>
                  <a:srgbClr val="008000"/>
                </a:solidFill>
              </a:rPr>
              <a:t>to</a:t>
            </a:r>
            <a:r>
              <a:rPr lang="tr-TR" sz="2800" dirty="0" smtClean="0">
                <a:solidFill>
                  <a:srgbClr val="008000"/>
                </a:solidFill>
              </a:rPr>
              <a:t> </a:t>
            </a:r>
            <a:r>
              <a:rPr lang="en-US" sz="2800" dirty="0" smtClean="0">
                <a:solidFill>
                  <a:srgbClr val="008000"/>
                </a:solidFill>
              </a:rPr>
              <a:t>women</a:t>
            </a:r>
            <a:endParaRPr lang="tr-TR" sz="2800" dirty="0" smtClean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0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0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0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08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8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utoUpdateAnimBg="0"/>
      <p:bldP spid="80899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2800" smtClean="0"/>
              <a:t>Analyze -&gt; Regression -&gt; Binary logistic</a:t>
            </a:r>
          </a:p>
        </p:txBody>
      </p:sp>
      <p:pic>
        <p:nvPicPr>
          <p:cNvPr id="2457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071563"/>
            <a:ext cx="8496300" cy="578643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647700"/>
          </a:xfrm>
        </p:spPr>
        <p:txBody>
          <a:bodyPr/>
          <a:lstStyle/>
          <a:p>
            <a:pPr eaLnBrk="1" hangingPunct="1"/>
            <a:endParaRPr lang="en-US" sz="3600" smtClean="0"/>
          </a:p>
        </p:txBody>
      </p:sp>
      <p:pic>
        <p:nvPicPr>
          <p:cNvPr id="2560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36525"/>
            <a:ext cx="8964613" cy="67214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431800"/>
          </a:xfrm>
        </p:spPr>
        <p:txBody>
          <a:bodyPr/>
          <a:lstStyle/>
          <a:p>
            <a:pPr eaLnBrk="1" hangingPunct="1"/>
            <a:r>
              <a:rPr lang="tr-TR" sz="3600" dirty="0" err="1" smtClean="0"/>
              <a:t>Method</a:t>
            </a:r>
            <a:r>
              <a:rPr lang="tr-TR" sz="3600" dirty="0" smtClean="0"/>
              <a:t> </a:t>
            </a:r>
            <a:r>
              <a:rPr lang="tr-TR" sz="1800" b="1" dirty="0" smtClean="0">
                <a:solidFill>
                  <a:schemeClr val="tx1"/>
                </a:solidFill>
              </a:rPr>
              <a:t>(</a:t>
            </a:r>
            <a:r>
              <a:rPr lang="tr-TR" sz="1800" b="1" dirty="0" err="1" smtClean="0">
                <a:solidFill>
                  <a:schemeClr val="tx1"/>
                </a:solidFill>
              </a:rPr>
              <a:t>the</a:t>
            </a:r>
            <a:r>
              <a:rPr lang="tr-TR" sz="1800" b="1" dirty="0" smtClean="0">
                <a:solidFill>
                  <a:schemeClr val="tx1"/>
                </a:solidFill>
              </a:rPr>
              <a:t> </a:t>
            </a:r>
            <a:r>
              <a:rPr lang="en-US" sz="1800" b="1" dirty="0" smtClean="0">
                <a:solidFill>
                  <a:schemeClr val="tx1"/>
                </a:solidFill>
              </a:rPr>
              <a:t>method </a:t>
            </a:r>
            <a:r>
              <a:rPr lang="tr-TR" sz="1800" b="1" dirty="0" smtClean="0">
                <a:solidFill>
                  <a:schemeClr val="tx1"/>
                </a:solidFill>
              </a:rPr>
              <a:t>of </a:t>
            </a:r>
            <a:r>
              <a:rPr lang="tr-TR" sz="1800" b="1" dirty="0" err="1" smtClean="0">
                <a:solidFill>
                  <a:schemeClr val="tx1"/>
                </a:solidFill>
              </a:rPr>
              <a:t>creating</a:t>
            </a:r>
            <a:r>
              <a:rPr lang="tr-TR" sz="1800" b="1" dirty="0" smtClean="0">
                <a:solidFill>
                  <a:schemeClr val="tx1"/>
                </a:solidFill>
              </a:rPr>
              <a:t> </a:t>
            </a:r>
            <a:r>
              <a:rPr lang="tr-TR" sz="1800" b="1" dirty="0" err="1" smtClean="0">
                <a:solidFill>
                  <a:schemeClr val="tx1"/>
                </a:solidFill>
              </a:rPr>
              <a:t>the</a:t>
            </a:r>
            <a:r>
              <a:rPr lang="tr-TR" sz="1800" b="1" dirty="0" smtClean="0">
                <a:solidFill>
                  <a:schemeClr val="tx1"/>
                </a:solidFill>
              </a:rPr>
              <a:t> model is </a:t>
            </a:r>
            <a:r>
              <a:rPr lang="tr-TR" sz="1800" b="1" dirty="0" err="1" smtClean="0">
                <a:solidFill>
                  <a:schemeClr val="tx1"/>
                </a:solidFill>
              </a:rPr>
              <a:t>chosen</a:t>
            </a:r>
            <a:r>
              <a:rPr lang="tr-TR" sz="1800" b="1" dirty="0" smtClean="0">
                <a:solidFill>
                  <a:schemeClr val="tx1"/>
                </a:solidFill>
              </a:rPr>
              <a:t>)</a:t>
            </a:r>
            <a:endParaRPr lang="tr-TR" sz="1800" b="1" dirty="0" smtClean="0">
              <a:solidFill>
                <a:schemeClr val="tx1"/>
              </a:solidFill>
            </a:endParaRPr>
          </a:p>
        </p:txBody>
      </p:sp>
      <p:pic>
        <p:nvPicPr>
          <p:cNvPr id="26627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811213"/>
            <a:ext cx="8064500" cy="6046787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6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36625"/>
          </a:xfrm>
        </p:spPr>
        <p:txBody>
          <a:bodyPr/>
          <a:lstStyle/>
          <a:p>
            <a:pPr algn="l" eaLnBrk="1" hangingPunct="1"/>
            <a:r>
              <a:rPr lang="tr-TR" sz="3600" dirty="0" err="1" smtClean="0"/>
              <a:t>Categorical</a:t>
            </a:r>
            <a:r>
              <a:rPr lang="tr-TR" sz="3600" dirty="0" smtClean="0"/>
              <a:t> </a:t>
            </a:r>
            <a:br>
              <a:rPr lang="tr-TR" sz="3600" dirty="0" smtClean="0"/>
            </a:br>
            <a:r>
              <a:rPr lang="tr-TR" sz="1800" b="1" dirty="0" smtClean="0"/>
              <a:t>(</a:t>
            </a:r>
            <a:r>
              <a:rPr lang="tr-TR" sz="1800" b="1" dirty="0" err="1" smtClean="0"/>
              <a:t>categorised</a:t>
            </a:r>
            <a:r>
              <a:rPr lang="tr-TR" sz="1800" b="1" dirty="0" smtClean="0"/>
              <a:t> </a:t>
            </a:r>
            <a:r>
              <a:rPr lang="en-US" sz="1800" b="1" dirty="0" smtClean="0"/>
              <a:t>variables </a:t>
            </a:r>
            <a:r>
              <a:rPr lang="en-US" sz="1800" b="1" dirty="0" smtClean="0"/>
              <a:t>and reference </a:t>
            </a:r>
            <a:r>
              <a:rPr lang="en-US" sz="1800" b="1" dirty="0" err="1" smtClean="0"/>
              <a:t>categor</a:t>
            </a:r>
            <a:r>
              <a:rPr lang="tr-TR" sz="1800" b="1" dirty="0" err="1" smtClean="0"/>
              <a:t>ies</a:t>
            </a:r>
            <a:r>
              <a:rPr lang="en-US" sz="1800" b="1" dirty="0" smtClean="0"/>
              <a:t> are defined</a:t>
            </a:r>
            <a:r>
              <a:rPr lang="tr-TR" sz="1800" b="1" dirty="0" smtClean="0"/>
              <a:t>)</a:t>
            </a:r>
          </a:p>
        </p:txBody>
      </p:sp>
      <p:pic>
        <p:nvPicPr>
          <p:cNvPr id="2765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093788"/>
            <a:ext cx="8064500" cy="576421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title"/>
          </p:nvPr>
        </p:nvSpPr>
        <p:spPr>
          <a:xfrm>
            <a:off x="611561" y="404813"/>
            <a:ext cx="8208912" cy="792162"/>
          </a:xfrm>
        </p:spPr>
        <p:txBody>
          <a:bodyPr/>
          <a:lstStyle/>
          <a:p>
            <a:pPr eaLnBrk="1" hangingPunct="1"/>
            <a:r>
              <a:rPr lang="tr-TR" sz="3600" dirty="0" err="1" smtClean="0"/>
              <a:t>Save</a:t>
            </a:r>
            <a:r>
              <a:rPr lang="tr-TR" sz="3600" dirty="0" smtClean="0"/>
              <a:t>… </a:t>
            </a:r>
            <a:r>
              <a:rPr lang="tr-TR" sz="3600" dirty="0" err="1" smtClean="0"/>
              <a:t>probabilities</a:t>
            </a:r>
            <a:r>
              <a:rPr lang="tr-TR" sz="3600" dirty="0" smtClean="0"/>
              <a:t> </a:t>
            </a:r>
            <a:br>
              <a:rPr lang="tr-TR" sz="3600" dirty="0" smtClean="0"/>
            </a:br>
            <a:r>
              <a:rPr lang="tr-TR" sz="1800" dirty="0" smtClean="0">
                <a:solidFill>
                  <a:schemeClr val="tx1"/>
                </a:solidFill>
              </a:rPr>
              <a:t>(</a:t>
            </a:r>
            <a:r>
              <a:rPr lang="en-US" sz="1800" dirty="0" smtClean="0">
                <a:solidFill>
                  <a:schemeClr val="tx1"/>
                </a:solidFill>
              </a:rPr>
              <a:t>Each individual</a:t>
            </a:r>
            <a:r>
              <a:rPr lang="tr-TR" sz="1800" dirty="0" smtClean="0">
                <a:solidFill>
                  <a:schemeClr val="tx1"/>
                </a:solidFill>
              </a:rPr>
              <a:t>’s</a:t>
            </a:r>
            <a:r>
              <a:rPr lang="en-US" sz="1800" dirty="0" smtClean="0">
                <a:solidFill>
                  <a:schemeClr val="tx1"/>
                </a:solidFill>
              </a:rPr>
              <a:t> risk is calculated based on the </a:t>
            </a:r>
            <a:r>
              <a:rPr lang="tr-TR" sz="1800" dirty="0" err="1" smtClean="0">
                <a:solidFill>
                  <a:schemeClr val="tx1"/>
                </a:solidFill>
              </a:rPr>
              <a:t>logistic</a:t>
            </a:r>
            <a:r>
              <a:rPr lang="tr-TR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model </a:t>
            </a:r>
            <a:r>
              <a:rPr lang="en-US" sz="1800" dirty="0" smtClean="0">
                <a:solidFill>
                  <a:schemeClr val="tx1"/>
                </a:solidFill>
              </a:rPr>
              <a:t>and </a:t>
            </a:r>
            <a:r>
              <a:rPr lang="en-US" sz="1800" dirty="0" smtClean="0">
                <a:solidFill>
                  <a:schemeClr val="tx1"/>
                </a:solidFill>
              </a:rPr>
              <a:t>a</a:t>
            </a:r>
            <a:r>
              <a:rPr lang="tr-TR" sz="1800" dirty="0" err="1" smtClean="0">
                <a:solidFill>
                  <a:schemeClr val="tx1"/>
                </a:solidFill>
              </a:rPr>
              <a:t>dded</a:t>
            </a:r>
            <a:r>
              <a:rPr lang="tr-TR" sz="1800" dirty="0" smtClean="0">
                <a:solidFill>
                  <a:schemeClr val="tx1"/>
                </a:solidFill>
              </a:rPr>
              <a:t> as a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new variable </a:t>
            </a:r>
            <a:r>
              <a:rPr lang="en-US" sz="1800" dirty="0" smtClean="0">
                <a:solidFill>
                  <a:schemeClr val="tx1"/>
                </a:solidFill>
              </a:rPr>
              <a:t>to </a:t>
            </a:r>
            <a:r>
              <a:rPr lang="en-US" sz="1800" dirty="0" smtClean="0">
                <a:solidFill>
                  <a:schemeClr val="tx1"/>
                </a:solidFill>
              </a:rPr>
              <a:t>the database</a:t>
            </a:r>
            <a:r>
              <a:rPr lang="tr-TR" sz="1800" dirty="0" smtClean="0">
                <a:solidFill>
                  <a:schemeClr val="tx1"/>
                </a:solidFill>
              </a:rPr>
              <a:t>)</a:t>
            </a:r>
            <a:endParaRPr lang="tr-TR" sz="1800" b="1" dirty="0" smtClean="0">
              <a:solidFill>
                <a:schemeClr val="tx1"/>
              </a:solidFill>
            </a:endParaRPr>
          </a:p>
        </p:txBody>
      </p:sp>
      <p:pic>
        <p:nvPicPr>
          <p:cNvPr id="2867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9750" y="1384300"/>
            <a:ext cx="7920038" cy="54737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tr-TR" smtClean="0"/>
              <a:t>Options </a:t>
            </a:r>
            <a:r>
              <a:rPr lang="tr-TR" sz="2000" b="1" smtClean="0">
                <a:solidFill>
                  <a:schemeClr val="tx1"/>
                </a:solidFill>
              </a:rPr>
              <a:t>(CI for exp(</a:t>
            </a:r>
            <a:r>
              <a:rPr lang="tr-TR" sz="2000" b="1" smtClean="0">
                <a:solidFill>
                  <a:schemeClr val="tx1"/>
                </a:solidFill>
                <a:sym typeface="Symbol" pitchFamily="18" charset="2"/>
              </a:rPr>
              <a:t>) 95% is marked= 95% confidence interval of OR)</a:t>
            </a:r>
          </a:p>
        </p:txBody>
      </p:sp>
      <p:pic>
        <p:nvPicPr>
          <p:cNvPr id="29699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600200"/>
            <a:ext cx="8064500" cy="5257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/>
              <a:t>Logreg Result Table</a:t>
            </a:r>
          </a:p>
        </p:txBody>
      </p:sp>
      <p:graphicFrame>
        <p:nvGraphicFramePr>
          <p:cNvPr id="1026" name="Object 3"/>
          <p:cNvGraphicFramePr>
            <a:graphicFrameLocks noGrp="1" noChangeAspect="1"/>
          </p:cNvGraphicFramePr>
          <p:nvPr>
            <p:ph idx="1"/>
          </p:nvPr>
        </p:nvGraphicFramePr>
        <p:xfrm>
          <a:off x="539750" y="2695575"/>
          <a:ext cx="8208963" cy="2505075"/>
        </p:xfrm>
        <a:graphic>
          <a:graphicData uri="http://schemas.openxmlformats.org/presentationml/2006/ole">
            <p:oleObj spid="_x0000_s1027" name="Belge" r:id="rId3" imgW="5823509" imgH="1569415" progId="Word.Document.8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4140200" y="1412776"/>
            <a:ext cx="3887788" cy="92333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b="1" dirty="0" err="1">
                <a:cs typeface="Arial" charset="0"/>
              </a:rPr>
              <a:t>Wald</a:t>
            </a:r>
            <a:r>
              <a:rPr lang="tr-TR" b="1" dirty="0">
                <a:cs typeface="Arial" charset="0"/>
              </a:rPr>
              <a:t> </a:t>
            </a:r>
            <a:r>
              <a:rPr lang="tr-TR" b="1" dirty="0" err="1">
                <a:cs typeface="Arial" charset="0"/>
              </a:rPr>
              <a:t>and</a:t>
            </a:r>
            <a:r>
              <a:rPr lang="tr-TR" b="1" dirty="0">
                <a:cs typeface="Arial" charset="0"/>
              </a:rPr>
              <a:t> </a:t>
            </a:r>
            <a:r>
              <a:rPr lang="tr-TR" b="1" dirty="0" err="1">
                <a:cs typeface="Arial" charset="0"/>
              </a:rPr>
              <a:t>Sig</a:t>
            </a:r>
            <a:r>
              <a:rPr lang="tr-TR" b="1" dirty="0" smtClean="0">
                <a:cs typeface="Arial" charset="0"/>
              </a:rPr>
              <a:t>.</a:t>
            </a:r>
            <a:r>
              <a:rPr lang="tr-TR" dirty="0" smtClean="0">
                <a:cs typeface="Arial" charset="0"/>
              </a:rPr>
              <a:t>: </a:t>
            </a:r>
            <a:r>
              <a:rPr lang="tr-TR" dirty="0" smtClean="0">
                <a:cs typeface="Arial" charset="0"/>
              </a:rPr>
              <a:t>a </a:t>
            </a:r>
            <a:r>
              <a:rPr lang="tr-TR" dirty="0" err="1" smtClean="0">
                <a:cs typeface="Arial" charset="0"/>
              </a:rPr>
              <a:t>chi</a:t>
            </a:r>
            <a:r>
              <a:rPr lang="tr-TR" dirty="0" smtClean="0">
                <a:cs typeface="Arial" charset="0"/>
              </a:rPr>
              <a:t>-</a:t>
            </a:r>
            <a:r>
              <a:rPr lang="tr-TR" dirty="0" err="1" smtClean="0">
                <a:cs typeface="Arial" charset="0"/>
              </a:rPr>
              <a:t>square</a:t>
            </a:r>
            <a:r>
              <a:rPr lang="tr-TR" dirty="0" smtClean="0">
                <a:cs typeface="Arial" charset="0"/>
              </a:rPr>
              <a:t> test, </a:t>
            </a:r>
            <a:r>
              <a:rPr lang="tr-TR" dirty="0" err="1" smtClean="0">
                <a:cs typeface="Arial" charset="0"/>
              </a:rPr>
              <a:t>which</a:t>
            </a:r>
            <a:r>
              <a:rPr lang="tr-TR" dirty="0" smtClean="0">
                <a:cs typeface="Arial" charset="0"/>
              </a:rPr>
              <a:t> </a:t>
            </a:r>
            <a:r>
              <a:rPr lang="tr-TR" dirty="0" err="1" smtClean="0">
                <a:cs typeface="Arial" charset="0"/>
              </a:rPr>
              <a:t>show</a:t>
            </a:r>
            <a:r>
              <a:rPr lang="tr-TR" dirty="0" smtClean="0">
                <a:cs typeface="Arial" charset="0"/>
              </a:rPr>
              <a:t> </a:t>
            </a:r>
            <a:r>
              <a:rPr lang="tr-TR" dirty="0" err="1" smtClean="0">
                <a:cs typeface="Arial" charset="0"/>
              </a:rPr>
              <a:t>whether</a:t>
            </a:r>
            <a:r>
              <a:rPr lang="tr-TR" dirty="0" smtClean="0">
                <a:cs typeface="Arial" charset="0"/>
              </a:rPr>
              <a:t> B is </a:t>
            </a:r>
            <a:r>
              <a:rPr lang="tr-TR" dirty="0" err="1" smtClean="0">
                <a:cs typeface="Arial" charset="0"/>
              </a:rPr>
              <a:t>equal</a:t>
            </a:r>
            <a:r>
              <a:rPr lang="tr-TR" dirty="0" smtClean="0">
                <a:cs typeface="Arial" charset="0"/>
              </a:rPr>
              <a:t> </a:t>
            </a:r>
            <a:r>
              <a:rPr lang="tr-TR" dirty="0" err="1" smtClean="0">
                <a:cs typeface="Arial" charset="0"/>
              </a:rPr>
              <a:t>to</a:t>
            </a:r>
            <a:r>
              <a:rPr lang="tr-TR" dirty="0" smtClean="0">
                <a:cs typeface="Arial" charset="0"/>
              </a:rPr>
              <a:t> </a:t>
            </a:r>
            <a:r>
              <a:rPr lang="tr-TR" dirty="0">
                <a:cs typeface="Arial" charset="0"/>
              </a:rPr>
              <a:t>‘0’ </a:t>
            </a:r>
            <a:r>
              <a:rPr lang="tr-TR" dirty="0" err="1" smtClean="0">
                <a:cs typeface="Arial" charset="0"/>
              </a:rPr>
              <a:t>or</a:t>
            </a:r>
            <a:r>
              <a:rPr lang="tr-TR" dirty="0" smtClean="0">
                <a:cs typeface="Arial" charset="0"/>
              </a:rPr>
              <a:t> not</a:t>
            </a:r>
            <a:endParaRPr lang="tr-TR" dirty="0">
              <a:cs typeface="Arial" charset="0"/>
            </a:endParaRPr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 flipH="1">
            <a:off x="2987675" y="2492375"/>
            <a:ext cx="1223963" cy="50482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 flipH="1">
            <a:off x="4716463" y="2492375"/>
            <a:ext cx="574675" cy="4318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031" name="Line 7"/>
          <p:cNvSpPr>
            <a:spLocks noChangeShapeType="1"/>
          </p:cNvSpPr>
          <p:nvPr/>
        </p:nvSpPr>
        <p:spPr bwMode="auto">
          <a:xfrm flipH="1">
            <a:off x="5795963" y="2492375"/>
            <a:ext cx="0" cy="431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6516688" y="5013325"/>
            <a:ext cx="1943100" cy="9239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>
                <a:cs typeface="Arial" charset="0"/>
              </a:rPr>
              <a:t>OR and %95 </a:t>
            </a:r>
            <a:r>
              <a:rPr lang="tr-TR" u="sng">
                <a:hlinkClick r:id="rId4"/>
              </a:rPr>
              <a:t>Confidence interval</a:t>
            </a:r>
            <a:endParaRPr lang="tr-TR" u="sng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 flipH="1" flipV="1">
            <a:off x="6804025" y="4724400"/>
            <a:ext cx="288925" cy="2889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 flipV="1">
            <a:off x="7451725" y="4581525"/>
            <a:ext cx="215900" cy="4318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806450" y="549275"/>
            <a:ext cx="8229600" cy="608013"/>
          </a:xfrm>
        </p:spPr>
        <p:txBody>
          <a:bodyPr/>
          <a:lstStyle/>
          <a:p>
            <a:pPr algn="l"/>
            <a:r>
              <a:rPr lang="tr-TR" sz="3200" b="1" smtClean="0">
                <a:hlinkClick r:id="rId2"/>
              </a:rPr>
              <a:t>Goodness of Fit Tests</a:t>
            </a:r>
            <a:endParaRPr lang="tr-TR" sz="3200" b="1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752975"/>
          </a:xfrm>
        </p:spPr>
        <p:txBody>
          <a:bodyPr/>
          <a:lstStyle/>
          <a:p>
            <a:pPr eaLnBrk="1" hangingPunct="1"/>
            <a:r>
              <a:rPr lang="tr-TR" sz="2800" dirty="0" smtClean="0">
                <a:solidFill>
                  <a:srgbClr val="A50021"/>
                </a:solidFill>
                <a:latin typeface="Calibri" pitchFamily="34" charset="0"/>
                <a:cs typeface="Times New Roman" pitchFamily="18" charset="0"/>
              </a:rPr>
              <a:t>Hosmer-Lemeshow Test</a:t>
            </a:r>
          </a:p>
          <a:p>
            <a:pPr lvl="1" eaLnBrk="1" hangingPunct="1"/>
            <a:r>
              <a:rPr lang="tr-TR" dirty="0" err="1" smtClean="0">
                <a:latin typeface="Calibri" pitchFamily="34" charset="0"/>
              </a:rPr>
              <a:t>It</a:t>
            </a:r>
            <a:r>
              <a:rPr lang="tr-TR" dirty="0" smtClean="0">
                <a:latin typeface="Calibri" pitchFamily="34" charset="0"/>
              </a:rPr>
              <a:t> </a:t>
            </a:r>
            <a:r>
              <a:rPr lang="tr-TR" dirty="0" smtClean="0">
                <a:latin typeface="Calibri" pitchFamily="34" charset="0"/>
              </a:rPr>
              <a:t>is </a:t>
            </a:r>
            <a:r>
              <a:rPr lang="tr-TR" dirty="0" err="1" smtClean="0">
                <a:latin typeface="Calibri" pitchFamily="34" charset="0"/>
              </a:rPr>
              <a:t>based</a:t>
            </a:r>
            <a:r>
              <a:rPr lang="tr-TR" dirty="0" smtClean="0">
                <a:latin typeface="Calibri" pitchFamily="34" charset="0"/>
              </a:rPr>
              <a:t> on </a:t>
            </a:r>
            <a:r>
              <a:rPr lang="en-US" dirty="0" smtClean="0">
                <a:latin typeface="Calibri" pitchFamily="34" charset="0"/>
              </a:rPr>
              <a:t>Chi Square </a:t>
            </a:r>
            <a:r>
              <a:rPr lang="tr-TR" dirty="0" smtClean="0">
                <a:latin typeface="Calibri" pitchFamily="34" charset="0"/>
              </a:rPr>
              <a:t>statistics</a:t>
            </a:r>
          </a:p>
          <a:p>
            <a:pPr lvl="1" eaLnBrk="1" hangingPunct="1"/>
            <a:r>
              <a:rPr lang="tr-TR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If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the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p 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value is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&gt;0.05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;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 the model 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fit </a:t>
            </a:r>
            <a:r>
              <a:rPr lang="tr-TR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to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tr-TR" dirty="0" err="1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the</a:t>
            </a:r>
            <a:r>
              <a:rPr lang="tr-TR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data is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  <a:cs typeface="Times New Roman" pitchFamily="18" charset="0"/>
              </a:rPr>
              <a:t>acceptable</a:t>
            </a:r>
            <a:endParaRPr lang="tr-TR" sz="3600" dirty="0" smtClean="0">
              <a:latin typeface="Calibri" pitchFamily="34" charset="0"/>
            </a:endParaRPr>
          </a:p>
          <a:p>
            <a:pPr lvl="1" eaLnBrk="1" hangingPunct="1"/>
            <a:endParaRPr lang="tr-TR" dirty="0" smtClean="0">
              <a:solidFill>
                <a:schemeClr val="tx2"/>
              </a:solidFill>
              <a:latin typeface="Calibri" pitchFamily="34" charset="0"/>
              <a:cs typeface="Times New Roman" pitchFamily="18" charset="0"/>
            </a:endParaRPr>
          </a:p>
          <a:p>
            <a:pPr eaLnBrk="1" hangingPunct="1"/>
            <a:r>
              <a:rPr lang="tr-TR" sz="2800" dirty="0" smtClean="0">
                <a:solidFill>
                  <a:srgbClr val="A50021"/>
                </a:solidFill>
                <a:latin typeface="Calibri" pitchFamily="34" charset="0"/>
                <a:cs typeface="Times New Roman" pitchFamily="18" charset="0"/>
              </a:rPr>
              <a:t>Nagelkerke R</a:t>
            </a:r>
            <a:r>
              <a:rPr lang="tr-TR" sz="2800" baseline="30000" dirty="0" smtClean="0">
                <a:solidFill>
                  <a:srgbClr val="A50021"/>
                </a:solidFill>
                <a:latin typeface="Calibri" pitchFamily="34" charset="0"/>
                <a:cs typeface="Times New Roman" pitchFamily="18" charset="0"/>
              </a:rPr>
              <a:t>2</a:t>
            </a:r>
            <a:r>
              <a:rPr lang="tr-TR" sz="2800" dirty="0" smtClean="0">
                <a:solidFill>
                  <a:srgbClr val="A50021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tr-TR" sz="2400" dirty="0" smtClean="0">
              <a:latin typeface="Calibri" pitchFamily="34" charset="0"/>
            </a:endParaRPr>
          </a:p>
          <a:p>
            <a:pPr lvl="1" eaLnBrk="1" hangingPunct="1"/>
            <a:r>
              <a:rPr lang="tr-TR" dirty="0" smtClean="0">
                <a:latin typeface="Calibri" pitchFamily="34" charset="0"/>
              </a:rPr>
              <a:t>It indicates, how much the m</a:t>
            </a:r>
            <a:r>
              <a:rPr lang="en-US" dirty="0" err="1" smtClean="0">
                <a:latin typeface="Calibri" pitchFamily="34" charset="0"/>
              </a:rPr>
              <a:t>odel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tr-TR" dirty="0" smtClean="0">
                <a:latin typeface="Calibri" pitchFamily="34" charset="0"/>
              </a:rPr>
              <a:t>can </a:t>
            </a:r>
            <a:r>
              <a:rPr lang="en-US" dirty="0" smtClean="0">
                <a:latin typeface="Calibri" pitchFamily="34" charset="0"/>
              </a:rPr>
              <a:t>explain</a:t>
            </a:r>
            <a:r>
              <a:rPr lang="tr-TR" dirty="0" smtClean="0">
                <a:latin typeface="Calibri" pitchFamily="34" charset="0"/>
              </a:rPr>
              <a:t> the variance of dependent variable. </a:t>
            </a:r>
            <a:r>
              <a:rPr lang="tr-TR" sz="2000" dirty="0" smtClean="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pPr eaLnBrk="1" hangingPunct="1"/>
            <a:r>
              <a:rPr lang="tr-TR" sz="3600" b="1" dirty="0" err="1" smtClean="0"/>
              <a:t>When</a:t>
            </a:r>
            <a:r>
              <a:rPr lang="tr-TR" sz="3600" b="1" dirty="0" smtClean="0"/>
              <a:t> </a:t>
            </a:r>
            <a:r>
              <a:rPr lang="tr-TR" sz="3600" b="1" dirty="0" smtClean="0"/>
              <a:t>logistic regression is </a:t>
            </a:r>
            <a:r>
              <a:rPr lang="tr-TR" sz="3600" b="1" dirty="0" err="1" smtClean="0"/>
              <a:t>used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please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explain</a:t>
            </a:r>
            <a:r>
              <a:rPr lang="tr-TR" sz="3600" b="1" dirty="0" smtClean="0"/>
              <a:t> i</a:t>
            </a:r>
            <a:r>
              <a:rPr lang="tr-TR" sz="3600" b="1" dirty="0" smtClean="0"/>
              <a:t>n </a:t>
            </a:r>
            <a:r>
              <a:rPr lang="tr-TR" sz="3600" b="1" dirty="0" err="1" smtClean="0"/>
              <a:t>the</a:t>
            </a:r>
            <a:r>
              <a:rPr lang="tr-TR" sz="3600" b="1" dirty="0" smtClean="0"/>
              <a:t> </a:t>
            </a:r>
            <a:r>
              <a:rPr lang="tr-TR" sz="3600" b="1" dirty="0" err="1" smtClean="0"/>
              <a:t>method</a:t>
            </a:r>
            <a:r>
              <a:rPr lang="tr-TR" sz="3600" b="1" dirty="0" smtClean="0"/>
              <a:t>; </a:t>
            </a:r>
            <a:endParaRPr lang="tr-TR" sz="3600" b="1" dirty="0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0322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What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dependent</a:t>
            </a:r>
            <a:r>
              <a:rPr lang="tr-TR" dirty="0" smtClean="0"/>
              <a:t> </a:t>
            </a:r>
            <a:r>
              <a:rPr lang="tr-TR" dirty="0" err="1" smtClean="0"/>
              <a:t>variable</a:t>
            </a:r>
            <a:endParaRPr lang="tr-TR" dirty="0" smtClean="0"/>
          </a:p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What</a:t>
            </a:r>
            <a:r>
              <a:rPr lang="tr-TR" dirty="0" smtClean="0"/>
              <a:t> is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modeling</a:t>
            </a:r>
            <a:r>
              <a:rPr lang="tr-TR" dirty="0" smtClean="0"/>
              <a:t> </a:t>
            </a:r>
            <a:r>
              <a:rPr lang="tr-TR" dirty="0" err="1" smtClean="0"/>
              <a:t>hypothesis</a:t>
            </a:r>
            <a:endParaRPr lang="tr-TR" dirty="0" smtClean="0"/>
          </a:p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State</a:t>
            </a:r>
            <a:r>
              <a:rPr lang="tr-TR" dirty="0" smtClean="0"/>
              <a:t> </a:t>
            </a:r>
            <a:r>
              <a:rPr lang="tr-TR" dirty="0" err="1" smtClean="0"/>
              <a:t>that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Logistic</a:t>
            </a:r>
            <a:r>
              <a:rPr lang="tr-TR" dirty="0" smtClean="0"/>
              <a:t> </a:t>
            </a:r>
            <a:r>
              <a:rPr lang="tr-TR" dirty="0" err="1" smtClean="0"/>
              <a:t>regression</a:t>
            </a:r>
            <a:r>
              <a:rPr lang="tr-TR" dirty="0" smtClean="0"/>
              <a:t> </a:t>
            </a:r>
            <a:r>
              <a:rPr lang="tr-TR" dirty="0" err="1" smtClean="0"/>
              <a:t>method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endParaRPr lang="tr-TR" dirty="0" smtClean="0"/>
          </a:p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Note</a:t>
            </a:r>
            <a:r>
              <a:rPr lang="tr-TR" dirty="0" smtClean="0"/>
              <a:t> </a:t>
            </a:r>
            <a:r>
              <a:rPr lang="en-US" dirty="0" smtClean="0"/>
              <a:t>which </a:t>
            </a:r>
            <a:r>
              <a:rPr lang="tr-TR" dirty="0" err="1" smtClean="0"/>
              <a:t>statistical</a:t>
            </a:r>
            <a:r>
              <a:rPr lang="tr-TR" dirty="0" smtClean="0"/>
              <a:t> </a:t>
            </a:r>
            <a:r>
              <a:rPr lang="en-US" dirty="0" smtClean="0"/>
              <a:t>p</a:t>
            </a:r>
            <a:r>
              <a:rPr lang="tr-TR" dirty="0" err="1" smtClean="0"/>
              <a:t>ack</a:t>
            </a:r>
            <a:r>
              <a:rPr lang="tr-TR" dirty="0" smtClean="0"/>
              <a:t> a</a:t>
            </a:r>
            <a:r>
              <a:rPr lang="en-US" dirty="0" err="1" smtClean="0"/>
              <a:t>nd</a:t>
            </a:r>
            <a:r>
              <a:rPr lang="en-US" dirty="0" smtClean="0"/>
              <a:t> </a:t>
            </a:r>
            <a:r>
              <a:rPr lang="en-US" dirty="0" smtClean="0"/>
              <a:t>which method </a:t>
            </a:r>
            <a:r>
              <a:rPr lang="tr-TR" dirty="0" err="1" smtClean="0"/>
              <a:t>logistic</a:t>
            </a:r>
            <a:r>
              <a:rPr lang="tr-TR" dirty="0" smtClean="0"/>
              <a:t> </a:t>
            </a:r>
            <a:r>
              <a:rPr lang="tr-TR" dirty="0" err="1" smtClean="0"/>
              <a:t>regression</a:t>
            </a:r>
            <a:r>
              <a:rPr lang="tr-TR" dirty="0" smtClean="0"/>
              <a:t> </a:t>
            </a:r>
            <a:r>
              <a:rPr lang="tr-TR" dirty="0" err="1" smtClean="0"/>
              <a:t>modelling</a:t>
            </a:r>
            <a:r>
              <a:rPr lang="tr-TR" dirty="0" smtClean="0"/>
              <a:t> </a:t>
            </a:r>
            <a:r>
              <a:rPr lang="tr-TR" dirty="0" err="1" smtClean="0"/>
              <a:t>method</a:t>
            </a:r>
            <a:r>
              <a:rPr lang="tr-TR" dirty="0" smtClean="0"/>
              <a:t> </a:t>
            </a:r>
            <a:r>
              <a:rPr lang="tr-TR" dirty="0" err="1" smtClean="0"/>
              <a:t>was</a:t>
            </a:r>
            <a:r>
              <a:rPr lang="tr-TR" dirty="0" smtClean="0"/>
              <a:t> </a:t>
            </a:r>
            <a:r>
              <a:rPr lang="tr-TR" dirty="0" err="1" smtClean="0"/>
              <a:t>used</a:t>
            </a:r>
            <a:r>
              <a:rPr lang="tr-TR" dirty="0" smtClean="0"/>
              <a:t> 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736"/>
            <a:ext cx="8820150" cy="4465637"/>
          </a:xfrm>
        </p:spPr>
        <p:txBody>
          <a:bodyPr/>
          <a:lstStyle/>
          <a:p>
            <a:pPr eaLnBrk="1" hangingPunct="1"/>
            <a:r>
              <a:rPr lang="en-US" dirty="0" smtClean="0"/>
              <a:t>The dependent variable </a:t>
            </a:r>
            <a:r>
              <a:rPr lang="tr-TR" dirty="0" smtClean="0"/>
              <a:t>is a </a:t>
            </a:r>
            <a:r>
              <a:rPr lang="en-US" dirty="0" smtClean="0"/>
              <a:t>dichotomy</a:t>
            </a:r>
            <a:r>
              <a:rPr lang="tr-TR" dirty="0" smtClean="0"/>
              <a:t> </a:t>
            </a:r>
            <a:r>
              <a:rPr lang="en-US" dirty="0" smtClean="0"/>
              <a:t>(2 categories).</a:t>
            </a:r>
            <a:endParaRPr lang="tr-TR" u="sng" dirty="0" smtClean="0"/>
          </a:p>
          <a:p>
            <a:pPr eaLnBrk="1" hangingPunct="1"/>
            <a:r>
              <a:rPr lang="tr-TR" dirty="0" err="1" smtClean="0"/>
              <a:t>Independent</a:t>
            </a:r>
            <a:r>
              <a:rPr lang="tr-TR" dirty="0" smtClean="0"/>
              <a:t> </a:t>
            </a:r>
            <a:r>
              <a:rPr lang="tr-TR" dirty="0" err="1" smtClean="0"/>
              <a:t>variables</a:t>
            </a:r>
            <a:r>
              <a:rPr lang="tr-TR" dirty="0" smtClean="0"/>
              <a:t> </a:t>
            </a:r>
            <a:r>
              <a:rPr lang="tr-TR" dirty="0" err="1" smtClean="0"/>
              <a:t>are</a:t>
            </a:r>
            <a:r>
              <a:rPr lang="tr-TR" dirty="0" smtClean="0"/>
              <a:t> </a:t>
            </a:r>
            <a:r>
              <a:rPr lang="tr-TR" dirty="0" err="1" smtClean="0"/>
              <a:t>categorical</a:t>
            </a:r>
            <a:r>
              <a:rPr lang="tr-TR" dirty="0" smtClean="0"/>
              <a:t> </a:t>
            </a:r>
            <a:r>
              <a:rPr lang="tr-TR" dirty="0" err="1" smtClean="0"/>
              <a:t>or</a:t>
            </a:r>
            <a:r>
              <a:rPr lang="tr-TR" dirty="0" smtClean="0"/>
              <a:t> </a:t>
            </a:r>
            <a:r>
              <a:rPr lang="tr-TR" dirty="0" err="1" smtClean="0"/>
              <a:t>continuous</a:t>
            </a:r>
            <a:r>
              <a:rPr lang="tr-TR" dirty="0" smtClean="0"/>
              <a:t>.</a:t>
            </a:r>
          </a:p>
          <a:p>
            <a:pPr eaLnBrk="1" hangingPunct="1">
              <a:buFontTx/>
              <a:buNone/>
            </a:pPr>
            <a:endParaRPr lang="tr-TR" dirty="0" smtClean="0"/>
          </a:p>
          <a:p>
            <a:pPr eaLnBrk="1" hangingPunct="1"/>
            <a:r>
              <a:rPr lang="tr-TR" sz="2800" dirty="0" err="1" smtClean="0"/>
              <a:t>Age</a:t>
            </a:r>
            <a:r>
              <a:rPr lang="tr-TR" sz="2800" dirty="0" smtClean="0"/>
              <a:t> (</a:t>
            </a:r>
            <a:r>
              <a:rPr lang="tr-TR" sz="2800" dirty="0" err="1" smtClean="0"/>
              <a:t>continuous</a:t>
            </a:r>
            <a:r>
              <a:rPr lang="tr-TR" sz="2800" dirty="0" smtClean="0"/>
              <a:t>)</a:t>
            </a:r>
          </a:p>
          <a:p>
            <a:pPr eaLnBrk="1" hangingPunct="1"/>
            <a:r>
              <a:rPr lang="tr-TR" sz="2800" dirty="0" err="1" smtClean="0"/>
              <a:t>Sex</a:t>
            </a:r>
            <a:r>
              <a:rPr lang="tr-TR" sz="2800" dirty="0" smtClean="0"/>
              <a:t> (M/F)</a:t>
            </a:r>
          </a:p>
          <a:p>
            <a:pPr eaLnBrk="1" hangingPunct="1"/>
            <a:r>
              <a:rPr lang="tr-TR" sz="2800" dirty="0" smtClean="0"/>
              <a:t>BMI</a:t>
            </a:r>
            <a:r>
              <a:rPr lang="tr-TR" dirty="0" smtClean="0"/>
              <a:t> </a:t>
            </a:r>
          </a:p>
          <a:p>
            <a:pPr eaLnBrk="1" hangingPunct="1">
              <a:buFontTx/>
              <a:buNone/>
            </a:pPr>
            <a:r>
              <a:rPr lang="tr-TR" sz="2400" dirty="0" smtClean="0"/>
              <a:t>  (</a:t>
            </a:r>
            <a:r>
              <a:rPr lang="tr-TR" sz="2400" dirty="0" err="1" smtClean="0"/>
              <a:t>underweight</a:t>
            </a:r>
            <a:r>
              <a:rPr lang="tr-TR" sz="2400" dirty="0" smtClean="0"/>
              <a:t>/normal/</a:t>
            </a:r>
            <a:r>
              <a:rPr lang="tr-TR" sz="2400" dirty="0" err="1" smtClean="0"/>
              <a:t>overweight</a:t>
            </a:r>
            <a:r>
              <a:rPr lang="tr-TR" sz="2400" dirty="0" smtClean="0"/>
              <a:t>)</a:t>
            </a:r>
            <a:r>
              <a:rPr lang="tr-TR" dirty="0" smtClean="0"/>
              <a:t> </a:t>
            </a: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/>
              <a:t>Variables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103688" y="4005263"/>
            <a:ext cx="9366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8000">
                <a:solidFill>
                  <a:srgbClr val="008000"/>
                </a:solidFill>
                <a:sym typeface="Symbol" pitchFamily="18" charset="2"/>
              </a:rPr>
              <a:t>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787900" y="4149725"/>
            <a:ext cx="4140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2800" dirty="0" err="1">
                <a:latin typeface="Calibri" pitchFamily="34" charset="0"/>
              </a:rPr>
              <a:t>Coronary</a:t>
            </a:r>
            <a:r>
              <a:rPr lang="tr-TR" sz="2800" dirty="0">
                <a:latin typeface="Calibri" pitchFamily="34" charset="0"/>
              </a:rPr>
              <a:t> </a:t>
            </a:r>
            <a:r>
              <a:rPr lang="tr-TR" sz="2800" dirty="0" err="1">
                <a:latin typeface="Calibri" pitchFamily="34" charset="0"/>
              </a:rPr>
              <a:t>Heart</a:t>
            </a:r>
            <a:r>
              <a:rPr lang="tr-TR" sz="2800" dirty="0">
                <a:latin typeface="Calibri" pitchFamily="34" charset="0"/>
              </a:rPr>
              <a:t> </a:t>
            </a:r>
            <a:r>
              <a:rPr lang="tr-TR" sz="2800" dirty="0" err="1">
                <a:latin typeface="Calibri" pitchFamily="34" charset="0"/>
              </a:rPr>
              <a:t>Disease</a:t>
            </a:r>
            <a:r>
              <a:rPr lang="tr-TR" sz="2800" dirty="0">
                <a:latin typeface="Calibri" pitchFamily="34" charset="0"/>
              </a:rPr>
              <a:t> (</a:t>
            </a:r>
            <a:r>
              <a:rPr lang="tr-TR" sz="2800" dirty="0" err="1">
                <a:latin typeface="Calibri" pitchFamily="34" charset="0"/>
              </a:rPr>
              <a:t>Yes</a:t>
            </a:r>
            <a:r>
              <a:rPr lang="tr-TR" sz="2800" dirty="0">
                <a:latin typeface="Calibri" pitchFamily="34" charset="0"/>
              </a:rPr>
              <a:t>/No)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611188" y="3429000"/>
            <a:ext cx="79216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tr-TR" sz="2400" b="1" dirty="0" err="1">
                <a:solidFill>
                  <a:srgbClr val="A50021"/>
                </a:solidFill>
                <a:latin typeface="+mn-lt"/>
              </a:rPr>
              <a:t>Independent</a:t>
            </a:r>
            <a:r>
              <a:rPr lang="tr-TR" sz="2400" b="1" dirty="0">
                <a:solidFill>
                  <a:srgbClr val="A50021"/>
                </a:solidFill>
                <a:latin typeface="+mn-lt"/>
              </a:rPr>
              <a:t> </a:t>
            </a:r>
            <a:r>
              <a:rPr lang="tr-TR" sz="2400" b="1" dirty="0" err="1">
                <a:solidFill>
                  <a:srgbClr val="A50021"/>
                </a:solidFill>
                <a:latin typeface="+mn-lt"/>
              </a:rPr>
              <a:t>Variables</a:t>
            </a:r>
            <a:r>
              <a:rPr lang="tr-TR" sz="2400" b="1" dirty="0">
                <a:solidFill>
                  <a:srgbClr val="A50021"/>
                </a:solidFill>
                <a:latin typeface="+mn-lt"/>
              </a:rPr>
              <a:t>          </a:t>
            </a:r>
            <a:r>
              <a:rPr lang="tr-TR" sz="2400" b="1" dirty="0" err="1">
                <a:solidFill>
                  <a:srgbClr val="A50021"/>
                </a:solidFill>
                <a:latin typeface="Calibri" pitchFamily="34" charset="0"/>
              </a:rPr>
              <a:t>Dependent</a:t>
            </a:r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 </a:t>
            </a:r>
            <a:r>
              <a:rPr lang="tr-TR" sz="2400" b="1" dirty="0" err="1">
                <a:solidFill>
                  <a:srgbClr val="A50021"/>
                </a:solidFill>
                <a:latin typeface="Calibri" pitchFamily="34" charset="0"/>
              </a:rPr>
              <a:t>Variable</a:t>
            </a:r>
            <a:endParaRPr lang="tr-TR" sz="2400" b="1" dirty="0">
              <a:solidFill>
                <a:srgbClr val="A5002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z="3200" b="1" dirty="0" err="1" smtClean="0"/>
              <a:t>Presenting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the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Logistic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Regression</a:t>
            </a:r>
            <a:r>
              <a:rPr lang="tr-TR" sz="3200" b="1" dirty="0" smtClean="0"/>
              <a:t> </a:t>
            </a:r>
            <a:r>
              <a:rPr lang="tr-TR" sz="3200" b="1" dirty="0" err="1" smtClean="0"/>
              <a:t>Results</a:t>
            </a:r>
            <a:endParaRPr lang="tr-TR" sz="3200" b="1" dirty="0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tr-TR" dirty="0" err="1" smtClean="0"/>
              <a:t>Present</a:t>
            </a:r>
            <a:r>
              <a:rPr lang="tr-TR" dirty="0" smtClean="0"/>
              <a:t> d</a:t>
            </a:r>
            <a:r>
              <a:rPr lang="en-US" dirty="0" err="1" smtClean="0"/>
              <a:t>escriptive</a:t>
            </a:r>
            <a:r>
              <a:rPr lang="en-US" dirty="0" smtClean="0"/>
              <a:t> </a:t>
            </a:r>
            <a:r>
              <a:rPr lang="en-US" dirty="0" smtClean="0"/>
              <a:t>statistics in </a:t>
            </a:r>
            <a:r>
              <a:rPr lang="tr-TR" dirty="0" err="1" smtClean="0"/>
              <a:t>one</a:t>
            </a:r>
            <a:r>
              <a:rPr lang="en-US" dirty="0" smtClean="0"/>
              <a:t> table</a:t>
            </a:r>
            <a:r>
              <a:rPr lang="tr-TR" dirty="0" smtClean="0"/>
              <a:t> (</a:t>
            </a:r>
            <a:r>
              <a:rPr lang="tr-TR" dirty="0" err="1" smtClean="0"/>
              <a:t>percentages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means</a:t>
            </a:r>
            <a:r>
              <a:rPr lang="tr-TR" dirty="0" smtClean="0"/>
              <a:t>)</a:t>
            </a:r>
          </a:p>
          <a:p>
            <a:pPr eaLnBrk="1" hangingPunct="1">
              <a:lnSpc>
                <a:spcPct val="90000"/>
              </a:lnSpc>
            </a:pPr>
            <a:endParaRPr lang="tr-TR" dirty="0" smtClean="0"/>
          </a:p>
          <a:p>
            <a:pPr eaLnBrk="1" hangingPunct="1">
              <a:lnSpc>
                <a:spcPct val="90000"/>
              </a:lnSpc>
            </a:pPr>
            <a:r>
              <a:rPr lang="tr-TR" dirty="0" err="1" smtClean="0"/>
              <a:t>Presents</a:t>
            </a:r>
            <a:r>
              <a:rPr lang="tr-TR" dirty="0" smtClean="0"/>
              <a:t> </a:t>
            </a:r>
            <a:r>
              <a:rPr lang="tr-TR" dirty="0" err="1" smtClean="0"/>
              <a:t>Univariate</a:t>
            </a:r>
            <a:r>
              <a:rPr lang="tr-TR" dirty="0" smtClean="0"/>
              <a:t> </a:t>
            </a:r>
            <a:r>
              <a:rPr lang="tr-TR" dirty="0" err="1" smtClean="0"/>
              <a:t>analyses</a:t>
            </a:r>
            <a:r>
              <a:rPr lang="tr-TR" dirty="0" smtClean="0"/>
              <a:t> </a:t>
            </a:r>
            <a:r>
              <a:rPr lang="tr-TR" dirty="0" err="1" smtClean="0"/>
              <a:t>results</a:t>
            </a:r>
            <a:r>
              <a:rPr lang="tr-TR" dirty="0" smtClean="0"/>
              <a:t> </a:t>
            </a:r>
            <a:r>
              <a:rPr lang="tr-TR" dirty="0" smtClean="0"/>
              <a:t>in </a:t>
            </a:r>
            <a:r>
              <a:rPr lang="tr-TR" dirty="0" smtClean="0"/>
              <a:t>a </a:t>
            </a:r>
            <a:r>
              <a:rPr lang="tr-TR" dirty="0" err="1" smtClean="0"/>
              <a:t>seperate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endParaRPr lang="tr-TR" dirty="0" smtClean="0"/>
          </a:p>
          <a:p>
            <a:pPr eaLnBrk="1" hangingPunct="1">
              <a:lnSpc>
                <a:spcPct val="90000"/>
              </a:lnSpc>
            </a:pPr>
            <a:endParaRPr lang="tr-TR" dirty="0" smtClean="0"/>
          </a:p>
          <a:p>
            <a:pPr eaLnBrk="1" hangingPunct="1">
              <a:lnSpc>
                <a:spcPct val="90000"/>
              </a:lnSpc>
            </a:pPr>
            <a:r>
              <a:rPr lang="tr-TR" dirty="0" err="1" smtClean="0"/>
              <a:t>Present</a:t>
            </a:r>
            <a:r>
              <a:rPr lang="tr-TR" dirty="0" smtClean="0"/>
              <a:t> </a:t>
            </a:r>
            <a:r>
              <a:rPr lang="tr-TR" dirty="0" err="1" smtClean="0"/>
              <a:t>logistic</a:t>
            </a:r>
            <a:r>
              <a:rPr lang="tr-TR" dirty="0" smtClean="0"/>
              <a:t> </a:t>
            </a:r>
            <a:r>
              <a:rPr lang="tr-TR" dirty="0" err="1" smtClean="0"/>
              <a:t>regression</a:t>
            </a:r>
            <a:r>
              <a:rPr lang="tr-TR" dirty="0" smtClean="0"/>
              <a:t> </a:t>
            </a:r>
            <a:r>
              <a:rPr lang="tr-TR" dirty="0" err="1" smtClean="0"/>
              <a:t>result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.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title</a:t>
            </a:r>
            <a:r>
              <a:rPr lang="tr-TR" dirty="0" smtClean="0"/>
              <a:t> of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table</a:t>
            </a:r>
            <a:r>
              <a:rPr lang="tr-TR" dirty="0" smtClean="0"/>
              <a:t> </a:t>
            </a:r>
            <a:r>
              <a:rPr lang="tr-TR" dirty="0" err="1" smtClean="0"/>
              <a:t>should</a:t>
            </a:r>
            <a:r>
              <a:rPr lang="tr-TR" dirty="0" smtClean="0"/>
              <a:t> </a:t>
            </a:r>
            <a:r>
              <a:rPr lang="tr-TR" dirty="0" err="1" smtClean="0"/>
              <a:t>include</a:t>
            </a:r>
            <a:r>
              <a:rPr lang="tr-TR" dirty="0" smtClean="0"/>
              <a:t> </a:t>
            </a:r>
            <a:r>
              <a:rPr lang="tr-TR" dirty="0" err="1" smtClean="0"/>
              <a:t>dependent</a:t>
            </a:r>
            <a:r>
              <a:rPr lang="tr-TR" dirty="0" smtClean="0"/>
              <a:t> </a:t>
            </a:r>
            <a:r>
              <a:rPr lang="tr-TR" dirty="0" err="1" smtClean="0"/>
              <a:t>variable</a:t>
            </a:r>
            <a:r>
              <a:rPr lang="tr-TR" dirty="0" smtClean="0"/>
              <a:t> </a:t>
            </a:r>
            <a:r>
              <a:rPr lang="tr-TR" dirty="0" err="1" smtClean="0"/>
              <a:t>and</a:t>
            </a:r>
            <a:r>
              <a:rPr lang="tr-TR" dirty="0" smtClean="0"/>
              <a:t> 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logistic</a:t>
            </a:r>
            <a:r>
              <a:rPr lang="tr-TR" dirty="0" smtClean="0"/>
              <a:t> </a:t>
            </a:r>
            <a:r>
              <a:rPr lang="tr-TR" dirty="0" err="1" smtClean="0"/>
              <a:t>regression</a:t>
            </a:r>
            <a:r>
              <a:rPr lang="tr-TR" dirty="0" smtClean="0"/>
              <a:t> </a:t>
            </a:r>
            <a:r>
              <a:rPr lang="tr-TR" dirty="0" err="1" smtClean="0"/>
              <a:t>method</a:t>
            </a:r>
            <a:r>
              <a:rPr lang="tr-TR" dirty="0" smtClean="0"/>
              <a:t> </a:t>
            </a:r>
            <a:endParaRPr lang="tr-T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548680"/>
            <a:ext cx="7920235" cy="108009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Independent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variable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reference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category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, 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  <a:sym typeface="Symbol" pitchFamily="18" charset="2"/>
              </a:rPr>
              <a:t>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, p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values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, OR 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(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with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 %95 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CI)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should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 be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included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 in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the</a:t>
            </a:r>
            <a:r>
              <a:rPr lang="tr-TR" sz="2800" b="1" dirty="0" smtClean="0">
                <a:solidFill>
                  <a:srgbClr val="A50021"/>
                </a:solidFill>
                <a:latin typeface="Calibri" pitchFamily="34" charset="0"/>
              </a:rPr>
              <a:t> </a:t>
            </a:r>
            <a:r>
              <a:rPr lang="tr-TR" sz="2800" b="1" dirty="0" err="1" smtClean="0">
                <a:solidFill>
                  <a:srgbClr val="A50021"/>
                </a:solidFill>
                <a:latin typeface="Calibri" pitchFamily="34" charset="0"/>
              </a:rPr>
              <a:t>table</a:t>
            </a:r>
            <a:endParaRPr lang="tr-TR" sz="2800" b="1" dirty="0" smtClean="0">
              <a:solidFill>
                <a:srgbClr val="A50021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tr-TR" sz="2800" b="1" dirty="0" smtClean="0">
              <a:solidFill>
                <a:srgbClr val="A50021"/>
              </a:solidFill>
              <a:latin typeface="Calibri" pitchFamily="34" charset="0"/>
            </a:endParaRPr>
          </a:p>
        </p:txBody>
      </p:sp>
      <p:graphicFrame>
        <p:nvGraphicFramePr>
          <p:cNvPr id="4" name="3 Tablo"/>
          <p:cNvGraphicFramePr>
            <a:graphicFrameLocks noGrp="1"/>
          </p:cNvGraphicFramePr>
          <p:nvPr/>
        </p:nvGraphicFramePr>
        <p:xfrm>
          <a:off x="827088" y="2565400"/>
          <a:ext cx="7560840" cy="3024339"/>
        </p:xfrm>
        <a:graphic>
          <a:graphicData uri="http://schemas.openxmlformats.org/drawingml/2006/table">
            <a:tbl>
              <a:tblPr/>
              <a:tblGrid>
                <a:gridCol w="2306278"/>
                <a:gridCol w="938314"/>
                <a:gridCol w="1049431"/>
                <a:gridCol w="1050254"/>
                <a:gridCol w="700444"/>
                <a:gridCol w="1516119"/>
              </a:tblGrid>
              <a:tr h="310914">
                <a:tc grid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r-TR" sz="1100" b="0">
                          <a:latin typeface="Comic Sans MS"/>
                          <a:ea typeface="Times New Roman"/>
                          <a:cs typeface="Times New Roman"/>
                        </a:rPr>
                        <a:t>MODEL-1                                                         </a:t>
                      </a:r>
                      <a:r>
                        <a:rPr lang="tr-TR" sz="1100" b="1">
                          <a:latin typeface="Comic Sans MS"/>
                          <a:ea typeface="Times New Roman"/>
                          <a:cs typeface="Times New Roman"/>
                        </a:rPr>
                        <a:t>- 2 Loglikelihood= 130.07</a:t>
                      </a:r>
                      <a:endParaRPr lang="tr-TR" sz="11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6783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Variables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Beta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Standard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Error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p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OR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95% CI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solidFill>
                            <a:srgbClr val="008000"/>
                          </a:solidFill>
                          <a:latin typeface="Comic Sans MS"/>
                          <a:ea typeface="Times New Roman"/>
                          <a:cs typeface="Times New Roman"/>
                        </a:rPr>
                        <a:t>Constant</a:t>
                      </a:r>
                      <a:endParaRPr lang="tr-TR" sz="1200" b="1">
                        <a:solidFill>
                          <a:srgbClr val="008000"/>
                        </a:solidFill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-6.99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1.97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&lt;0.001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200" b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tr-TR" sz="1200" b="0">
                        <a:latin typeface="Comic Sans M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Age (1year)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0.07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0.02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0.03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1.07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1.02- 1.11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Family History (Yes)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1.66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0.48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0.001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5.25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2.04-13.55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Total Choles (1mg/dl)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-0.07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0.03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0.04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0.93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0.87-0.99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DDL- K        (1 mg/dl)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0.08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0.03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0.02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1.08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1.01-1.16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391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 Sport (No)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1.76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0.79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0">
                          <a:latin typeface="Comic Sans MS"/>
                          <a:ea typeface="Times New Roman"/>
                          <a:cs typeface="Times New Roman"/>
                        </a:rPr>
                        <a:t>0.02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>
                          <a:latin typeface="Comic Sans MS"/>
                          <a:ea typeface="Times New Roman"/>
                          <a:cs typeface="Times New Roman"/>
                        </a:rPr>
                        <a:t>6.65</a:t>
                      </a:r>
                      <a:endParaRPr lang="tr-TR" sz="1100" b="1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tr-TR" sz="1200" b="1" dirty="0">
                          <a:latin typeface="Comic Sans MS"/>
                          <a:ea typeface="Times New Roman"/>
                          <a:cs typeface="Times New Roman"/>
                        </a:rPr>
                        <a:t>1.39-31.87</a:t>
                      </a:r>
                      <a:endParaRPr lang="tr-TR" sz="11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3842" name="Rectangle 4"/>
          <p:cNvSpPr>
            <a:spLocks noChangeArrowheads="1"/>
          </p:cNvSpPr>
          <p:nvPr/>
        </p:nvSpPr>
        <p:spPr bwMode="auto">
          <a:xfrm>
            <a:off x="539750" y="1957859"/>
            <a:ext cx="674255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bIns="0" anchor="ctr">
            <a:spAutoFit/>
          </a:bodyPr>
          <a:lstStyle/>
          <a:p>
            <a:pPr eaLnBrk="0" hangingPunct="0"/>
            <a:r>
              <a:rPr lang="tr-TR" sz="1200" dirty="0" err="1">
                <a:latin typeface="Comic Sans MS" pitchFamily="66" charset="0"/>
                <a:cs typeface="Times New Roman" pitchFamily="18" charset="0"/>
              </a:rPr>
              <a:t>Table</a:t>
            </a:r>
            <a:r>
              <a:rPr lang="tr-TR" sz="1200" dirty="0">
                <a:latin typeface="Comic Sans MS" pitchFamily="66" charset="0"/>
                <a:cs typeface="Times New Roman" pitchFamily="18" charset="0"/>
              </a:rPr>
              <a:t> 2b.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Blood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lipids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and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other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risk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factors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for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CHD,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Logistic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regreesion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 </a:t>
            </a:r>
            <a:r>
              <a:rPr lang="tr-TR" sz="1200" dirty="0" err="1" smtClean="0">
                <a:latin typeface="Comic Sans MS" pitchFamily="66" charset="0"/>
                <a:cs typeface="Times New Roman" pitchFamily="18" charset="0"/>
              </a:rPr>
              <a:t>analysis</a:t>
            </a:r>
            <a:r>
              <a:rPr lang="tr-TR" sz="1200" dirty="0" smtClean="0">
                <a:latin typeface="Comic Sans MS" pitchFamily="66" charset="0"/>
                <a:cs typeface="Times New Roman" pitchFamily="18" charset="0"/>
              </a:rPr>
              <a:t>, Model 1.</a:t>
            </a:r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5954" name="Group 2"/>
          <p:cNvGraphicFramePr>
            <a:graphicFrameLocks noGrp="1"/>
          </p:cNvGraphicFramePr>
          <p:nvPr>
            <p:ph/>
          </p:nvPr>
        </p:nvGraphicFramePr>
        <p:xfrm>
          <a:off x="457200" y="1162050"/>
          <a:ext cx="8240713" cy="3662364"/>
        </p:xfrm>
        <a:graphic>
          <a:graphicData uri="http://schemas.openxmlformats.org/drawingml/2006/table">
            <a:tbl>
              <a:tblPr/>
              <a:tblGrid>
                <a:gridCol w="2746375"/>
                <a:gridCol w="2747963"/>
                <a:gridCol w="2746375"/>
              </a:tblGrid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Not </a:t>
                      </a:r>
                      <a:r>
                        <a:rPr kumimoji="0" lang="tr-T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adjusted</a:t>
                      </a:r>
                      <a:endParaRPr kumimoji="0" lang="tr-TR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Adjusted</a:t>
                      </a:r>
                      <a:r>
                        <a:rPr kumimoji="0" lang="tr-TR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Never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**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7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Less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than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once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month</a:t>
                      </a:r>
                      <a:endParaRPr kumimoji="0" lang="tr-T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1.01 (0.55-1.86)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0.99 (0.53-1.84)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3-4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times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month</a:t>
                      </a:r>
                      <a:endParaRPr kumimoji="0" lang="tr-T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1.56 (0.91-2.68)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1.50 (0.86-2.62)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1-2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times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a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week</a:t>
                      </a:r>
                      <a:endParaRPr kumimoji="0" lang="tr-T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2.28 (1.28-4.09)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1.95 (1.07-3.55)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18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3-4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times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 a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week</a:t>
                      </a:r>
                      <a:endParaRPr kumimoji="0" lang="tr-T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3.07 (1.49-6.31)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2.44 (1.16-5.13)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Almost</a:t>
                      </a: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tr-TR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everyday</a:t>
                      </a:r>
                      <a:endParaRPr kumimoji="0" lang="tr-TR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2.57 (1.52-4.34)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8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2.23 (1.30-3.84)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4852" name="Text Box 36"/>
          <p:cNvSpPr txBox="1">
            <a:spLocks noChangeArrowheads="1"/>
          </p:cNvSpPr>
          <p:nvPr/>
        </p:nvSpPr>
        <p:spPr bwMode="auto">
          <a:xfrm>
            <a:off x="303213" y="53879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ahoma" pitchFamily="34" charset="0"/>
            </a:endParaRPr>
          </a:p>
        </p:txBody>
      </p:sp>
      <p:sp>
        <p:nvSpPr>
          <p:cNvPr id="34853" name="Text Box 37"/>
          <p:cNvSpPr txBox="1">
            <a:spLocks noChangeArrowheads="1"/>
          </p:cNvSpPr>
          <p:nvPr/>
        </p:nvSpPr>
        <p:spPr bwMode="auto">
          <a:xfrm>
            <a:off x="376238" y="5013325"/>
            <a:ext cx="87677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b="1">
                <a:solidFill>
                  <a:srgbClr val="006600"/>
                </a:solidFill>
                <a:latin typeface="Comic Sans MS" pitchFamily="66" charset="0"/>
              </a:rPr>
              <a:t>*Adjusted for age, gender, </a:t>
            </a:r>
            <a:r>
              <a:rPr lang="en-US" b="1">
                <a:solidFill>
                  <a:srgbClr val="006600"/>
                </a:solidFill>
                <a:latin typeface="Comic Sans MS" pitchFamily="66" charset="0"/>
              </a:rPr>
              <a:t>socioeconomic status</a:t>
            </a:r>
            <a:r>
              <a:rPr lang="tr-TR" b="1">
                <a:solidFill>
                  <a:srgbClr val="006600"/>
                </a:solidFill>
                <a:latin typeface="Comic Sans MS" pitchFamily="66" charset="0"/>
              </a:rPr>
              <a:t>, living in urban area, </a:t>
            </a:r>
            <a:r>
              <a:rPr lang="en-US" b="1">
                <a:solidFill>
                  <a:srgbClr val="006600"/>
                </a:solidFill>
                <a:latin typeface="Comic Sans MS" pitchFamily="66" charset="0"/>
              </a:rPr>
              <a:t>childhood trauma</a:t>
            </a:r>
            <a:endParaRPr lang="tr-TR" b="1">
              <a:solidFill>
                <a:srgbClr val="006600"/>
              </a:solidFill>
              <a:latin typeface="Comic Sans MS" pitchFamily="66" charset="0"/>
            </a:endParaRPr>
          </a:p>
          <a:p>
            <a:r>
              <a:rPr lang="tr-TR" b="1">
                <a:solidFill>
                  <a:srgbClr val="006600"/>
                </a:solidFill>
                <a:latin typeface="Comic Sans MS" pitchFamily="66" charset="0"/>
              </a:rPr>
              <a:t>** </a:t>
            </a:r>
            <a:r>
              <a:rPr lang="en-US" b="1">
                <a:solidFill>
                  <a:srgbClr val="006600"/>
                </a:solidFill>
                <a:latin typeface="Comic Sans MS" pitchFamily="66" charset="0"/>
              </a:rPr>
              <a:t>Reference category</a:t>
            </a:r>
            <a:endParaRPr lang="tr-TR" b="1">
              <a:solidFill>
                <a:srgbClr val="006600"/>
              </a:solidFill>
              <a:latin typeface="Comic Sans MS" pitchFamily="66" charset="0"/>
            </a:endParaRPr>
          </a:p>
        </p:txBody>
      </p:sp>
      <p:sp>
        <p:nvSpPr>
          <p:cNvPr id="34854" name="Text Box 38"/>
          <p:cNvSpPr txBox="1">
            <a:spLocks noChangeArrowheads="1"/>
          </p:cNvSpPr>
          <p:nvPr/>
        </p:nvSpPr>
        <p:spPr bwMode="auto">
          <a:xfrm>
            <a:off x="755650" y="333375"/>
            <a:ext cx="8280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T</a:t>
            </a:r>
            <a:r>
              <a:rPr lang="en-US" sz="2400" b="1" dirty="0">
                <a:solidFill>
                  <a:srgbClr val="A50021"/>
                </a:solidFill>
                <a:latin typeface="Calibri" pitchFamily="34" charset="0"/>
              </a:rPr>
              <a:t>he relationship between </a:t>
            </a:r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t</a:t>
            </a:r>
            <a:r>
              <a:rPr lang="en-US" sz="2400" b="1" dirty="0">
                <a:solidFill>
                  <a:srgbClr val="A50021"/>
                </a:solidFill>
                <a:latin typeface="Calibri" pitchFamily="34" charset="0"/>
              </a:rPr>
              <a:t>he </a:t>
            </a:r>
            <a:r>
              <a:rPr lang="en-US" sz="2400" b="1" dirty="0" smtClean="0">
                <a:solidFill>
                  <a:srgbClr val="A50021"/>
                </a:solidFill>
                <a:latin typeface="Calibri" pitchFamily="34" charset="0"/>
              </a:rPr>
              <a:t>frequency </a:t>
            </a:r>
            <a:r>
              <a:rPr lang="en-US" sz="2400" b="1" dirty="0">
                <a:solidFill>
                  <a:srgbClr val="A50021"/>
                </a:solidFill>
                <a:latin typeface="Calibri" pitchFamily="34" charset="0"/>
              </a:rPr>
              <a:t>of cannabis use and psychotic symptoms </a:t>
            </a:r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(</a:t>
            </a:r>
            <a:r>
              <a:rPr lang="tr-TR" sz="2400" b="1" dirty="0" err="1">
                <a:solidFill>
                  <a:srgbClr val="A50021"/>
                </a:solidFill>
                <a:latin typeface="Calibri" pitchFamily="34" charset="0"/>
              </a:rPr>
              <a:t>Odds</a:t>
            </a:r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 </a:t>
            </a:r>
            <a:r>
              <a:rPr lang="tr-TR" sz="2400" b="1" dirty="0" err="1">
                <a:solidFill>
                  <a:srgbClr val="A50021"/>
                </a:solidFill>
                <a:latin typeface="Calibri" pitchFamily="34" charset="0"/>
              </a:rPr>
              <a:t>Ratio</a:t>
            </a:r>
            <a:r>
              <a:rPr lang="tr-TR" sz="2400" b="1" dirty="0">
                <a:solidFill>
                  <a:srgbClr val="A50021"/>
                </a:solidFill>
                <a:latin typeface="Calibri" pitchFamily="34" charset="0"/>
              </a:rPr>
              <a:t>, %95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smtClean="0"/>
              <a:t>%95 Confidence Interval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147050" cy="4565650"/>
          </a:xfrm>
        </p:spPr>
        <p:txBody>
          <a:bodyPr/>
          <a:lstStyle/>
          <a:p>
            <a:pPr eaLnBrk="1" hangingPunct="1"/>
            <a:r>
              <a:rPr lang="tr-TR" sz="2800" b="1" dirty="0" smtClean="0"/>
              <a:t>OR </a:t>
            </a:r>
            <a:r>
              <a:rPr lang="en-US" sz="2800" b="1" dirty="0" smtClean="0"/>
              <a:t>is </a:t>
            </a:r>
            <a:r>
              <a:rPr lang="en-US" sz="2800" b="1" dirty="0" smtClean="0"/>
              <a:t>pr</a:t>
            </a:r>
            <a:r>
              <a:rPr lang="tr-TR" sz="2800" b="1" dirty="0" err="1" smtClean="0"/>
              <a:t>esented</a:t>
            </a:r>
            <a:r>
              <a:rPr lang="en-US" sz="2800" b="1" dirty="0" smtClean="0"/>
              <a:t> </a:t>
            </a:r>
            <a:r>
              <a:rPr lang="en-US" sz="2800" b="1" dirty="0" smtClean="0"/>
              <a:t>with</a:t>
            </a:r>
            <a:r>
              <a:rPr lang="tr-TR" sz="2800" b="1" dirty="0" smtClean="0"/>
              <a:t> </a:t>
            </a:r>
            <a:r>
              <a:rPr lang="en-US" sz="2800" b="1" dirty="0" smtClean="0"/>
              <a:t>Confidence Interval</a:t>
            </a:r>
            <a:r>
              <a:rPr lang="tr-TR" sz="2800" b="1" dirty="0" smtClean="0"/>
              <a:t>.</a:t>
            </a:r>
            <a:r>
              <a:rPr lang="en-US" sz="2800" b="1" dirty="0" smtClean="0"/>
              <a:t> </a:t>
            </a:r>
            <a:endParaRPr lang="tr-TR" sz="2800" b="1" dirty="0" smtClean="0"/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tr-TR" sz="2800" b="1" dirty="0" smtClean="0"/>
              <a:t>     </a:t>
            </a:r>
            <a:r>
              <a:rPr lang="tr-TR" b="1" dirty="0" smtClean="0">
                <a:solidFill>
                  <a:srgbClr val="008000"/>
                </a:solidFill>
              </a:rPr>
              <a:t>% 95 CI = </a:t>
            </a:r>
            <a:r>
              <a:rPr lang="tr-TR" b="1" dirty="0" smtClean="0">
                <a:solidFill>
                  <a:srgbClr val="008000"/>
                </a:solidFill>
                <a:cs typeface="Times New Roman" pitchFamily="18" charset="0"/>
              </a:rPr>
              <a:t>e</a:t>
            </a:r>
            <a:r>
              <a:rPr lang="tr-TR" dirty="0" smtClean="0">
                <a:solidFill>
                  <a:srgbClr val="008000"/>
                </a:solidFill>
              </a:rPr>
              <a:t> </a:t>
            </a:r>
            <a:r>
              <a:rPr lang="tr-TR" b="1" baseline="30000" dirty="0" smtClean="0">
                <a:solidFill>
                  <a:srgbClr val="008000"/>
                </a:solidFill>
                <a:cs typeface="Times New Roman" pitchFamily="18" charset="0"/>
              </a:rPr>
              <a:t>β</a:t>
            </a:r>
            <a:r>
              <a:rPr lang="tr-TR" b="1" baseline="30000" dirty="0" smtClean="0">
                <a:solidFill>
                  <a:srgbClr val="008000"/>
                </a:solidFill>
              </a:rPr>
              <a:t> </a:t>
            </a:r>
            <a:r>
              <a:rPr lang="tr-TR" b="1" baseline="30000" dirty="0" smtClean="0">
                <a:solidFill>
                  <a:srgbClr val="008000"/>
                </a:solidFill>
                <a:cs typeface="Arial" charset="0"/>
              </a:rPr>
              <a:t>±</a:t>
            </a:r>
            <a:r>
              <a:rPr lang="tr-TR" b="1" baseline="30000" dirty="0" smtClean="0">
                <a:solidFill>
                  <a:srgbClr val="008000"/>
                </a:solidFill>
              </a:rPr>
              <a:t> 1.96 (SE)</a:t>
            </a:r>
          </a:p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If</a:t>
            </a:r>
            <a:r>
              <a:rPr lang="en-US" dirty="0" smtClean="0"/>
              <a:t> </a:t>
            </a:r>
            <a:r>
              <a:rPr lang="en-US" dirty="0" smtClean="0"/>
              <a:t>the confidence interval does not include </a:t>
            </a:r>
            <a:r>
              <a:rPr lang="tr-TR" dirty="0" smtClean="0"/>
              <a:t>“1” </a:t>
            </a:r>
            <a:r>
              <a:rPr lang="en-US" dirty="0" smtClean="0"/>
              <a:t>the finding is statistically significant.</a:t>
            </a:r>
            <a:endParaRPr lang="tr-TR" dirty="0" smtClean="0">
              <a:solidFill>
                <a:schemeClr val="tx2"/>
              </a:solidFill>
            </a:endParaRPr>
          </a:p>
          <a:p>
            <a:pPr eaLnBrk="1" hangingPunct="1"/>
            <a:endParaRPr lang="tr-TR" dirty="0" smtClean="0"/>
          </a:p>
          <a:p>
            <a:pPr eaLnBrk="1" hangingPunct="1"/>
            <a:endParaRPr lang="tr-TR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utoUpdateAnimBg="0"/>
      <p:bldP spid="81923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b="1" dirty="0" err="1" smtClean="0"/>
              <a:t>Possible</a:t>
            </a:r>
            <a:r>
              <a:rPr lang="tr-TR" b="1" dirty="0" smtClean="0"/>
              <a:t> </a:t>
            </a:r>
            <a:r>
              <a:rPr lang="tr-TR" b="1" dirty="0" err="1" smtClean="0"/>
              <a:t>sources</a:t>
            </a:r>
            <a:r>
              <a:rPr lang="tr-TR" b="1" dirty="0" smtClean="0"/>
              <a:t> of </a:t>
            </a:r>
            <a:r>
              <a:rPr lang="tr-TR" b="1" dirty="0" err="1" smtClean="0"/>
              <a:t>bias</a:t>
            </a:r>
            <a:endParaRPr lang="tr-TR" b="1" dirty="0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dirty="0" smtClean="0">
                <a:latin typeface="+mj-lt"/>
              </a:rPr>
              <a:t>People </a:t>
            </a:r>
            <a:r>
              <a:rPr lang="tr-TR" dirty="0" err="1" smtClean="0">
                <a:latin typeface="+mj-lt"/>
              </a:rPr>
              <a:t>with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missing</a:t>
            </a:r>
            <a:r>
              <a:rPr lang="tr-TR" dirty="0" smtClean="0">
                <a:latin typeface="+mj-lt"/>
              </a:rPr>
              <a:t> data </a:t>
            </a:r>
            <a:r>
              <a:rPr lang="tr-TR" dirty="0" smtClean="0">
                <a:latin typeface="+mj-lt"/>
              </a:rPr>
              <a:t>i</a:t>
            </a:r>
            <a:r>
              <a:rPr lang="tr-TR" dirty="0" smtClean="0">
                <a:latin typeface="+mj-lt"/>
              </a:rPr>
              <a:t>n </a:t>
            </a:r>
            <a:r>
              <a:rPr lang="tr-TR" dirty="0" smtClean="0">
                <a:latin typeface="+mj-lt"/>
              </a:rPr>
              <a:t>any variable </a:t>
            </a:r>
            <a:r>
              <a:rPr lang="tr-TR" dirty="0" err="1" smtClean="0">
                <a:latin typeface="+mj-lt"/>
              </a:rPr>
              <a:t>that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included</a:t>
            </a:r>
            <a:r>
              <a:rPr lang="tr-TR" dirty="0" smtClean="0">
                <a:latin typeface="+mj-lt"/>
              </a:rPr>
              <a:t> in </a:t>
            </a:r>
            <a:r>
              <a:rPr lang="tr-TR" dirty="0" err="1" smtClean="0">
                <a:latin typeface="+mj-lt"/>
              </a:rPr>
              <a:t>the</a:t>
            </a:r>
            <a:r>
              <a:rPr lang="tr-TR" dirty="0" smtClean="0">
                <a:latin typeface="+mj-lt"/>
              </a:rPr>
              <a:t> model</a:t>
            </a:r>
            <a:r>
              <a:rPr lang="tr-TR" dirty="0" smtClean="0">
                <a:latin typeface="+mj-lt"/>
              </a:rPr>
              <a:t>, can not </a:t>
            </a:r>
            <a:r>
              <a:rPr lang="tr-TR" dirty="0" err="1" smtClean="0">
                <a:latin typeface="+mj-lt"/>
              </a:rPr>
              <a:t>analysed</a:t>
            </a:r>
            <a:r>
              <a:rPr lang="tr-TR" dirty="0" smtClean="0">
                <a:latin typeface="+mj-lt"/>
              </a:rPr>
              <a:t> in </a:t>
            </a:r>
            <a:r>
              <a:rPr lang="tr-TR" dirty="0" err="1" smtClean="0">
                <a:latin typeface="+mj-lt"/>
              </a:rPr>
              <a:t>the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logistic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regression</a:t>
            </a:r>
            <a:r>
              <a:rPr lang="tr-TR" dirty="0" smtClean="0">
                <a:latin typeface="+mj-lt"/>
              </a:rPr>
              <a:t> </a:t>
            </a:r>
            <a:r>
              <a:rPr lang="tr-TR" dirty="0" err="1" smtClean="0">
                <a:latin typeface="+mj-lt"/>
              </a:rPr>
              <a:t>analysis</a:t>
            </a:r>
            <a:endParaRPr lang="tr-TR" dirty="0" smtClean="0">
              <a:latin typeface="+mj-lt"/>
            </a:endParaRPr>
          </a:p>
          <a:p>
            <a:pPr eaLnBrk="1" hangingPunct="1"/>
            <a:endParaRPr lang="tr-TR" dirty="0" smtClean="0">
              <a:latin typeface="+mj-lt"/>
            </a:endParaRPr>
          </a:p>
          <a:p>
            <a:pPr eaLnBrk="1" hangingPunct="1"/>
            <a:r>
              <a:rPr lang="tr-TR" dirty="0" smtClean="0">
                <a:latin typeface="+mj-lt"/>
              </a:rPr>
              <a:t>Multicollinearity- </a:t>
            </a:r>
          </a:p>
          <a:p>
            <a:pPr lvl="1" eaLnBrk="1" hangingPunct="1">
              <a:buFontTx/>
              <a:buNone/>
            </a:pPr>
            <a:endParaRPr lang="tr-TR" sz="2000" dirty="0" smtClean="0">
              <a:solidFill>
                <a:srgbClr val="008000"/>
              </a:solidFill>
              <a:latin typeface="+mj-lt"/>
            </a:endParaRPr>
          </a:p>
          <a:p>
            <a:pPr lvl="1" eaLnBrk="1" hangingPunct="1"/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If t</a:t>
            </a: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he correlation between two variables  are more than 0.6-0.7 </a:t>
            </a:r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, the one which has </a:t>
            </a: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less </a:t>
            </a:r>
            <a:r>
              <a:rPr lang="en-US" sz="2000" dirty="0" err="1" smtClean="0">
                <a:solidFill>
                  <a:srgbClr val="008000"/>
                </a:solidFill>
                <a:latin typeface="+mj-lt"/>
              </a:rPr>
              <a:t>importan</a:t>
            </a:r>
            <a:r>
              <a:rPr lang="tr-TR" sz="2000" dirty="0" err="1" smtClean="0">
                <a:solidFill>
                  <a:srgbClr val="008000"/>
                </a:solidFill>
                <a:latin typeface="+mj-lt"/>
              </a:rPr>
              <a:t>ce</a:t>
            </a: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8000"/>
                </a:solidFill>
                <a:latin typeface="+mj-lt"/>
              </a:rPr>
              <a:t>for</a:t>
            </a:r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8000"/>
                </a:solidFill>
                <a:latin typeface="+mj-lt"/>
              </a:rPr>
              <a:t>dependent</a:t>
            </a:r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8000"/>
                </a:solidFill>
                <a:latin typeface="+mj-lt"/>
              </a:rPr>
              <a:t>variable</a:t>
            </a:r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tr-TR" sz="2000" dirty="0" err="1" smtClean="0">
                <a:solidFill>
                  <a:srgbClr val="008000"/>
                </a:solidFill>
                <a:latin typeface="+mj-lt"/>
              </a:rPr>
              <a:t>should</a:t>
            </a:r>
            <a:r>
              <a:rPr lang="tr-TR" sz="2000" dirty="0" smtClean="0">
                <a:solidFill>
                  <a:srgbClr val="008000"/>
                </a:solidFill>
                <a:latin typeface="+mj-lt"/>
              </a:rPr>
              <a:t> be </a:t>
            </a: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 </a:t>
            </a:r>
            <a:r>
              <a:rPr lang="en-US" sz="2000" dirty="0" smtClean="0">
                <a:solidFill>
                  <a:srgbClr val="008000"/>
                </a:solidFill>
                <a:latin typeface="+mj-lt"/>
              </a:rPr>
              <a:t>removed from the model.</a:t>
            </a:r>
            <a:endParaRPr lang="tr-TR" sz="2000" dirty="0" smtClean="0">
              <a:solidFill>
                <a:srgbClr val="008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b="1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tr-TR" b="1" smtClean="0">
                <a:solidFill>
                  <a:srgbClr val="006600"/>
                </a:solidFill>
                <a:latin typeface="Trebuchet MS" pitchFamily="34" charset="0"/>
              </a:rPr>
              <a:t>Soru ve katkılarınız…. </a:t>
            </a:r>
          </a:p>
          <a:p>
            <a:pPr eaLnBrk="1" hangingPunct="1">
              <a:buFontTx/>
              <a:buNone/>
            </a:pPr>
            <a:endParaRPr lang="tr-TR" b="1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tr-TR" b="1" smtClean="0">
              <a:solidFill>
                <a:srgbClr val="006600"/>
              </a:solidFill>
              <a:latin typeface="Trebuchet MS" pitchFamily="34" charset="0"/>
            </a:endParaRPr>
          </a:p>
          <a:p>
            <a:pPr eaLnBrk="1" hangingPunct="1">
              <a:buFontTx/>
              <a:buNone/>
            </a:pPr>
            <a:endParaRPr lang="tr-TR" b="1" smtClean="0">
              <a:solidFill>
                <a:srgbClr val="006600"/>
              </a:solidFill>
              <a:latin typeface="Trebuchet MS" pitchFamily="34" charset="0"/>
            </a:endParaRPr>
          </a:p>
          <a:p>
            <a:pPr algn="r" eaLnBrk="1" hangingPunct="1">
              <a:buFontTx/>
              <a:buNone/>
            </a:pPr>
            <a:r>
              <a:rPr lang="tr-TR" b="1" smtClean="0">
                <a:solidFill>
                  <a:srgbClr val="006600"/>
                </a:solidFill>
                <a:latin typeface="Trebuchet MS" pitchFamily="34" charset="0"/>
              </a:rPr>
              <a:t>TEŞEKKÜRLER</a:t>
            </a:r>
          </a:p>
        </p:txBody>
      </p:sp>
      <p:sp>
        <p:nvSpPr>
          <p:cNvPr id="37892" name="AutoShape 6" descr="https://encrypted-tbn1.gstatic.com/images?q=tbn:ANd9GcTIeKuQleOP7uGJVzItNdytoVlRjI-739bPazvkLVztMTc84_tL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r-TR"/>
          </a:p>
        </p:txBody>
      </p:sp>
      <p:pic>
        <p:nvPicPr>
          <p:cNvPr id="37893" name="Picture 8" descr="http://sd.keepcalm-o-matic.co.uk/i/thank-you-for-your-attention-and-any-questions--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tr-TR" smtClean="0"/>
              <a:t>Logistic Function </a:t>
            </a:r>
            <a:r>
              <a:rPr lang="tr-TR" i="1" smtClean="0"/>
              <a:t>f(z)</a:t>
            </a:r>
            <a:r>
              <a:rPr lang="tr-TR" smtClean="0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smtClean="0"/>
              <a:t>Logistic regression depends on logistic function </a:t>
            </a:r>
            <a:r>
              <a:rPr lang="tr-TR" i="1" smtClean="0"/>
              <a:t>f(z).</a:t>
            </a:r>
            <a:endParaRPr lang="tr-TR" smtClean="0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924300" y="2565400"/>
            <a:ext cx="4032250" cy="2232025"/>
          </a:xfrm>
          <a:prstGeom prst="rect">
            <a:avLst/>
          </a:prstGeom>
          <a:solidFill>
            <a:srgbClr val="FFFFFF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tr-TR" sz="1200"/>
              <a:t>                       </a:t>
            </a:r>
            <a:r>
              <a:rPr lang="de-DE" sz="1200"/>
              <a:t>              </a:t>
            </a:r>
            <a:r>
              <a:rPr lang="de-DE" sz="3600"/>
              <a:t>1</a:t>
            </a:r>
          </a:p>
          <a:p>
            <a:pPr algn="just"/>
            <a:r>
              <a:rPr lang="de-DE" sz="3600" i="1"/>
              <a:t>f(z)= ----------</a:t>
            </a:r>
          </a:p>
          <a:p>
            <a:r>
              <a:rPr lang="de-DE" sz="3600" i="1"/>
              <a:t>           1+e</a:t>
            </a:r>
            <a:r>
              <a:rPr lang="de-DE" sz="3600" i="1" baseline="30000"/>
              <a:t>-z</a:t>
            </a:r>
            <a:r>
              <a:rPr lang="tr-TR" sz="3600"/>
              <a:t> 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042988" y="5516563"/>
            <a:ext cx="6481762" cy="557212"/>
          </a:xfrm>
          <a:prstGeom prst="rect">
            <a:avLst/>
          </a:prstGeom>
          <a:noFill/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Z =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ά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 + 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β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1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X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1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 + 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β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2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X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2 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+ ... + 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  <a:cs typeface="Times New Roman" pitchFamily="18" charset="0"/>
              </a:rPr>
              <a:t>β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k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X</a:t>
            </a:r>
            <a:r>
              <a:rPr lang="tr-TR" sz="2800" b="1" baseline="-25000">
                <a:solidFill>
                  <a:schemeClr val="tx2"/>
                </a:solidFill>
                <a:latin typeface="Comic Sans MS" pitchFamily="66" charset="0"/>
              </a:rPr>
              <a:t>k</a:t>
            </a:r>
            <a:r>
              <a:rPr lang="tr-TR" sz="2800" b="1">
                <a:solidFill>
                  <a:schemeClr val="tx2"/>
                </a:solidFill>
                <a:latin typeface="Comic Sans MS" pitchFamily="66" charset="0"/>
              </a:rPr>
              <a:t> 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>
            <a:off x="5795963" y="4076700"/>
            <a:ext cx="647700" cy="1439863"/>
          </a:xfrm>
          <a:prstGeom prst="line">
            <a:avLst/>
          </a:prstGeom>
          <a:noFill/>
          <a:ln w="38100">
            <a:solidFill>
              <a:srgbClr val="A5002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398588"/>
            <a:ext cx="7416800" cy="4827587"/>
          </a:xfrm>
          <a:noFill/>
        </p:spPr>
      </p:pic>
      <p:sp>
        <p:nvSpPr>
          <p:cNvPr id="7171" name="Text Box 10"/>
          <p:cNvSpPr txBox="1">
            <a:spLocks noChangeArrowheads="1"/>
          </p:cNvSpPr>
          <p:nvPr/>
        </p:nvSpPr>
        <p:spPr bwMode="auto">
          <a:xfrm>
            <a:off x="1692275" y="5734050"/>
            <a:ext cx="10080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3200" b="1">
                <a:sym typeface="Symbol" pitchFamily="18" charset="2"/>
              </a:rPr>
              <a:t>- </a:t>
            </a:r>
          </a:p>
        </p:txBody>
      </p:sp>
      <p:sp>
        <p:nvSpPr>
          <p:cNvPr id="7172" name="Text Box 11"/>
          <p:cNvSpPr txBox="1">
            <a:spLocks noChangeArrowheads="1"/>
          </p:cNvSpPr>
          <p:nvPr/>
        </p:nvSpPr>
        <p:spPr bwMode="auto">
          <a:xfrm>
            <a:off x="7164388" y="5657850"/>
            <a:ext cx="10795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 sz="3200" b="1">
                <a:sym typeface="Symbol" pitchFamily="18" charset="2"/>
              </a:rPr>
              <a:t>+ </a:t>
            </a:r>
          </a:p>
        </p:txBody>
      </p:sp>
      <p:sp>
        <p:nvSpPr>
          <p:cNvPr id="7173" name="Text Box 12"/>
          <p:cNvSpPr txBox="1">
            <a:spLocks noChangeArrowheads="1"/>
          </p:cNvSpPr>
          <p:nvPr/>
        </p:nvSpPr>
        <p:spPr bwMode="auto">
          <a:xfrm>
            <a:off x="2627312" y="1556793"/>
            <a:ext cx="2592759" cy="1080046"/>
          </a:xfrm>
          <a:prstGeom prst="rect">
            <a:avLst/>
          </a:prstGeom>
          <a:solidFill>
            <a:srgbClr val="FFFFFF"/>
          </a:solidFill>
          <a:ln w="38100">
            <a:solidFill>
              <a:srgbClr val="008000"/>
            </a:solidFill>
            <a:miter lim="800000"/>
            <a:headEnd/>
            <a:tailEnd/>
          </a:ln>
        </p:spPr>
        <p:txBody>
          <a:bodyPr/>
          <a:lstStyle/>
          <a:p>
            <a:pPr algn="just"/>
            <a:r>
              <a:rPr lang="tr-TR" sz="1600"/>
              <a:t>            1</a:t>
            </a:r>
            <a:endParaRPr lang="de-DE" sz="1600"/>
          </a:p>
          <a:p>
            <a:pPr algn="just"/>
            <a:r>
              <a:rPr lang="de-DE" sz="1600" i="1"/>
              <a:t>f(z)= ----------</a:t>
            </a:r>
          </a:p>
          <a:p>
            <a:r>
              <a:rPr lang="de-DE" sz="1600" i="1"/>
              <a:t>           1+e</a:t>
            </a:r>
            <a:r>
              <a:rPr lang="de-DE" sz="1600" i="1" baseline="30000"/>
              <a:t>-z</a:t>
            </a:r>
            <a:r>
              <a:rPr lang="tr-TR" sz="1600"/>
              <a:t> </a:t>
            </a:r>
          </a:p>
        </p:txBody>
      </p:sp>
      <p:sp>
        <p:nvSpPr>
          <p:cNvPr id="7174" name="Text Box 13"/>
          <p:cNvSpPr txBox="1">
            <a:spLocks noChangeArrowheads="1"/>
          </p:cNvSpPr>
          <p:nvPr/>
        </p:nvSpPr>
        <p:spPr bwMode="auto">
          <a:xfrm>
            <a:off x="4572000" y="5876925"/>
            <a:ext cx="431800" cy="36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r-TR"/>
              <a:t>z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85775"/>
            <a:ext cx="8496300" cy="1143000"/>
          </a:xfrm>
        </p:spPr>
        <p:txBody>
          <a:bodyPr/>
          <a:lstStyle/>
          <a:p>
            <a:pPr eaLnBrk="1" hangingPunct="1"/>
            <a:r>
              <a:rPr lang="tr-TR" sz="3600" b="1" smtClean="0"/>
              <a:t>W</a:t>
            </a:r>
            <a:r>
              <a:rPr lang="en-US" sz="3600" b="1" smtClean="0"/>
              <a:t>hy Logistic Regression </a:t>
            </a:r>
            <a:r>
              <a:rPr lang="tr-TR" sz="3600" b="1" smtClean="0"/>
              <a:t>i</a:t>
            </a:r>
            <a:r>
              <a:rPr lang="en-US" sz="3600" b="1" smtClean="0"/>
              <a:t>s </a:t>
            </a:r>
            <a:r>
              <a:rPr lang="tr-TR" sz="3600" b="1" smtClean="0"/>
              <a:t/>
            </a:r>
            <a:br>
              <a:rPr lang="tr-TR" sz="3600" b="1" smtClean="0"/>
            </a:br>
            <a:r>
              <a:rPr lang="en-US" sz="3600" b="1" smtClean="0"/>
              <a:t>Commonly Used </a:t>
            </a:r>
            <a:r>
              <a:rPr lang="tr-TR" sz="3600" b="1" smtClean="0"/>
              <a:t>i</a:t>
            </a:r>
            <a:r>
              <a:rPr lang="en-US" sz="3600" b="1" smtClean="0"/>
              <a:t>n </a:t>
            </a:r>
            <a:r>
              <a:rPr lang="tr-TR" sz="3600" b="1" smtClean="0"/>
              <a:t>Medical Decisions</a:t>
            </a:r>
            <a:r>
              <a:rPr lang="en-US" sz="3600" b="1" smtClean="0"/>
              <a:t>?</a:t>
            </a:r>
            <a:endParaRPr lang="tr-TR" sz="3600" b="1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87538"/>
            <a:ext cx="8229600" cy="4565650"/>
          </a:xfrm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dirty="0" smtClean="0"/>
              <a:t>Results in the health field are usually 2-state (sick or not)</a:t>
            </a:r>
            <a:endParaRPr lang="tr-TR" dirty="0" smtClean="0"/>
          </a:p>
          <a:p>
            <a:pPr eaLnBrk="1" hangingPunct="1">
              <a:spcBef>
                <a:spcPct val="50000"/>
              </a:spcBef>
            </a:pPr>
            <a:r>
              <a:rPr lang="en-US" dirty="0" smtClean="0"/>
              <a:t>"</a:t>
            </a:r>
            <a:r>
              <a:rPr lang="en-US" dirty="0" err="1" smtClean="0"/>
              <a:t>S"shaped</a:t>
            </a:r>
            <a:r>
              <a:rPr lang="en-US" dirty="0" smtClean="0"/>
              <a:t> </a:t>
            </a:r>
            <a:r>
              <a:rPr lang="tr-TR" dirty="0" err="1" smtClean="0"/>
              <a:t>curve</a:t>
            </a:r>
            <a:r>
              <a:rPr lang="en-US" dirty="0" smtClean="0"/>
              <a:t> </a:t>
            </a:r>
            <a:r>
              <a:rPr lang="tr-TR" dirty="0" smtClean="0"/>
              <a:t>fit </a:t>
            </a:r>
            <a:r>
              <a:rPr lang="en-US" dirty="0" smtClean="0"/>
              <a:t>with </a:t>
            </a:r>
            <a:r>
              <a:rPr lang="en-US" dirty="0" smtClean="0"/>
              <a:t>the </a:t>
            </a:r>
            <a:r>
              <a:rPr lang="en-US" dirty="0" err="1" smtClean="0"/>
              <a:t>epidemiolog</a:t>
            </a:r>
            <a:r>
              <a:rPr lang="tr-TR" dirty="0" smtClean="0"/>
              <a:t>y of</a:t>
            </a:r>
            <a:r>
              <a:rPr lang="en-US" dirty="0" smtClean="0"/>
              <a:t> many diseases</a:t>
            </a:r>
            <a:endParaRPr lang="tr-TR" dirty="0" smtClean="0"/>
          </a:p>
          <a:p>
            <a:pPr eaLnBrk="1" hangingPunct="1">
              <a:spcBef>
                <a:spcPct val="50000"/>
              </a:spcBef>
            </a:pPr>
            <a:r>
              <a:rPr lang="tr-TR" dirty="0" err="1" smtClean="0"/>
              <a:t>When</a:t>
            </a:r>
            <a:r>
              <a:rPr lang="tr-TR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dirty="0" smtClean="0"/>
              <a:t> </a:t>
            </a:r>
            <a:r>
              <a:rPr lang="en-US" dirty="0" smtClean="0"/>
              <a:t>change</a:t>
            </a:r>
            <a:r>
              <a:rPr lang="tr-TR" dirty="0" smtClean="0"/>
              <a:t>s</a:t>
            </a:r>
            <a:r>
              <a:rPr lang="en-US" dirty="0" smtClean="0"/>
              <a:t> </a:t>
            </a:r>
            <a:r>
              <a:rPr lang="tr-TR" dirty="0" err="1" smtClean="0"/>
              <a:t>between</a:t>
            </a:r>
            <a:r>
              <a:rPr lang="tr-TR" dirty="0" smtClean="0"/>
              <a:t> </a:t>
            </a:r>
            <a:r>
              <a:rPr lang="de-DE" i="1" dirty="0" smtClean="0"/>
              <a:t>-</a:t>
            </a:r>
            <a:r>
              <a:rPr lang="es-ES_tradnl" i="1" dirty="0" smtClean="0">
                <a:sym typeface="Symbol" pitchFamily="18" charset="2"/>
              </a:rPr>
              <a:t></a:t>
            </a:r>
            <a:r>
              <a:rPr lang="de-DE" i="1" dirty="0" smtClean="0"/>
              <a:t> </a:t>
            </a:r>
            <a:r>
              <a:rPr lang="tr-TR" i="1" dirty="0" err="1" smtClean="0"/>
              <a:t>and</a:t>
            </a:r>
            <a:r>
              <a:rPr lang="de-DE" i="1" dirty="0" smtClean="0"/>
              <a:t> +</a:t>
            </a:r>
            <a:r>
              <a:rPr lang="es-ES_tradnl" i="1" dirty="0" smtClean="0">
                <a:sym typeface="Symbol" pitchFamily="18" charset="2"/>
              </a:rPr>
              <a:t></a:t>
            </a:r>
            <a:r>
              <a:rPr lang="tr-TR" dirty="0" smtClean="0"/>
              <a:t>, </a:t>
            </a:r>
            <a:r>
              <a:rPr lang="en-US" dirty="0" smtClean="0"/>
              <a:t>f (z) takes values ​​between 0 and 1 (=Probability)</a:t>
            </a:r>
            <a:endParaRPr lang="tr-TR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41313"/>
            <a:ext cx="8229600" cy="1143000"/>
          </a:xfrm>
        </p:spPr>
        <p:txBody>
          <a:bodyPr/>
          <a:lstStyle/>
          <a:p>
            <a:pPr eaLnBrk="1" hangingPunct="1"/>
            <a:r>
              <a:rPr lang="tr-TR" sz="3600" b="1" smtClean="0"/>
              <a:t>When We Use Logistic Regression?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tr-TR" dirty="0" err="1" smtClean="0"/>
              <a:t>Creating</a:t>
            </a:r>
            <a:r>
              <a:rPr lang="tr-TR" dirty="0" smtClean="0"/>
              <a:t> </a:t>
            </a:r>
            <a:r>
              <a:rPr lang="tr-TR" dirty="0" smtClean="0"/>
              <a:t>an </a:t>
            </a:r>
            <a:r>
              <a:rPr lang="tr-TR" dirty="0" smtClean="0"/>
              <a:t>explanatory model for dependent variable</a:t>
            </a:r>
          </a:p>
          <a:p>
            <a:pPr eaLnBrk="1" hangingPunct="1"/>
            <a:r>
              <a:rPr lang="tr-TR" dirty="0" err="1" smtClean="0"/>
              <a:t>Interaction</a:t>
            </a:r>
            <a:r>
              <a:rPr lang="tr-TR" dirty="0" smtClean="0"/>
              <a:t> </a:t>
            </a:r>
            <a:r>
              <a:rPr lang="tr-TR" dirty="0" smtClean="0"/>
              <a:t>can be examined</a:t>
            </a:r>
          </a:p>
          <a:p>
            <a:pPr eaLnBrk="1" hangingPunct="1"/>
            <a:endParaRPr lang="tr-TR" altLang="zh-TW" sz="1800" dirty="0" smtClean="0">
              <a:ea typeface="新細明體" pitchFamily="18" charset="-120"/>
            </a:endParaRPr>
          </a:p>
          <a:p>
            <a:pPr eaLnBrk="1" hangingPunct="1"/>
            <a:r>
              <a:rPr lang="tr-TR" dirty="0" err="1" smtClean="0"/>
              <a:t>Confounders</a:t>
            </a:r>
            <a:r>
              <a:rPr lang="tr-TR" dirty="0" smtClean="0"/>
              <a:t>  </a:t>
            </a:r>
            <a:r>
              <a:rPr lang="tr-TR" dirty="0" smtClean="0"/>
              <a:t>can be </a:t>
            </a:r>
            <a:r>
              <a:rPr lang="tr-TR" dirty="0" err="1" smtClean="0"/>
              <a:t>inspected</a:t>
            </a:r>
            <a:r>
              <a:rPr lang="tr-TR" dirty="0" smtClean="0"/>
              <a:t>/</a:t>
            </a:r>
            <a:r>
              <a:rPr lang="tr-TR" dirty="0" err="1" smtClean="0"/>
              <a:t>the</a:t>
            </a:r>
            <a:r>
              <a:rPr lang="tr-TR" dirty="0" smtClean="0"/>
              <a:t> </a:t>
            </a:r>
            <a:r>
              <a:rPr lang="tr-TR" dirty="0" err="1" smtClean="0"/>
              <a:t>confounding</a:t>
            </a:r>
            <a:r>
              <a:rPr lang="tr-TR" dirty="0" smtClean="0"/>
              <a:t> </a:t>
            </a:r>
            <a:r>
              <a:rPr lang="tr-TR" dirty="0" err="1" smtClean="0"/>
              <a:t>effect</a:t>
            </a:r>
            <a:r>
              <a:rPr lang="tr-TR" dirty="0" smtClean="0"/>
              <a:t> </a:t>
            </a:r>
            <a:r>
              <a:rPr lang="tr-TR" dirty="0" smtClean="0"/>
              <a:t>can be corrected</a:t>
            </a:r>
            <a:endParaRPr lang="fr-FR" altLang="zh-TW" dirty="0" smtClean="0">
              <a:ea typeface="新細明體" pitchFamily="18" charset="-12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918450" cy="5334000"/>
          </a:xfrm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tr-TR" sz="2400" dirty="0" smtClean="0"/>
              <a:t>			 </a:t>
            </a:r>
            <a:r>
              <a:rPr lang="tr-TR" sz="2800" b="1" dirty="0" smtClean="0"/>
              <a:t>1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tr-TR" sz="2800" dirty="0" smtClean="0"/>
              <a:t>P(X) =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tr-TR" sz="2800" dirty="0" smtClean="0"/>
              <a:t>             </a:t>
            </a:r>
            <a:r>
              <a:rPr lang="tr-TR" sz="2800" b="1" dirty="0" smtClean="0"/>
              <a:t>1 + e </a:t>
            </a:r>
            <a:r>
              <a:rPr lang="tr-TR" sz="2800" b="1" baseline="30000" dirty="0" smtClean="0"/>
              <a:t>– (</a:t>
            </a:r>
            <a:r>
              <a:rPr lang="tr-TR" sz="2800" b="1" baseline="30000" dirty="0" smtClean="0">
                <a:cs typeface="Times New Roman" pitchFamily="18" charset="0"/>
              </a:rPr>
              <a:t>α</a:t>
            </a:r>
            <a:r>
              <a:rPr lang="tr-TR" sz="2800" b="1" baseline="30000" dirty="0" smtClean="0"/>
              <a:t> + </a:t>
            </a:r>
            <a:r>
              <a:rPr lang="tr-TR" sz="2800" b="1" baseline="30000" dirty="0" smtClean="0">
                <a:cs typeface="Times New Roman" pitchFamily="18" charset="0"/>
              </a:rPr>
              <a:t>Σβ</a:t>
            </a:r>
            <a:r>
              <a:rPr lang="tr-TR" sz="2800" b="1" baseline="-25000" dirty="0" smtClean="0"/>
              <a:t>i</a:t>
            </a:r>
            <a:r>
              <a:rPr lang="tr-TR" sz="2800" b="1" baseline="30000" dirty="0" smtClean="0"/>
              <a:t>X</a:t>
            </a:r>
            <a:r>
              <a:rPr lang="tr-TR" sz="2800" b="1" baseline="-25000" dirty="0" smtClean="0"/>
              <a:t>i</a:t>
            </a:r>
            <a:r>
              <a:rPr lang="tr-TR" sz="2800" b="1" baseline="30000" dirty="0" smtClean="0"/>
              <a:t>)</a:t>
            </a:r>
            <a:endParaRPr lang="tr-TR" dirty="0" smtClean="0"/>
          </a:p>
          <a:p>
            <a:pPr eaLnBrk="1" hangingPunct="1">
              <a:spcBef>
                <a:spcPct val="50000"/>
              </a:spcBef>
              <a:buClr>
                <a:srgbClr val="006600"/>
              </a:buClr>
            </a:pPr>
            <a:r>
              <a:rPr lang="tr-TR" dirty="0" smtClean="0"/>
              <a:t>In </a:t>
            </a:r>
            <a:r>
              <a:rPr lang="en-US" dirty="0" smtClean="0"/>
              <a:t>logistic regression</a:t>
            </a:r>
            <a:r>
              <a:rPr lang="tr-TR" dirty="0" smtClean="0"/>
              <a:t> </a:t>
            </a:r>
            <a:r>
              <a:rPr lang="tr-TR" dirty="0" smtClean="0"/>
              <a:t>model </a:t>
            </a:r>
            <a:r>
              <a:rPr lang="en-US" dirty="0" smtClean="0"/>
              <a:t>α </a:t>
            </a:r>
            <a:r>
              <a:rPr lang="en-US" dirty="0" smtClean="0"/>
              <a:t>and β values ​​are obtained</a:t>
            </a:r>
            <a:r>
              <a:rPr lang="tr-TR" dirty="0" smtClean="0"/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tr-TR" dirty="0" smtClean="0"/>
              <a:t>If X values of an individual is placed on the formula, probability of being sick in a </a:t>
            </a:r>
            <a:r>
              <a:rPr lang="tr-TR" dirty="0" err="1" smtClean="0"/>
              <a:t>certain</a:t>
            </a:r>
            <a:r>
              <a:rPr lang="tr-TR" dirty="0" smtClean="0"/>
              <a:t> </a:t>
            </a:r>
            <a:r>
              <a:rPr lang="tr-TR" dirty="0" err="1" smtClean="0"/>
              <a:t>period</a:t>
            </a:r>
            <a:r>
              <a:rPr lang="tr-TR" dirty="0" smtClean="0"/>
              <a:t> of time can </a:t>
            </a:r>
            <a:r>
              <a:rPr lang="tr-TR" dirty="0" smtClean="0"/>
              <a:t>be </a:t>
            </a:r>
            <a:r>
              <a:rPr lang="tr-TR" dirty="0" err="1" smtClean="0"/>
              <a:t>calculated</a:t>
            </a:r>
            <a:r>
              <a:rPr lang="tr-TR" dirty="0" smtClean="0"/>
              <a:t> </a:t>
            </a:r>
            <a:r>
              <a:rPr lang="tr-TR" dirty="0" err="1" smtClean="0"/>
              <a:t>for</a:t>
            </a:r>
            <a:r>
              <a:rPr lang="tr-TR" dirty="0" smtClean="0"/>
              <a:t> an </a:t>
            </a:r>
            <a:r>
              <a:rPr lang="tr-TR" dirty="0" err="1" smtClean="0"/>
              <a:t>individual</a:t>
            </a:r>
            <a:endParaRPr lang="tr-TR" dirty="0" smtClean="0"/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1981200" y="16764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/>
          <a:lstStyle/>
          <a:p>
            <a:endParaRPr lang="tr-TR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7989888" cy="4953000"/>
          </a:xfrm>
        </p:spPr>
        <p:txBody>
          <a:bodyPr/>
          <a:lstStyle/>
          <a:p>
            <a:pPr marL="0" indent="0">
              <a:spcBef>
                <a:spcPct val="30000"/>
              </a:spcBef>
              <a:buClrTx/>
              <a:buFontTx/>
              <a:buNone/>
              <a:defRPr/>
            </a:pPr>
            <a:r>
              <a:rPr lang="tr-TR" sz="2800" kern="1200" dirty="0" smtClean="0">
                <a:latin typeface="+mj-lt"/>
              </a:rPr>
              <a:t>A </a:t>
            </a:r>
            <a:r>
              <a:rPr lang="en-US" sz="2800" kern="1200" dirty="0" smtClean="0">
                <a:latin typeface="+mj-lt"/>
              </a:rPr>
              <a:t>person’s chance of having a </a:t>
            </a:r>
            <a:r>
              <a:rPr lang="tr-TR" sz="2800" kern="1200" dirty="0" smtClean="0">
                <a:latin typeface="+mj-lt"/>
              </a:rPr>
              <a:t>CHD </a:t>
            </a:r>
            <a:r>
              <a:rPr lang="en-US" sz="2800" kern="1200" dirty="0" smtClean="0">
                <a:latin typeface="+mj-lt"/>
              </a:rPr>
              <a:t>in the next 10 years</a:t>
            </a:r>
            <a:r>
              <a:rPr lang="tr-TR" sz="2800" kern="1200" dirty="0" smtClean="0">
                <a:latin typeface="+mj-lt"/>
              </a:rPr>
              <a:t> can be </a:t>
            </a:r>
            <a:r>
              <a:rPr lang="tr-TR" sz="2800" kern="1200" dirty="0" err="1" smtClean="0">
                <a:latin typeface="+mj-lt"/>
              </a:rPr>
              <a:t>predicted</a:t>
            </a:r>
            <a:r>
              <a:rPr lang="tr-TR" sz="2800" kern="1200" dirty="0" smtClean="0">
                <a:latin typeface="+mj-lt"/>
              </a:rPr>
              <a:t> </a:t>
            </a:r>
            <a:r>
              <a:rPr lang="tr-TR" sz="2800" kern="1200" dirty="0" err="1" smtClean="0">
                <a:latin typeface="+mj-lt"/>
              </a:rPr>
              <a:t>by</a:t>
            </a:r>
            <a:r>
              <a:rPr lang="tr-TR" sz="2800" kern="1200" dirty="0" smtClean="0">
                <a:latin typeface="+mj-lt"/>
              </a:rPr>
              <a:t> </a:t>
            </a:r>
            <a:r>
              <a:rPr lang="tr-TR" sz="2800" kern="1200" dirty="0" err="1" smtClean="0">
                <a:latin typeface="+mj-lt"/>
              </a:rPr>
              <a:t>using</a:t>
            </a:r>
            <a:r>
              <a:rPr lang="tr-TR" sz="2800" kern="1200" dirty="0" smtClean="0">
                <a:latin typeface="+mj-lt"/>
              </a:rPr>
              <a:t> </a:t>
            </a:r>
            <a:r>
              <a:rPr lang="tr-TR" sz="2800" kern="1200" dirty="0" err="1" smtClean="0">
                <a:latin typeface="+mj-lt"/>
              </a:rPr>
              <a:t>logistic</a:t>
            </a:r>
            <a:r>
              <a:rPr lang="tr-TR" sz="2800" kern="1200" dirty="0" smtClean="0">
                <a:latin typeface="+mj-lt"/>
              </a:rPr>
              <a:t> </a:t>
            </a:r>
            <a:r>
              <a:rPr lang="tr-TR" sz="2800" kern="1200" dirty="0" err="1" smtClean="0">
                <a:latin typeface="+mj-lt"/>
              </a:rPr>
              <a:t>regression</a:t>
            </a:r>
            <a:r>
              <a:rPr lang="tr-TR" sz="2800" kern="1200" dirty="0" smtClean="0">
                <a:latin typeface="+mj-lt"/>
              </a:rPr>
              <a:t> </a:t>
            </a:r>
            <a:r>
              <a:rPr lang="tr-TR" sz="2800" kern="1200" dirty="0" err="1" smtClean="0">
                <a:latin typeface="+mj-lt"/>
              </a:rPr>
              <a:t>equation</a:t>
            </a:r>
            <a:r>
              <a:rPr lang="tr-TR" sz="2800" kern="1200" dirty="0" smtClean="0">
                <a:latin typeface="+mj-lt"/>
              </a:rPr>
              <a:t> of </a:t>
            </a:r>
            <a:r>
              <a:rPr lang="en-US" sz="2800" kern="1200" dirty="0" smtClean="0">
                <a:latin typeface="+mj-lt"/>
              </a:rPr>
              <a:t>the Framingham Study</a:t>
            </a:r>
            <a:r>
              <a:rPr lang="tr-TR" sz="2800" kern="1200" dirty="0" smtClean="0">
                <a:latin typeface="+mj-lt"/>
              </a:rPr>
              <a:t>.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err="1" smtClean="0">
                <a:latin typeface="+mj-lt"/>
              </a:rPr>
              <a:t>Age</a:t>
            </a:r>
            <a:r>
              <a:rPr lang="tr-TR" sz="2800" b="1" dirty="0" smtClean="0">
                <a:latin typeface="+mj-lt"/>
              </a:rPr>
              <a:t>,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err="1" smtClean="0">
                <a:latin typeface="+mj-lt"/>
              </a:rPr>
              <a:t>Gender</a:t>
            </a:r>
            <a:r>
              <a:rPr lang="tr-TR" sz="2800" b="1" dirty="0" smtClean="0">
                <a:latin typeface="+mj-lt"/>
              </a:rPr>
              <a:t>,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smtClean="0">
                <a:latin typeface="+mj-lt"/>
              </a:rPr>
              <a:t>Total </a:t>
            </a:r>
            <a:r>
              <a:rPr lang="tr-TR" sz="2800" b="1" dirty="0" err="1" smtClean="0">
                <a:latin typeface="+mj-lt"/>
              </a:rPr>
              <a:t>cholesterol</a:t>
            </a:r>
            <a:r>
              <a:rPr lang="tr-TR" sz="2800" b="1" dirty="0" smtClean="0">
                <a:latin typeface="+mj-lt"/>
              </a:rPr>
              <a:t>,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smtClean="0">
                <a:latin typeface="+mj-lt"/>
              </a:rPr>
              <a:t>HDL </a:t>
            </a:r>
            <a:r>
              <a:rPr lang="tr-TR" sz="2800" b="1" dirty="0" err="1" smtClean="0">
                <a:latin typeface="+mj-lt"/>
              </a:rPr>
              <a:t>cholesterol</a:t>
            </a:r>
            <a:r>
              <a:rPr lang="tr-TR" sz="2800" b="1" dirty="0" smtClean="0">
                <a:latin typeface="+mj-lt"/>
              </a:rPr>
              <a:t>,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err="1" smtClean="0">
                <a:latin typeface="+mj-lt"/>
              </a:rPr>
              <a:t>Blood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pressure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and</a:t>
            </a:r>
            <a:r>
              <a:rPr lang="tr-TR" sz="2800" b="1" dirty="0" smtClean="0">
                <a:latin typeface="+mj-lt"/>
              </a:rPr>
              <a:t> </a:t>
            </a:r>
          </a:p>
          <a:p>
            <a:pPr eaLnBrk="1" hangingPunct="1">
              <a:spcBef>
                <a:spcPct val="40000"/>
              </a:spcBef>
              <a:defRPr/>
            </a:pPr>
            <a:r>
              <a:rPr lang="tr-TR" sz="2800" b="1" dirty="0" err="1" smtClean="0">
                <a:latin typeface="+mj-lt"/>
              </a:rPr>
              <a:t>Smoker</a:t>
            </a:r>
            <a:r>
              <a:rPr lang="tr-TR" sz="2800" b="1" dirty="0" smtClean="0">
                <a:latin typeface="+mj-lt"/>
              </a:rPr>
              <a:t> </a:t>
            </a:r>
            <a:r>
              <a:rPr lang="tr-TR" sz="2800" b="1" dirty="0" err="1" smtClean="0">
                <a:latin typeface="+mj-lt"/>
              </a:rPr>
              <a:t>or</a:t>
            </a:r>
            <a:r>
              <a:rPr lang="tr-TR" sz="2800" b="1" dirty="0" smtClean="0">
                <a:latin typeface="+mj-lt"/>
              </a:rPr>
              <a:t> not</a:t>
            </a:r>
          </a:p>
        </p:txBody>
      </p:sp>
      <p:sp>
        <p:nvSpPr>
          <p:cNvPr id="11267" name="Text Box 4"/>
          <p:cNvSpPr txBox="1">
            <a:spLocks noChangeArrowheads="1"/>
          </p:cNvSpPr>
          <p:nvPr/>
        </p:nvSpPr>
        <p:spPr bwMode="auto">
          <a:xfrm>
            <a:off x="4427538" y="3141663"/>
            <a:ext cx="43211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r-TR" sz="2400" b="1">
                <a:solidFill>
                  <a:srgbClr val="006600"/>
                </a:solidFill>
                <a:latin typeface="Tahoma" pitchFamily="34" charset="0"/>
              </a:rPr>
              <a:t>If the risk is more than 20%, appropriate treatment is recommended.</a:t>
            </a:r>
          </a:p>
        </p:txBody>
      </p:sp>
      <p:sp>
        <p:nvSpPr>
          <p:cNvPr id="11268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485775"/>
            <a:ext cx="8229600" cy="1143000"/>
          </a:xfrm>
        </p:spPr>
        <p:txBody>
          <a:bodyPr/>
          <a:lstStyle/>
          <a:p>
            <a:pPr eaLnBrk="1" hangingPunct="1"/>
            <a:r>
              <a:rPr lang="tr-TR" sz="2800" b="1" dirty="0" smtClean="0"/>
              <a:t>THE FRAMINGHAM CHD RISK </a:t>
            </a:r>
            <a:r>
              <a:rPr lang="tr-TR" sz="2800" b="1" dirty="0" smtClean="0"/>
              <a:t>EQUATION</a:t>
            </a:r>
            <a:r>
              <a:rPr lang="tr-TR" sz="2800" dirty="0" smtClean="0"/>
              <a:t/>
            </a:r>
            <a:br>
              <a:rPr lang="tr-TR" sz="2800" dirty="0" smtClean="0"/>
            </a:br>
            <a:endParaRPr lang="tr-TR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Özel 1">
      <a:majorFont>
        <a:latin typeface="Calibri"/>
        <a:ea typeface=""/>
        <a:cs typeface=""/>
      </a:majorFont>
      <a:minorFont>
        <a:latin typeface="Tw Cen MT"/>
        <a:ea typeface=""/>
        <a:cs typeface="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is Teması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2526</TotalTime>
  <Words>1202</Words>
  <Application>Microsoft Office PowerPoint</Application>
  <PresentationFormat>Ekran Gösterisi (4:3)</PresentationFormat>
  <Paragraphs>250</Paragraphs>
  <Slides>35</Slides>
  <Notes>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1</vt:i4>
      </vt:variant>
      <vt:variant>
        <vt:lpstr>Slayt Başlıkları</vt:lpstr>
      </vt:variant>
      <vt:variant>
        <vt:i4>35</vt:i4>
      </vt:variant>
    </vt:vector>
  </HeadingPairs>
  <TitlesOfParts>
    <vt:vector size="37" baseType="lpstr">
      <vt:lpstr>Default Design</vt:lpstr>
      <vt:lpstr>Belge</vt:lpstr>
      <vt:lpstr>LOGISTIC REGRESSION</vt:lpstr>
      <vt:lpstr>What is Logistic Regression?</vt:lpstr>
      <vt:lpstr>Variables</vt:lpstr>
      <vt:lpstr>Logistic Function f(z) </vt:lpstr>
      <vt:lpstr>Slayt 5</vt:lpstr>
      <vt:lpstr>Why Logistic Regression is  Commonly Used in Medical Decisions?</vt:lpstr>
      <vt:lpstr>When We Use Logistic Regression?</vt:lpstr>
      <vt:lpstr>Slayt 8</vt:lpstr>
      <vt:lpstr>THE FRAMINGHAM CHD RISK EQUATION </vt:lpstr>
      <vt:lpstr>Calculation of Relative Risk</vt:lpstr>
      <vt:lpstr>Odds Ratio (OR)</vt:lpstr>
      <vt:lpstr>Which study type, which risk measure? </vt:lpstr>
      <vt:lpstr>Before you start modeling ...</vt:lpstr>
      <vt:lpstr>Selecting the variables to include in the model…</vt:lpstr>
      <vt:lpstr>How many variables can be included in a model?</vt:lpstr>
      <vt:lpstr>When creating a logistic regression model</vt:lpstr>
      <vt:lpstr>Slayt 17</vt:lpstr>
      <vt:lpstr>Methods of Logistic Regression</vt:lpstr>
      <vt:lpstr>Modeling Methods in SPSS</vt:lpstr>
      <vt:lpstr>Preparation of variables to the model</vt:lpstr>
      <vt:lpstr>Analyze -&gt; Regression -&gt; Binary logistic</vt:lpstr>
      <vt:lpstr>Slayt 22</vt:lpstr>
      <vt:lpstr>Method (the method of creating the model is chosen)</vt:lpstr>
      <vt:lpstr>Categorical  (categorised variables and reference categories are defined)</vt:lpstr>
      <vt:lpstr>Save… probabilities  (Each individual’s risk is calculated based on the logistic model and added as a new variable to the database)</vt:lpstr>
      <vt:lpstr>Options (CI for exp() 95% is marked= 95% confidence interval of OR)</vt:lpstr>
      <vt:lpstr>Logreg Result Table</vt:lpstr>
      <vt:lpstr>Goodness of Fit Tests</vt:lpstr>
      <vt:lpstr>When logistic regression is used please explain in the method; </vt:lpstr>
      <vt:lpstr>Presenting the Logistic Regression Results</vt:lpstr>
      <vt:lpstr>Slayt 31</vt:lpstr>
      <vt:lpstr>Slayt 32</vt:lpstr>
      <vt:lpstr>%95 Confidence Interval</vt:lpstr>
      <vt:lpstr>Possible sources of bias</vt:lpstr>
      <vt:lpstr>Slayt 35</vt:lpstr>
    </vt:vector>
  </TitlesOfParts>
  <Company>Dokuz Eylül Üniversitesi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belgin</dc:creator>
  <cp:lastModifiedBy>BELGİN ÜNAL</cp:lastModifiedBy>
  <cp:revision>191</cp:revision>
  <dcterms:created xsi:type="dcterms:W3CDTF">2007-03-02T06:50:07Z</dcterms:created>
  <dcterms:modified xsi:type="dcterms:W3CDTF">2014-09-19T21:19:06Z</dcterms:modified>
</cp:coreProperties>
</file>