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wav" ContentType="audio/wav"/>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customXml/itemProps9.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0"/>
  </p:sldMasterIdLst>
  <p:notesMasterIdLst>
    <p:notesMasterId r:id="rId39"/>
  </p:notesMasterIdLst>
  <p:sldIdLst>
    <p:sldId id="256" r:id="rId11"/>
    <p:sldId id="257" r:id="rId12"/>
    <p:sldId id="284" r:id="rId13"/>
    <p:sldId id="267" r:id="rId14"/>
    <p:sldId id="258" r:id="rId15"/>
    <p:sldId id="285" r:id="rId16"/>
    <p:sldId id="268" r:id="rId17"/>
    <p:sldId id="270" r:id="rId18"/>
    <p:sldId id="302" r:id="rId19"/>
    <p:sldId id="286" r:id="rId20"/>
    <p:sldId id="287" r:id="rId21"/>
    <p:sldId id="288" r:id="rId22"/>
    <p:sldId id="289" r:id="rId23"/>
    <p:sldId id="269" r:id="rId24"/>
    <p:sldId id="260" r:id="rId25"/>
    <p:sldId id="290" r:id="rId26"/>
    <p:sldId id="303" r:id="rId27"/>
    <p:sldId id="304" r:id="rId28"/>
    <p:sldId id="305" r:id="rId29"/>
    <p:sldId id="306" r:id="rId30"/>
    <p:sldId id="307" r:id="rId31"/>
    <p:sldId id="291" r:id="rId32"/>
    <p:sldId id="292" r:id="rId33"/>
    <p:sldId id="293" r:id="rId34"/>
    <p:sldId id="294" r:id="rId35"/>
    <p:sldId id="295" r:id="rId36"/>
    <p:sldId id="264" r:id="rId37"/>
    <p:sldId id="261"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26" d="100"/>
          <a:sy n="126" d="100"/>
        </p:scale>
        <p:origin x="-1194" y="-10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8.xml"/><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theme" Target="theme/theme1.xml"/><Relationship Id="rId7" Type="http://schemas.openxmlformats.org/officeDocument/2006/relationships/customXml" Target="../customXml/item7.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2" Type="http://schemas.openxmlformats.org/officeDocument/2006/relationships/customXml" Target="../customXml/item2.xml"/><Relationship Id="rId16" Type="http://schemas.openxmlformats.org/officeDocument/2006/relationships/slide" Target="slides/slide6.xml"/><Relationship Id="rId20" Type="http://schemas.openxmlformats.org/officeDocument/2006/relationships/slide" Target="slides/slide10.xml"/><Relationship Id="rId29" Type="http://schemas.openxmlformats.org/officeDocument/2006/relationships/slide" Target="slides/slide19.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presProps" Target="presProps.xml"/><Relationship Id="rId5" Type="http://schemas.openxmlformats.org/officeDocument/2006/relationships/customXml" Target="../customXml/item5.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10" Type="http://schemas.openxmlformats.org/officeDocument/2006/relationships/slideMaster" Target="slideMasters/slideMaster1.xml"/><Relationship Id="rId19" Type="http://schemas.openxmlformats.org/officeDocument/2006/relationships/slide" Target="slides/slide9.xml"/><Relationship Id="rId31" Type="http://schemas.openxmlformats.org/officeDocument/2006/relationships/slide" Target="slides/slide21.xml"/><Relationship Id="rId4" Type="http://schemas.openxmlformats.org/officeDocument/2006/relationships/customXml" Target="../customXml/item4.xml"/><Relationship Id="rId9" Type="http://schemas.openxmlformats.org/officeDocument/2006/relationships/customXml" Target="../customXml/item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12BC49-90AA-43E8-AE6D-E6DF70E5B45A}" type="datetimeFigureOut">
              <a:rPr lang="en-GB" smtClean="0"/>
              <a:t>18/09/2014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E330AB-4503-47B9-B6C2-A134BC4509B4}" type="slidenum">
              <a:rPr lang="en-GB" smtClean="0"/>
              <a:t>‹#›</a:t>
            </a:fld>
            <a:endParaRPr lang="en-GB"/>
          </a:p>
        </p:txBody>
      </p:sp>
    </p:spTree>
    <p:extLst>
      <p:ext uri="{BB962C8B-B14F-4D97-AF65-F5344CB8AC3E}">
        <p14:creationId xmlns:p14="http://schemas.microsoft.com/office/powerpoint/2010/main" val="1373347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Appealing to common sense I hope it is somewhat obvious that:</a:t>
            </a:r>
            <a:endParaRPr lang="en-GB" dirty="0"/>
          </a:p>
        </p:txBody>
      </p:sp>
      <p:sp>
        <p:nvSpPr>
          <p:cNvPr id="4" name="Slide Number Placeholder 3"/>
          <p:cNvSpPr>
            <a:spLocks noGrp="1"/>
          </p:cNvSpPr>
          <p:nvPr>
            <p:ph type="sldNum" sz="quarter" idx="10"/>
          </p:nvPr>
        </p:nvSpPr>
        <p:spPr/>
        <p:txBody>
          <a:bodyPr/>
          <a:lstStyle/>
          <a:p>
            <a:fld id="{0CE330AB-4503-47B9-B6C2-A134BC4509B4}" type="slidenum">
              <a:rPr lang="en-GB" smtClean="0"/>
              <a:t>3</a:t>
            </a:fld>
            <a:endParaRPr lang="en-GB"/>
          </a:p>
        </p:txBody>
      </p:sp>
    </p:spTree>
    <p:extLst>
      <p:ext uri="{BB962C8B-B14F-4D97-AF65-F5344CB8AC3E}">
        <p14:creationId xmlns:p14="http://schemas.microsoft.com/office/powerpoint/2010/main" val="42640287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lvl1pPr defTabSz="762000">
              <a:defRPr sz="2800" b="1">
                <a:solidFill>
                  <a:srgbClr val="FF9999"/>
                </a:solidFill>
                <a:latin typeface="AngsanaUPC" pitchFamily="18" charset="-34"/>
              </a:defRPr>
            </a:lvl1pPr>
            <a:lvl2pPr marL="742950" indent="-285750" defTabSz="762000">
              <a:defRPr sz="2800" b="1">
                <a:solidFill>
                  <a:srgbClr val="FF9999"/>
                </a:solidFill>
                <a:latin typeface="AngsanaUPC" pitchFamily="18" charset="-34"/>
              </a:defRPr>
            </a:lvl2pPr>
            <a:lvl3pPr marL="1143000" indent="-228600" defTabSz="762000">
              <a:defRPr sz="2800" b="1">
                <a:solidFill>
                  <a:srgbClr val="FF9999"/>
                </a:solidFill>
                <a:latin typeface="AngsanaUPC" pitchFamily="18" charset="-34"/>
              </a:defRPr>
            </a:lvl3pPr>
            <a:lvl4pPr marL="1600200" indent="-228600" defTabSz="762000">
              <a:defRPr sz="2800" b="1">
                <a:solidFill>
                  <a:srgbClr val="FF9999"/>
                </a:solidFill>
                <a:latin typeface="AngsanaUPC" pitchFamily="18" charset="-34"/>
              </a:defRPr>
            </a:lvl4pPr>
            <a:lvl5pPr marL="2057400" indent="-228600" defTabSz="762000">
              <a:defRPr sz="2800" b="1">
                <a:solidFill>
                  <a:srgbClr val="FF9999"/>
                </a:solidFill>
                <a:latin typeface="AngsanaUPC" pitchFamily="18" charset="-34"/>
              </a:defRPr>
            </a:lvl5pPr>
            <a:lvl6pPr marL="2514600" indent="-228600" defTabSz="762000" eaLnBrk="0" fontAlgn="base" hangingPunct="0">
              <a:spcBef>
                <a:spcPct val="0"/>
              </a:spcBef>
              <a:spcAft>
                <a:spcPct val="0"/>
              </a:spcAft>
              <a:defRPr sz="2800" b="1">
                <a:solidFill>
                  <a:srgbClr val="FF9999"/>
                </a:solidFill>
                <a:latin typeface="AngsanaUPC" pitchFamily="18" charset="-34"/>
              </a:defRPr>
            </a:lvl6pPr>
            <a:lvl7pPr marL="2971800" indent="-228600" defTabSz="762000" eaLnBrk="0" fontAlgn="base" hangingPunct="0">
              <a:spcBef>
                <a:spcPct val="0"/>
              </a:spcBef>
              <a:spcAft>
                <a:spcPct val="0"/>
              </a:spcAft>
              <a:defRPr sz="2800" b="1">
                <a:solidFill>
                  <a:srgbClr val="FF9999"/>
                </a:solidFill>
                <a:latin typeface="AngsanaUPC" pitchFamily="18" charset="-34"/>
              </a:defRPr>
            </a:lvl7pPr>
            <a:lvl8pPr marL="3429000" indent="-228600" defTabSz="762000" eaLnBrk="0" fontAlgn="base" hangingPunct="0">
              <a:spcBef>
                <a:spcPct val="0"/>
              </a:spcBef>
              <a:spcAft>
                <a:spcPct val="0"/>
              </a:spcAft>
              <a:defRPr sz="2800" b="1">
                <a:solidFill>
                  <a:srgbClr val="FF9999"/>
                </a:solidFill>
                <a:latin typeface="AngsanaUPC" pitchFamily="18" charset="-34"/>
              </a:defRPr>
            </a:lvl8pPr>
            <a:lvl9pPr marL="3886200" indent="-228600" defTabSz="762000" eaLnBrk="0" fontAlgn="base" hangingPunct="0">
              <a:spcBef>
                <a:spcPct val="0"/>
              </a:spcBef>
              <a:spcAft>
                <a:spcPct val="0"/>
              </a:spcAft>
              <a:defRPr sz="2800" b="1">
                <a:solidFill>
                  <a:srgbClr val="FF9999"/>
                </a:solidFill>
                <a:latin typeface="AngsanaUPC" pitchFamily="18" charset="-34"/>
              </a:defRPr>
            </a:lvl9pPr>
          </a:lstStyle>
          <a:p>
            <a:fld id="{A316CD7D-69E8-47C7-9F36-D0258001D792}" type="slidenum">
              <a:rPr lang="th-TH" altLang="en-US" sz="1000" b="0">
                <a:solidFill>
                  <a:schemeClr val="tx1"/>
                </a:solidFill>
                <a:latin typeface="CordiaUPC" pitchFamily="34" charset="-34"/>
              </a:rPr>
              <a:pPr/>
              <a:t>10</a:t>
            </a:fld>
            <a:endParaRPr lang="th-TH" altLang="en-US" sz="1000" b="0">
              <a:solidFill>
                <a:schemeClr val="tx1"/>
              </a:solidFill>
              <a:latin typeface="CordiaUPC" pitchFamily="34" charset="-34"/>
            </a:endParaRPr>
          </a:p>
        </p:txBody>
      </p:sp>
      <p:sp>
        <p:nvSpPr>
          <p:cNvPr id="47107" name="Rectangle 2"/>
          <p:cNvSpPr>
            <a:spLocks noChangeArrowheads="1" noTextEdit="1"/>
          </p:cNvSpPr>
          <p:nvPr>
            <p:ph type="sldImg"/>
          </p:nvPr>
        </p:nvSpPr>
        <p:spPr>
          <a:xfrm>
            <a:off x="1109663" y="658813"/>
            <a:ext cx="4638675" cy="3479800"/>
          </a:xfrm>
          <a:ln cap="flat"/>
        </p:spPr>
      </p:sp>
      <p:sp>
        <p:nvSpPr>
          <p:cNvPr id="47108" name="Rectangle 3"/>
          <p:cNvSpPr>
            <a:spLocks noGrp="1" noChangeArrowheads="1"/>
          </p:cNvSpPr>
          <p:nvPr>
            <p:ph type="body" idx="1"/>
          </p:nvPr>
        </p:nvSpPr>
        <p:spPr>
          <a:noFill/>
        </p:spPr>
        <p:txBody>
          <a:bodyPr/>
          <a:lstStyle/>
          <a:p>
            <a:endParaRPr lang="en-US" altLang="en-US" smtClean="0">
              <a:cs typeface="Cordia New" pitchFamily="34" charset="-34"/>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lvl1pPr defTabSz="762000">
              <a:defRPr sz="2800" b="1">
                <a:solidFill>
                  <a:srgbClr val="FF9999"/>
                </a:solidFill>
                <a:latin typeface="AngsanaUPC" pitchFamily="18" charset="-34"/>
              </a:defRPr>
            </a:lvl1pPr>
            <a:lvl2pPr marL="742950" indent="-285750" defTabSz="762000">
              <a:defRPr sz="2800" b="1">
                <a:solidFill>
                  <a:srgbClr val="FF9999"/>
                </a:solidFill>
                <a:latin typeface="AngsanaUPC" pitchFamily="18" charset="-34"/>
              </a:defRPr>
            </a:lvl2pPr>
            <a:lvl3pPr marL="1143000" indent="-228600" defTabSz="762000">
              <a:defRPr sz="2800" b="1">
                <a:solidFill>
                  <a:srgbClr val="FF9999"/>
                </a:solidFill>
                <a:latin typeface="AngsanaUPC" pitchFamily="18" charset="-34"/>
              </a:defRPr>
            </a:lvl3pPr>
            <a:lvl4pPr marL="1600200" indent="-228600" defTabSz="762000">
              <a:defRPr sz="2800" b="1">
                <a:solidFill>
                  <a:srgbClr val="FF9999"/>
                </a:solidFill>
                <a:latin typeface="AngsanaUPC" pitchFamily="18" charset="-34"/>
              </a:defRPr>
            </a:lvl4pPr>
            <a:lvl5pPr marL="2057400" indent="-228600" defTabSz="762000">
              <a:defRPr sz="2800" b="1">
                <a:solidFill>
                  <a:srgbClr val="FF9999"/>
                </a:solidFill>
                <a:latin typeface="AngsanaUPC" pitchFamily="18" charset="-34"/>
              </a:defRPr>
            </a:lvl5pPr>
            <a:lvl6pPr marL="2514600" indent="-228600" defTabSz="762000" eaLnBrk="0" fontAlgn="base" hangingPunct="0">
              <a:spcBef>
                <a:spcPct val="0"/>
              </a:spcBef>
              <a:spcAft>
                <a:spcPct val="0"/>
              </a:spcAft>
              <a:defRPr sz="2800" b="1">
                <a:solidFill>
                  <a:srgbClr val="FF9999"/>
                </a:solidFill>
                <a:latin typeface="AngsanaUPC" pitchFamily="18" charset="-34"/>
              </a:defRPr>
            </a:lvl6pPr>
            <a:lvl7pPr marL="2971800" indent="-228600" defTabSz="762000" eaLnBrk="0" fontAlgn="base" hangingPunct="0">
              <a:spcBef>
                <a:spcPct val="0"/>
              </a:spcBef>
              <a:spcAft>
                <a:spcPct val="0"/>
              </a:spcAft>
              <a:defRPr sz="2800" b="1">
                <a:solidFill>
                  <a:srgbClr val="FF9999"/>
                </a:solidFill>
                <a:latin typeface="AngsanaUPC" pitchFamily="18" charset="-34"/>
              </a:defRPr>
            </a:lvl7pPr>
            <a:lvl8pPr marL="3429000" indent="-228600" defTabSz="762000" eaLnBrk="0" fontAlgn="base" hangingPunct="0">
              <a:spcBef>
                <a:spcPct val="0"/>
              </a:spcBef>
              <a:spcAft>
                <a:spcPct val="0"/>
              </a:spcAft>
              <a:defRPr sz="2800" b="1">
                <a:solidFill>
                  <a:srgbClr val="FF9999"/>
                </a:solidFill>
                <a:latin typeface="AngsanaUPC" pitchFamily="18" charset="-34"/>
              </a:defRPr>
            </a:lvl8pPr>
            <a:lvl9pPr marL="3886200" indent="-228600" defTabSz="762000" eaLnBrk="0" fontAlgn="base" hangingPunct="0">
              <a:spcBef>
                <a:spcPct val="0"/>
              </a:spcBef>
              <a:spcAft>
                <a:spcPct val="0"/>
              </a:spcAft>
              <a:defRPr sz="2800" b="1">
                <a:solidFill>
                  <a:srgbClr val="FF9999"/>
                </a:solidFill>
                <a:latin typeface="AngsanaUPC" pitchFamily="18" charset="-34"/>
              </a:defRPr>
            </a:lvl9pPr>
          </a:lstStyle>
          <a:p>
            <a:fld id="{FE21D891-D595-48C0-9420-2089EFA1B5B2}" type="slidenum">
              <a:rPr lang="th-TH" altLang="en-US" sz="1000" b="0">
                <a:solidFill>
                  <a:schemeClr val="tx1"/>
                </a:solidFill>
                <a:latin typeface="CordiaUPC" pitchFamily="34" charset="-34"/>
              </a:rPr>
              <a:pPr/>
              <a:t>11</a:t>
            </a:fld>
            <a:endParaRPr lang="th-TH" altLang="en-US" sz="1000" b="0">
              <a:solidFill>
                <a:schemeClr val="tx1"/>
              </a:solidFill>
              <a:latin typeface="CordiaUPC" pitchFamily="34" charset="-34"/>
            </a:endParaRPr>
          </a:p>
        </p:txBody>
      </p:sp>
      <p:sp>
        <p:nvSpPr>
          <p:cNvPr id="48131" name="Rectangle 2"/>
          <p:cNvSpPr>
            <a:spLocks noChangeArrowheads="1" noTextEdit="1"/>
          </p:cNvSpPr>
          <p:nvPr>
            <p:ph type="sldImg"/>
          </p:nvPr>
        </p:nvSpPr>
        <p:spPr>
          <a:xfrm>
            <a:off x="1109663" y="658813"/>
            <a:ext cx="4638675" cy="3479800"/>
          </a:xfrm>
          <a:ln cap="flat"/>
        </p:spPr>
      </p:sp>
      <p:sp>
        <p:nvSpPr>
          <p:cNvPr id="48132" name="Rectangle 3"/>
          <p:cNvSpPr>
            <a:spLocks noGrp="1" noChangeArrowheads="1"/>
          </p:cNvSpPr>
          <p:nvPr>
            <p:ph type="body" idx="1"/>
          </p:nvPr>
        </p:nvSpPr>
        <p:spPr>
          <a:noFill/>
        </p:spPr>
        <p:txBody>
          <a:bodyPr/>
          <a:lstStyle/>
          <a:p>
            <a:endParaRPr lang="en-US" altLang="en-US" smtClean="0">
              <a:cs typeface="Cordia New" pitchFamily="34" charset="-34"/>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Alpha is commonly set to 5%, but if the background risk in the 'exposed' group is high, it can be set to 10% so if a small difference is apparent it will be deemed significant. Conversely, it could be set to 1% so that you need very strong evidence to claim significance. </a:t>
            </a:r>
          </a:p>
          <a:p>
            <a:r>
              <a:rPr lang="en-US" altLang="en-US" dirty="0" smtClean="0">
                <a:effectLst/>
              </a:rPr>
              <a:t>Power is a function of the differences between study groups. If disease prevalence is low Beta must be small. If a study finds no difference, the power helps define the maximum size of the true difference in the population.</a:t>
            </a:r>
            <a:endParaRPr lang="en-GB" dirty="0"/>
          </a:p>
        </p:txBody>
      </p:sp>
      <p:sp>
        <p:nvSpPr>
          <p:cNvPr id="4" name="Slide Number Placeholder 3"/>
          <p:cNvSpPr>
            <a:spLocks noGrp="1"/>
          </p:cNvSpPr>
          <p:nvPr>
            <p:ph type="sldNum" sz="quarter" idx="10"/>
          </p:nvPr>
        </p:nvSpPr>
        <p:spPr/>
        <p:txBody>
          <a:bodyPr/>
          <a:lstStyle/>
          <a:p>
            <a:fld id="{0CE330AB-4503-47B9-B6C2-A134BC4509B4}" type="slidenum">
              <a:rPr lang="en-GB" smtClean="0"/>
              <a:t>28</a:t>
            </a:fld>
            <a:endParaRPr lang="en-GB"/>
          </a:p>
        </p:txBody>
      </p:sp>
    </p:spTree>
    <p:extLst>
      <p:ext uri="{BB962C8B-B14F-4D97-AF65-F5344CB8AC3E}">
        <p14:creationId xmlns:p14="http://schemas.microsoft.com/office/powerpoint/2010/main" val="26721791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7C8B3BE-19BF-44BD-9160-866BE7CC4B8C}" type="datetimeFigureOut">
              <a:rPr lang="en-GB" smtClean="0"/>
              <a:t>18/09/2014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19EB334-3A89-45B0-8E98-895578D867D0}" type="slidenum">
              <a:rPr lang="en-GB" smtClean="0"/>
              <a:t>‹#›</a:t>
            </a:fld>
            <a:endParaRPr lang="en-GB"/>
          </a:p>
        </p:txBody>
      </p:sp>
    </p:spTree>
    <p:extLst>
      <p:ext uri="{BB962C8B-B14F-4D97-AF65-F5344CB8AC3E}">
        <p14:creationId xmlns:p14="http://schemas.microsoft.com/office/powerpoint/2010/main" val="1685713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7C8B3BE-19BF-44BD-9160-866BE7CC4B8C}" type="datetimeFigureOut">
              <a:rPr lang="en-GB" smtClean="0"/>
              <a:t>18/09/2014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19EB334-3A89-45B0-8E98-895578D867D0}" type="slidenum">
              <a:rPr lang="en-GB" smtClean="0"/>
              <a:t>‹#›</a:t>
            </a:fld>
            <a:endParaRPr lang="en-GB"/>
          </a:p>
        </p:txBody>
      </p:sp>
    </p:spTree>
    <p:extLst>
      <p:ext uri="{BB962C8B-B14F-4D97-AF65-F5344CB8AC3E}">
        <p14:creationId xmlns:p14="http://schemas.microsoft.com/office/powerpoint/2010/main" val="15228502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7C8B3BE-19BF-44BD-9160-866BE7CC4B8C}" type="datetimeFigureOut">
              <a:rPr lang="en-GB" smtClean="0"/>
              <a:t>18/09/2014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19EB334-3A89-45B0-8E98-895578D867D0}" type="slidenum">
              <a:rPr lang="en-GB" smtClean="0"/>
              <a:t>‹#›</a:t>
            </a:fld>
            <a:endParaRPr lang="en-GB"/>
          </a:p>
        </p:txBody>
      </p:sp>
    </p:spTree>
    <p:extLst>
      <p:ext uri="{BB962C8B-B14F-4D97-AF65-F5344CB8AC3E}">
        <p14:creationId xmlns:p14="http://schemas.microsoft.com/office/powerpoint/2010/main" val="664921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7C8B3BE-19BF-44BD-9160-866BE7CC4B8C}" type="datetimeFigureOut">
              <a:rPr lang="en-GB" smtClean="0"/>
              <a:t>18/09/2014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19EB334-3A89-45B0-8E98-895578D867D0}" type="slidenum">
              <a:rPr lang="en-GB" smtClean="0"/>
              <a:t>‹#›</a:t>
            </a:fld>
            <a:endParaRPr lang="en-GB"/>
          </a:p>
        </p:txBody>
      </p:sp>
    </p:spTree>
    <p:extLst>
      <p:ext uri="{BB962C8B-B14F-4D97-AF65-F5344CB8AC3E}">
        <p14:creationId xmlns:p14="http://schemas.microsoft.com/office/powerpoint/2010/main" val="31399123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7C8B3BE-19BF-44BD-9160-866BE7CC4B8C}" type="datetimeFigureOut">
              <a:rPr lang="en-GB" smtClean="0"/>
              <a:t>18/09/2014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19EB334-3A89-45B0-8E98-895578D867D0}" type="slidenum">
              <a:rPr lang="en-GB" smtClean="0"/>
              <a:t>‹#›</a:t>
            </a:fld>
            <a:endParaRPr lang="en-GB"/>
          </a:p>
        </p:txBody>
      </p:sp>
    </p:spTree>
    <p:extLst>
      <p:ext uri="{BB962C8B-B14F-4D97-AF65-F5344CB8AC3E}">
        <p14:creationId xmlns:p14="http://schemas.microsoft.com/office/powerpoint/2010/main" val="10151113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7C8B3BE-19BF-44BD-9160-866BE7CC4B8C}" type="datetimeFigureOut">
              <a:rPr lang="en-GB" smtClean="0"/>
              <a:t>18/09/2014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19EB334-3A89-45B0-8E98-895578D867D0}" type="slidenum">
              <a:rPr lang="en-GB" smtClean="0"/>
              <a:t>‹#›</a:t>
            </a:fld>
            <a:endParaRPr lang="en-GB"/>
          </a:p>
        </p:txBody>
      </p:sp>
    </p:spTree>
    <p:extLst>
      <p:ext uri="{BB962C8B-B14F-4D97-AF65-F5344CB8AC3E}">
        <p14:creationId xmlns:p14="http://schemas.microsoft.com/office/powerpoint/2010/main" val="11213100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57C8B3BE-19BF-44BD-9160-866BE7CC4B8C}" type="datetimeFigureOut">
              <a:rPr lang="en-GB" smtClean="0"/>
              <a:t>18/09/2014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19EB334-3A89-45B0-8E98-895578D867D0}" type="slidenum">
              <a:rPr lang="en-GB" smtClean="0"/>
              <a:t>‹#›</a:t>
            </a:fld>
            <a:endParaRPr lang="en-GB"/>
          </a:p>
        </p:txBody>
      </p:sp>
    </p:spTree>
    <p:extLst>
      <p:ext uri="{BB962C8B-B14F-4D97-AF65-F5344CB8AC3E}">
        <p14:creationId xmlns:p14="http://schemas.microsoft.com/office/powerpoint/2010/main" val="12923685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57C8B3BE-19BF-44BD-9160-866BE7CC4B8C}" type="datetimeFigureOut">
              <a:rPr lang="en-GB" smtClean="0"/>
              <a:t>18/09/2014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19EB334-3A89-45B0-8E98-895578D867D0}" type="slidenum">
              <a:rPr lang="en-GB" smtClean="0"/>
              <a:t>‹#›</a:t>
            </a:fld>
            <a:endParaRPr lang="en-GB"/>
          </a:p>
        </p:txBody>
      </p:sp>
    </p:spTree>
    <p:extLst>
      <p:ext uri="{BB962C8B-B14F-4D97-AF65-F5344CB8AC3E}">
        <p14:creationId xmlns:p14="http://schemas.microsoft.com/office/powerpoint/2010/main" val="32769767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C8B3BE-19BF-44BD-9160-866BE7CC4B8C}" type="datetimeFigureOut">
              <a:rPr lang="en-GB" smtClean="0"/>
              <a:t>18/09/2014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19EB334-3A89-45B0-8E98-895578D867D0}" type="slidenum">
              <a:rPr lang="en-GB" smtClean="0"/>
              <a:t>‹#›</a:t>
            </a:fld>
            <a:endParaRPr lang="en-GB"/>
          </a:p>
        </p:txBody>
      </p:sp>
    </p:spTree>
    <p:extLst>
      <p:ext uri="{BB962C8B-B14F-4D97-AF65-F5344CB8AC3E}">
        <p14:creationId xmlns:p14="http://schemas.microsoft.com/office/powerpoint/2010/main" val="21742882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7C8B3BE-19BF-44BD-9160-866BE7CC4B8C}" type="datetimeFigureOut">
              <a:rPr lang="en-GB" smtClean="0"/>
              <a:t>18/09/2014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19EB334-3A89-45B0-8E98-895578D867D0}" type="slidenum">
              <a:rPr lang="en-GB" smtClean="0"/>
              <a:t>‹#›</a:t>
            </a:fld>
            <a:endParaRPr lang="en-GB"/>
          </a:p>
        </p:txBody>
      </p:sp>
    </p:spTree>
    <p:extLst>
      <p:ext uri="{BB962C8B-B14F-4D97-AF65-F5344CB8AC3E}">
        <p14:creationId xmlns:p14="http://schemas.microsoft.com/office/powerpoint/2010/main" val="41567033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7C8B3BE-19BF-44BD-9160-866BE7CC4B8C}" type="datetimeFigureOut">
              <a:rPr lang="en-GB" smtClean="0"/>
              <a:t>18/09/2014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19EB334-3A89-45B0-8E98-895578D867D0}" type="slidenum">
              <a:rPr lang="en-GB" smtClean="0"/>
              <a:t>‹#›</a:t>
            </a:fld>
            <a:endParaRPr lang="en-GB"/>
          </a:p>
        </p:txBody>
      </p:sp>
    </p:spTree>
    <p:extLst>
      <p:ext uri="{BB962C8B-B14F-4D97-AF65-F5344CB8AC3E}">
        <p14:creationId xmlns:p14="http://schemas.microsoft.com/office/powerpoint/2010/main" val="26009102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C8B3BE-19BF-44BD-9160-866BE7CC4B8C}" type="datetimeFigureOut">
              <a:rPr lang="en-GB" smtClean="0"/>
              <a:t>18/09/2014</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9EB334-3A89-45B0-8E98-895578D867D0}" type="slidenum">
              <a:rPr lang="en-GB" smtClean="0"/>
              <a:t>‹#›</a:t>
            </a:fld>
            <a:endParaRPr lang="en-GB"/>
          </a:p>
        </p:txBody>
      </p:sp>
    </p:spTree>
    <p:extLst>
      <p:ext uri="{BB962C8B-B14F-4D97-AF65-F5344CB8AC3E}">
        <p14:creationId xmlns:p14="http://schemas.microsoft.com/office/powerpoint/2010/main" val="9464685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3.wmf"/><Relationship Id="rId4" Type="http://schemas.openxmlformats.org/officeDocument/2006/relationships/oleObject" Target="../embeddings/oleObject1.bin"/></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4.wmf"/><Relationship Id="rId4" Type="http://schemas.openxmlformats.org/officeDocument/2006/relationships/oleObject" Target="../embeddings/oleObject2.bin"/></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Validity and Precision</a:t>
            </a:r>
            <a:endParaRPr lang="en-GB" dirty="0"/>
          </a:p>
        </p:txBody>
      </p:sp>
      <p:sp>
        <p:nvSpPr>
          <p:cNvPr id="3" name="Subtitle 2"/>
          <p:cNvSpPr>
            <a:spLocks noGrp="1"/>
          </p:cNvSpPr>
          <p:nvPr>
            <p:ph type="subTitle" idx="1"/>
          </p:nvPr>
        </p:nvSpPr>
        <p:spPr/>
        <p:txBody>
          <a:bodyPr>
            <a:normAutofit fontScale="85000" lnSpcReduction="20000"/>
          </a:bodyPr>
          <a:lstStyle/>
          <a:p>
            <a:pPr algn="r"/>
            <a:endParaRPr lang="en-GB" dirty="0" smtClean="0"/>
          </a:p>
          <a:p>
            <a:pPr algn="r"/>
            <a:endParaRPr lang="en-GB" dirty="0"/>
          </a:p>
          <a:p>
            <a:pPr algn="r"/>
            <a:r>
              <a:rPr lang="en-GB" dirty="0" smtClean="0"/>
              <a:t>Julia </a:t>
            </a:r>
            <a:r>
              <a:rPr lang="en-GB" dirty="0" err="1" smtClean="0"/>
              <a:t>Critchley</a:t>
            </a:r>
            <a:endParaRPr lang="en-GB" dirty="0" smtClean="0"/>
          </a:p>
          <a:p>
            <a:pPr algn="r"/>
            <a:r>
              <a:rPr lang="en-GB" dirty="0" smtClean="0"/>
              <a:t>Fiona </a:t>
            </a:r>
            <a:r>
              <a:rPr lang="en-GB" dirty="0" smtClean="0"/>
              <a:t>Pearson</a:t>
            </a:r>
            <a:endParaRPr lang="en-GB" dirty="0"/>
          </a:p>
        </p:txBody>
      </p:sp>
    </p:spTree>
    <p:extLst>
      <p:ext uri="{BB962C8B-B14F-4D97-AF65-F5344CB8AC3E}">
        <p14:creationId xmlns:p14="http://schemas.microsoft.com/office/powerpoint/2010/main" val="38012124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676400" y="838200"/>
            <a:ext cx="6096000" cy="609600"/>
          </a:xfrm>
          <a:noFill/>
        </p:spPr>
        <p:txBody>
          <a:bodyPr/>
          <a:lstStyle/>
          <a:p>
            <a:r>
              <a:rPr lang="th-TH" altLang="en-US" sz="3200" b="1" dirty="0" smtClean="0">
                <a:latin typeface="Arial" charset="0"/>
              </a:rPr>
              <a:t>Instrument or Research Tool</a:t>
            </a:r>
          </a:p>
        </p:txBody>
      </p:sp>
      <p:sp>
        <p:nvSpPr>
          <p:cNvPr id="10243" name="Rectangle 3"/>
          <p:cNvSpPr>
            <a:spLocks noGrp="1" noChangeArrowheads="1"/>
          </p:cNvSpPr>
          <p:nvPr>
            <p:ph type="body" idx="1"/>
          </p:nvPr>
        </p:nvSpPr>
        <p:spPr>
          <a:xfrm>
            <a:off x="1828800" y="1752600"/>
            <a:ext cx="6172200" cy="4800600"/>
          </a:xfrm>
          <a:noFill/>
        </p:spPr>
        <p:txBody>
          <a:bodyPr>
            <a:normAutofit lnSpcReduction="10000"/>
          </a:bodyPr>
          <a:lstStyle/>
          <a:p>
            <a:r>
              <a:rPr lang="th-TH" altLang="en-US" sz="2800" b="1" dirty="0" smtClean="0">
                <a:solidFill>
                  <a:srgbClr val="FFC000"/>
                </a:solidFill>
                <a:latin typeface="Arial" charset="0"/>
              </a:rPr>
              <a:t>“equipment </a:t>
            </a:r>
            <a:r>
              <a:rPr lang="th-TH" altLang="en-US" sz="2800" b="1" dirty="0" smtClean="0">
                <a:solidFill>
                  <a:srgbClr val="FFC000"/>
                </a:solidFill>
                <a:latin typeface="Arial" charset="0"/>
              </a:rPr>
              <a:t>hardware</a:t>
            </a:r>
            <a:r>
              <a:rPr lang="th-TH" altLang="en-US" sz="2800" b="1" dirty="0" smtClean="0">
                <a:solidFill>
                  <a:srgbClr val="FFC000"/>
                </a:solidFill>
                <a:latin typeface="Arial" charset="0"/>
              </a:rPr>
              <a:t>”</a:t>
            </a:r>
          </a:p>
          <a:p>
            <a:pPr lvl="1"/>
            <a:r>
              <a:rPr lang="th-TH" altLang="en-US" sz="2500" b="1" dirty="0" smtClean="0">
                <a:solidFill>
                  <a:srgbClr val="002060"/>
                </a:solidFill>
                <a:latin typeface="Arial" charset="0"/>
              </a:rPr>
              <a:t>a red blood cell counter </a:t>
            </a:r>
          </a:p>
          <a:p>
            <a:pPr lvl="1"/>
            <a:r>
              <a:rPr lang="th-TH" altLang="en-US" sz="2500" b="1" dirty="0" smtClean="0">
                <a:solidFill>
                  <a:srgbClr val="002060"/>
                </a:solidFill>
                <a:latin typeface="Arial" charset="0"/>
              </a:rPr>
              <a:t>a PH meter</a:t>
            </a:r>
            <a:r>
              <a:rPr lang="th-TH" altLang="en-US" sz="2500" dirty="0" smtClean="0">
                <a:solidFill>
                  <a:srgbClr val="002060"/>
                </a:solidFill>
                <a:latin typeface="Arial" charset="0"/>
              </a:rPr>
              <a:t> </a:t>
            </a:r>
            <a:endParaRPr lang="th-TH" altLang="en-US" sz="2500" dirty="0" smtClean="0">
              <a:solidFill>
                <a:srgbClr val="002060"/>
              </a:solidFill>
            </a:endParaRPr>
          </a:p>
          <a:p>
            <a:pPr lvl="1"/>
            <a:r>
              <a:rPr lang="th-TH" altLang="en-US" sz="2500" b="1" dirty="0" smtClean="0">
                <a:solidFill>
                  <a:srgbClr val="002060"/>
                </a:solidFill>
                <a:latin typeface="Arial" charset="0"/>
              </a:rPr>
              <a:t>an electronic weighing machine</a:t>
            </a:r>
            <a:r>
              <a:rPr lang="th-TH" altLang="en-US" dirty="0" smtClean="0">
                <a:solidFill>
                  <a:srgbClr val="002060"/>
                </a:solidFill>
                <a:latin typeface="Arial" charset="0"/>
              </a:rPr>
              <a:t> </a:t>
            </a:r>
          </a:p>
          <a:p>
            <a:r>
              <a:rPr lang="th-TH" altLang="en-US" sz="2800" b="1" dirty="0" smtClean="0">
                <a:solidFill>
                  <a:srgbClr val="FFC000"/>
                </a:solidFill>
                <a:latin typeface="Arial" charset="0"/>
              </a:rPr>
              <a:t>“</a:t>
            </a:r>
            <a:r>
              <a:rPr lang="th-TH" altLang="en-US" sz="2800" b="1" dirty="0" smtClean="0">
                <a:solidFill>
                  <a:srgbClr val="FFC000"/>
                </a:solidFill>
                <a:latin typeface="Arial" charset="0"/>
              </a:rPr>
              <a:t>paperware</a:t>
            </a:r>
            <a:r>
              <a:rPr lang="th-TH" altLang="en-US" sz="2800" b="1" dirty="0" smtClean="0">
                <a:solidFill>
                  <a:srgbClr val="FFC000"/>
                </a:solidFill>
                <a:latin typeface="Arial" charset="0"/>
              </a:rPr>
              <a:t>”</a:t>
            </a:r>
            <a:r>
              <a:rPr lang="th-TH" altLang="en-US" sz="2400" b="1" dirty="0" smtClean="0">
                <a:solidFill>
                  <a:srgbClr val="FFC000"/>
                </a:solidFill>
                <a:latin typeface="Arial" charset="0"/>
              </a:rPr>
              <a:t> </a:t>
            </a:r>
          </a:p>
          <a:p>
            <a:pPr lvl="1"/>
            <a:r>
              <a:rPr lang="th-TH" altLang="en-US" sz="2500" b="1" dirty="0" smtClean="0">
                <a:solidFill>
                  <a:srgbClr val="66CCFF"/>
                </a:solidFill>
                <a:latin typeface="Arial" charset="0"/>
              </a:rPr>
              <a:t>a questionnaire </a:t>
            </a:r>
          </a:p>
          <a:p>
            <a:pPr lvl="1"/>
            <a:r>
              <a:rPr lang="th-TH" altLang="en-US" sz="2500" b="1" dirty="0" smtClean="0">
                <a:solidFill>
                  <a:srgbClr val="66CCFF"/>
                </a:solidFill>
                <a:latin typeface="Arial" charset="0"/>
              </a:rPr>
              <a:t>a weekly diet diary</a:t>
            </a:r>
            <a:r>
              <a:rPr lang="th-TH" altLang="en-US" dirty="0" smtClean="0"/>
              <a:t> </a:t>
            </a:r>
          </a:p>
          <a:p>
            <a:r>
              <a:rPr lang="th-TH" altLang="en-US" dirty="0" smtClean="0">
                <a:solidFill>
                  <a:srgbClr val="FFC000"/>
                </a:solidFill>
                <a:latin typeface="Arial" charset="0"/>
              </a:rPr>
              <a:t> </a:t>
            </a:r>
            <a:r>
              <a:rPr lang="th-TH" altLang="en-US" sz="2800" b="1" dirty="0" smtClean="0">
                <a:solidFill>
                  <a:srgbClr val="FFC000"/>
                </a:solidFill>
                <a:latin typeface="Arial" charset="0"/>
              </a:rPr>
              <a:t>“</a:t>
            </a:r>
            <a:r>
              <a:rPr lang="th-TH" altLang="en-US" sz="2800" b="1" dirty="0" smtClean="0">
                <a:solidFill>
                  <a:srgbClr val="FFC000"/>
                </a:solidFill>
                <a:latin typeface="Arial" charset="0"/>
              </a:rPr>
              <a:t>peopleware</a:t>
            </a:r>
            <a:r>
              <a:rPr lang="th-TH" altLang="en-US" sz="2800" b="1" dirty="0" smtClean="0">
                <a:solidFill>
                  <a:srgbClr val="FFC000"/>
                </a:solidFill>
                <a:latin typeface="Arial" charset="0"/>
              </a:rPr>
              <a:t>”</a:t>
            </a:r>
            <a:r>
              <a:rPr lang="th-TH" altLang="en-US" dirty="0" smtClean="0">
                <a:solidFill>
                  <a:srgbClr val="FFC000"/>
                </a:solidFill>
                <a:latin typeface="Arial" charset="0"/>
              </a:rPr>
              <a:t> </a:t>
            </a:r>
          </a:p>
          <a:p>
            <a:pPr lvl="1"/>
            <a:r>
              <a:rPr lang="th-TH" altLang="en-US" sz="2500" b="1" dirty="0" smtClean="0">
                <a:solidFill>
                  <a:srgbClr val="FF0000"/>
                </a:solidFill>
                <a:latin typeface="Arial" charset="0"/>
              </a:rPr>
              <a:t>observers/investigators</a:t>
            </a:r>
          </a:p>
          <a:p>
            <a:pPr lvl="1"/>
            <a:r>
              <a:rPr lang="th-TH" altLang="en-US" sz="2500" b="1" dirty="0" smtClean="0">
                <a:solidFill>
                  <a:srgbClr val="FF0000"/>
                </a:solidFill>
                <a:latin typeface="Arial" charset="0"/>
              </a:rPr>
              <a:t>technicians</a:t>
            </a:r>
            <a:r>
              <a:rPr lang="th-TH" altLang="en-US" dirty="0" smtClean="0">
                <a:solidFill>
                  <a:srgbClr val="FF0000"/>
                </a:solidFill>
              </a:rPr>
              <a:t> </a:t>
            </a:r>
          </a:p>
        </p:txBody>
      </p:sp>
      <p:graphicFrame>
        <p:nvGraphicFramePr>
          <p:cNvPr id="10244" name="Object 4"/>
          <p:cNvGraphicFramePr>
            <a:graphicFrameLocks/>
          </p:cNvGraphicFramePr>
          <p:nvPr/>
        </p:nvGraphicFramePr>
        <p:xfrm>
          <a:off x="6400800" y="5105400"/>
          <a:ext cx="2333625" cy="1403350"/>
        </p:xfrm>
        <a:graphic>
          <a:graphicData uri="http://schemas.openxmlformats.org/presentationml/2006/ole">
            <mc:AlternateContent xmlns:mc="http://schemas.openxmlformats.org/markup-compatibility/2006">
              <mc:Choice xmlns:v="urn:schemas-microsoft-com:vml" Requires="v">
                <p:oleObj spid="_x0000_s1029" name="Clip" r:id="rId4" imgW="3659586" imgH="2201113" progId="MS_ClipArt_Gallery.2">
                  <p:embed/>
                </p:oleObj>
              </mc:Choice>
              <mc:Fallback>
                <p:oleObj name="Clip" r:id="rId4" imgW="3659586" imgH="2201113" progId="MS_ClipArt_Gallery.2">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00800" y="5105400"/>
                        <a:ext cx="2333625" cy="1403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993107076"/>
      </p:ext>
    </p:extLst>
  </p:cSld>
  <p:clrMapOvr>
    <a:masterClrMapping/>
  </p:clrMapOvr>
  <p:transition>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024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1024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1024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10243">
                                            <p:txEl>
                                              <p:pRg st="3" end="3"/>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1024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1024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10243">
                                            <p:txEl>
                                              <p:pRg st="6" end="6"/>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1024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499"/>
                                          </p:stCondLst>
                                        </p:cTn>
                                        <p:tgtEl>
                                          <p:spTgt spid="10243">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499"/>
                                          </p:stCondLst>
                                        </p:cTn>
                                        <p:tgtEl>
                                          <p:spTgt spid="1024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1266" name="Rectangle 2"/>
          <p:cNvSpPr>
            <a:spLocks noChangeArrowheads="1"/>
          </p:cNvSpPr>
          <p:nvPr/>
        </p:nvSpPr>
        <p:spPr bwMode="auto">
          <a:xfrm>
            <a:off x="615950" y="1835150"/>
            <a:ext cx="3644900" cy="4483100"/>
          </a:xfrm>
          <a:prstGeom prst="rect">
            <a:avLst/>
          </a:prstGeom>
          <a:ln w="12700">
            <a:solidFill>
              <a:srgbClr val="00FFFF"/>
            </a:solidFill>
            <a:miter lim="800000"/>
            <a:headEnd/>
            <a:tailEnd/>
          </a:ln>
          <a:effectLst>
            <a:outerShdw dist="107763" dir="2700000" algn="ctr" rotWithShape="0">
              <a:schemeClr val="bg2"/>
            </a:outerShdw>
          </a:effectLst>
        </p:spPr>
        <p:txBody>
          <a:bodyPr wrap="none" anchor="ctr"/>
          <a:lstStyle>
            <a:lvl1pPr>
              <a:defRPr sz="2800" b="1">
                <a:solidFill>
                  <a:srgbClr val="FF9999"/>
                </a:solidFill>
                <a:latin typeface="AngsanaUPC" pitchFamily="18" charset="-34"/>
              </a:defRPr>
            </a:lvl1pPr>
            <a:lvl2pPr marL="742950" indent="-285750">
              <a:defRPr sz="2800" b="1">
                <a:solidFill>
                  <a:srgbClr val="FF9999"/>
                </a:solidFill>
                <a:latin typeface="AngsanaUPC" pitchFamily="18" charset="-34"/>
              </a:defRPr>
            </a:lvl2pPr>
            <a:lvl3pPr marL="1143000" indent="-228600">
              <a:defRPr sz="2800" b="1">
                <a:solidFill>
                  <a:srgbClr val="FF9999"/>
                </a:solidFill>
                <a:latin typeface="AngsanaUPC" pitchFamily="18" charset="-34"/>
              </a:defRPr>
            </a:lvl3pPr>
            <a:lvl4pPr marL="1600200" indent="-228600">
              <a:defRPr sz="2800" b="1">
                <a:solidFill>
                  <a:srgbClr val="FF9999"/>
                </a:solidFill>
                <a:latin typeface="AngsanaUPC" pitchFamily="18" charset="-34"/>
              </a:defRPr>
            </a:lvl4pPr>
            <a:lvl5pPr marL="2057400" indent="-228600">
              <a:defRPr sz="2800" b="1">
                <a:solidFill>
                  <a:srgbClr val="FF9999"/>
                </a:solidFill>
                <a:latin typeface="AngsanaUPC" pitchFamily="18" charset="-34"/>
              </a:defRPr>
            </a:lvl5pPr>
            <a:lvl6pPr marL="2514600" indent="-228600" eaLnBrk="0" fontAlgn="base" hangingPunct="0">
              <a:spcBef>
                <a:spcPct val="0"/>
              </a:spcBef>
              <a:spcAft>
                <a:spcPct val="0"/>
              </a:spcAft>
              <a:defRPr sz="2800" b="1">
                <a:solidFill>
                  <a:srgbClr val="FF9999"/>
                </a:solidFill>
                <a:latin typeface="AngsanaUPC" pitchFamily="18" charset="-34"/>
              </a:defRPr>
            </a:lvl6pPr>
            <a:lvl7pPr marL="2971800" indent="-228600" eaLnBrk="0" fontAlgn="base" hangingPunct="0">
              <a:spcBef>
                <a:spcPct val="0"/>
              </a:spcBef>
              <a:spcAft>
                <a:spcPct val="0"/>
              </a:spcAft>
              <a:defRPr sz="2800" b="1">
                <a:solidFill>
                  <a:srgbClr val="FF9999"/>
                </a:solidFill>
                <a:latin typeface="AngsanaUPC" pitchFamily="18" charset="-34"/>
              </a:defRPr>
            </a:lvl7pPr>
            <a:lvl8pPr marL="3429000" indent="-228600" eaLnBrk="0" fontAlgn="base" hangingPunct="0">
              <a:spcBef>
                <a:spcPct val="0"/>
              </a:spcBef>
              <a:spcAft>
                <a:spcPct val="0"/>
              </a:spcAft>
              <a:defRPr sz="2800" b="1">
                <a:solidFill>
                  <a:srgbClr val="FF9999"/>
                </a:solidFill>
                <a:latin typeface="AngsanaUPC" pitchFamily="18" charset="-34"/>
              </a:defRPr>
            </a:lvl8pPr>
            <a:lvl9pPr marL="3886200" indent="-228600" eaLnBrk="0" fontAlgn="base" hangingPunct="0">
              <a:spcBef>
                <a:spcPct val="0"/>
              </a:spcBef>
              <a:spcAft>
                <a:spcPct val="0"/>
              </a:spcAft>
              <a:defRPr sz="2800" b="1">
                <a:solidFill>
                  <a:srgbClr val="FF9999"/>
                </a:solidFill>
                <a:latin typeface="AngsanaUPC" pitchFamily="18" charset="-34"/>
              </a:defRPr>
            </a:lvl9pPr>
          </a:lstStyle>
          <a:p>
            <a:endParaRPr lang="en-GB" altLang="en-US"/>
          </a:p>
        </p:txBody>
      </p:sp>
      <p:sp>
        <p:nvSpPr>
          <p:cNvPr id="11267" name="Rectangle 3"/>
          <p:cNvSpPr>
            <a:spLocks noGrp="1" noChangeArrowheads="1"/>
          </p:cNvSpPr>
          <p:nvPr>
            <p:ph type="title"/>
          </p:nvPr>
        </p:nvSpPr>
        <p:spPr>
          <a:xfrm>
            <a:off x="838200" y="838200"/>
            <a:ext cx="7543800" cy="685800"/>
          </a:xfrm>
          <a:noFill/>
        </p:spPr>
        <p:txBody>
          <a:bodyPr>
            <a:normAutofit fontScale="90000"/>
          </a:bodyPr>
          <a:lstStyle/>
          <a:p>
            <a:r>
              <a:rPr lang="th-TH" altLang="en-US" sz="3200" b="1" dirty="0" smtClean="0">
                <a:latin typeface="Arial" charset="0"/>
              </a:rPr>
              <a:t>How good is the instrument or tool?</a:t>
            </a:r>
            <a:r>
              <a:rPr lang="th-TH" altLang="en-US" dirty="0" smtClean="0">
                <a:latin typeface="Arial" charset="0"/>
              </a:rPr>
              <a:t> </a:t>
            </a:r>
          </a:p>
        </p:txBody>
      </p:sp>
      <p:sp>
        <p:nvSpPr>
          <p:cNvPr id="11268" name="Rectangle 4"/>
          <p:cNvSpPr>
            <a:spLocks noGrp="1" noChangeArrowheads="1"/>
          </p:cNvSpPr>
          <p:nvPr>
            <p:ph type="body" sz="half" idx="1"/>
          </p:nvPr>
        </p:nvSpPr>
        <p:spPr>
          <a:xfrm>
            <a:off x="762000" y="2057400"/>
            <a:ext cx="3429000" cy="4267200"/>
          </a:xfrm>
          <a:noFill/>
        </p:spPr>
        <p:txBody>
          <a:bodyPr/>
          <a:lstStyle/>
          <a:p>
            <a:r>
              <a:rPr lang="th-TH" altLang="en-US" sz="3000" b="1" dirty="0" smtClean="0">
                <a:solidFill>
                  <a:srgbClr val="33CCFF"/>
                </a:solidFill>
                <a:latin typeface="Arial" charset="0"/>
              </a:rPr>
              <a:t>instrument</a:t>
            </a:r>
          </a:p>
          <a:p>
            <a:r>
              <a:rPr lang="th-TH" altLang="en-US" sz="3000" b="1" dirty="0" smtClean="0">
                <a:solidFill>
                  <a:srgbClr val="33CCFF"/>
                </a:solidFill>
                <a:latin typeface="Arial" charset="0"/>
              </a:rPr>
              <a:t>tool</a:t>
            </a:r>
            <a:r>
              <a:rPr lang="th-TH" altLang="en-US" sz="2400" b="1" dirty="0" smtClean="0">
                <a:solidFill>
                  <a:srgbClr val="33CCFF"/>
                </a:solidFill>
                <a:latin typeface="Arial" charset="0"/>
              </a:rPr>
              <a:t> </a:t>
            </a:r>
          </a:p>
          <a:p>
            <a:pPr>
              <a:buFontTx/>
              <a:buNone/>
            </a:pPr>
            <a:endParaRPr lang="th-TH" altLang="en-US" sz="2400" b="1" dirty="0" smtClean="0">
              <a:latin typeface="Arial" charset="0"/>
            </a:endParaRPr>
          </a:p>
          <a:p>
            <a:pPr>
              <a:buFontTx/>
              <a:buNone/>
            </a:pPr>
            <a:endParaRPr lang="th-TH" altLang="en-US" sz="2400" b="1" dirty="0" smtClean="0">
              <a:latin typeface="Arial" charset="0"/>
            </a:endParaRPr>
          </a:p>
          <a:p>
            <a:pPr>
              <a:buFontTx/>
              <a:buNone/>
            </a:pPr>
            <a:r>
              <a:rPr lang="th-TH" altLang="en-US" sz="3000" b="1" dirty="0" smtClean="0">
                <a:solidFill>
                  <a:srgbClr val="00FFCC"/>
                </a:solidFill>
                <a:latin typeface="Arial" charset="0"/>
              </a:rPr>
              <a:t>measurement</a:t>
            </a:r>
            <a:r>
              <a:rPr lang="th-TH" altLang="en-US" sz="3000" dirty="0" smtClean="0">
                <a:solidFill>
                  <a:srgbClr val="00FFCC"/>
                </a:solidFill>
                <a:latin typeface="Arial" charset="0"/>
              </a:rPr>
              <a:t> </a:t>
            </a:r>
            <a:r>
              <a:rPr lang="th-TH" altLang="en-US" dirty="0" smtClean="0">
                <a:solidFill>
                  <a:srgbClr val="FF3300"/>
                </a:solidFill>
                <a:latin typeface="Arial" charset="0"/>
              </a:rPr>
              <a:t>                                                                                             </a:t>
            </a:r>
            <a:endParaRPr lang="th-TH" altLang="en-US" sz="2400" b="1" dirty="0" smtClean="0">
              <a:latin typeface="Arial" charset="0"/>
            </a:endParaRPr>
          </a:p>
          <a:p>
            <a:pPr lvl="1"/>
            <a:r>
              <a:rPr lang="th-TH" altLang="en-US" sz="3000" b="1" dirty="0" smtClean="0">
                <a:solidFill>
                  <a:srgbClr val="FF99CC"/>
                </a:solidFill>
                <a:latin typeface="Arial" charset="0"/>
              </a:rPr>
              <a:t>without bias  </a:t>
            </a:r>
          </a:p>
          <a:p>
            <a:pPr lvl="1">
              <a:buFontTx/>
              <a:buNone/>
            </a:pPr>
            <a:r>
              <a:rPr lang="th-TH" altLang="en-US" sz="3000" b="1" dirty="0" smtClean="0">
                <a:solidFill>
                  <a:srgbClr val="FF99CC"/>
                </a:solidFill>
                <a:latin typeface="Arial" charset="0"/>
              </a:rPr>
              <a:t>    or error</a:t>
            </a:r>
          </a:p>
          <a:p>
            <a:pPr lvl="1"/>
            <a:r>
              <a:rPr lang="th-TH" altLang="en-US" sz="3000" b="1" dirty="0" smtClean="0">
                <a:solidFill>
                  <a:srgbClr val="FF99CC"/>
                </a:solidFill>
                <a:latin typeface="Arial" charset="0"/>
              </a:rPr>
              <a:t>minimize bias</a:t>
            </a:r>
          </a:p>
        </p:txBody>
      </p:sp>
      <p:sp>
        <p:nvSpPr>
          <p:cNvPr id="11269" name="Line 5"/>
          <p:cNvSpPr>
            <a:spLocks noChangeShapeType="1"/>
          </p:cNvSpPr>
          <p:nvPr/>
        </p:nvSpPr>
        <p:spPr bwMode="auto">
          <a:xfrm>
            <a:off x="2286000" y="2971800"/>
            <a:ext cx="0" cy="1143000"/>
          </a:xfrm>
          <a:prstGeom prst="line">
            <a:avLst/>
          </a:prstGeom>
          <a:noFill/>
          <a:ln w="50800">
            <a:solidFill>
              <a:schemeClr val="tx1"/>
            </a:solidFill>
            <a:round/>
            <a:headEnd type="stealth" w="med" len="lg"/>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useBgFill="1">
        <p:nvSpPr>
          <p:cNvPr id="11270" name="Rectangle 6"/>
          <p:cNvSpPr>
            <a:spLocks noChangeArrowheads="1"/>
          </p:cNvSpPr>
          <p:nvPr/>
        </p:nvSpPr>
        <p:spPr bwMode="auto">
          <a:xfrm>
            <a:off x="4578350" y="2597150"/>
            <a:ext cx="4406900" cy="2578100"/>
          </a:xfrm>
          <a:prstGeom prst="rect">
            <a:avLst/>
          </a:prstGeom>
          <a:ln w="12700">
            <a:solidFill>
              <a:srgbClr val="00FFFF"/>
            </a:solidFill>
            <a:miter lim="800000"/>
            <a:headEnd/>
            <a:tailEnd/>
          </a:ln>
          <a:effectLst>
            <a:outerShdw dist="107763" dir="2700000" algn="ctr" rotWithShape="0">
              <a:schemeClr val="bg2"/>
            </a:outerShdw>
          </a:effectLst>
        </p:spPr>
        <p:txBody>
          <a:bodyPr wrap="none" anchor="ctr"/>
          <a:lstStyle>
            <a:lvl1pPr>
              <a:defRPr sz="2800" b="1">
                <a:solidFill>
                  <a:srgbClr val="FF9999"/>
                </a:solidFill>
                <a:latin typeface="AngsanaUPC" pitchFamily="18" charset="-34"/>
              </a:defRPr>
            </a:lvl1pPr>
            <a:lvl2pPr marL="742950" indent="-285750">
              <a:defRPr sz="2800" b="1">
                <a:solidFill>
                  <a:srgbClr val="FF9999"/>
                </a:solidFill>
                <a:latin typeface="AngsanaUPC" pitchFamily="18" charset="-34"/>
              </a:defRPr>
            </a:lvl2pPr>
            <a:lvl3pPr marL="1143000" indent="-228600">
              <a:defRPr sz="2800" b="1">
                <a:solidFill>
                  <a:srgbClr val="FF9999"/>
                </a:solidFill>
                <a:latin typeface="AngsanaUPC" pitchFamily="18" charset="-34"/>
              </a:defRPr>
            </a:lvl3pPr>
            <a:lvl4pPr marL="1600200" indent="-228600">
              <a:defRPr sz="2800" b="1">
                <a:solidFill>
                  <a:srgbClr val="FF9999"/>
                </a:solidFill>
                <a:latin typeface="AngsanaUPC" pitchFamily="18" charset="-34"/>
              </a:defRPr>
            </a:lvl4pPr>
            <a:lvl5pPr marL="2057400" indent="-228600">
              <a:defRPr sz="2800" b="1">
                <a:solidFill>
                  <a:srgbClr val="FF9999"/>
                </a:solidFill>
                <a:latin typeface="AngsanaUPC" pitchFamily="18" charset="-34"/>
              </a:defRPr>
            </a:lvl5pPr>
            <a:lvl6pPr marL="2514600" indent="-228600" eaLnBrk="0" fontAlgn="base" hangingPunct="0">
              <a:spcBef>
                <a:spcPct val="0"/>
              </a:spcBef>
              <a:spcAft>
                <a:spcPct val="0"/>
              </a:spcAft>
              <a:defRPr sz="2800" b="1">
                <a:solidFill>
                  <a:srgbClr val="FF9999"/>
                </a:solidFill>
                <a:latin typeface="AngsanaUPC" pitchFamily="18" charset="-34"/>
              </a:defRPr>
            </a:lvl6pPr>
            <a:lvl7pPr marL="2971800" indent="-228600" eaLnBrk="0" fontAlgn="base" hangingPunct="0">
              <a:spcBef>
                <a:spcPct val="0"/>
              </a:spcBef>
              <a:spcAft>
                <a:spcPct val="0"/>
              </a:spcAft>
              <a:defRPr sz="2800" b="1">
                <a:solidFill>
                  <a:srgbClr val="FF9999"/>
                </a:solidFill>
                <a:latin typeface="AngsanaUPC" pitchFamily="18" charset="-34"/>
              </a:defRPr>
            </a:lvl7pPr>
            <a:lvl8pPr marL="3429000" indent="-228600" eaLnBrk="0" fontAlgn="base" hangingPunct="0">
              <a:spcBef>
                <a:spcPct val="0"/>
              </a:spcBef>
              <a:spcAft>
                <a:spcPct val="0"/>
              </a:spcAft>
              <a:defRPr sz="2800" b="1">
                <a:solidFill>
                  <a:srgbClr val="FF9999"/>
                </a:solidFill>
                <a:latin typeface="AngsanaUPC" pitchFamily="18" charset="-34"/>
              </a:defRPr>
            </a:lvl8pPr>
            <a:lvl9pPr marL="3886200" indent="-228600" eaLnBrk="0" fontAlgn="base" hangingPunct="0">
              <a:spcBef>
                <a:spcPct val="0"/>
              </a:spcBef>
              <a:spcAft>
                <a:spcPct val="0"/>
              </a:spcAft>
              <a:defRPr sz="2800" b="1">
                <a:solidFill>
                  <a:srgbClr val="FF9999"/>
                </a:solidFill>
                <a:latin typeface="AngsanaUPC" pitchFamily="18" charset="-34"/>
              </a:defRPr>
            </a:lvl9pPr>
          </a:lstStyle>
          <a:p>
            <a:endParaRPr lang="en-GB" altLang="en-US"/>
          </a:p>
        </p:txBody>
      </p:sp>
      <p:sp>
        <p:nvSpPr>
          <p:cNvPr id="11271" name="Rectangle 7"/>
          <p:cNvSpPr>
            <a:spLocks noChangeArrowheads="1"/>
          </p:cNvSpPr>
          <p:nvPr/>
        </p:nvSpPr>
        <p:spPr bwMode="auto">
          <a:xfrm>
            <a:off x="4799013" y="2819400"/>
            <a:ext cx="4343400"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lstStyle>
            <a:lvl1pPr marL="342900" indent="-342900" defTabSz="762000">
              <a:spcBef>
                <a:spcPct val="20000"/>
              </a:spcBef>
              <a:buClr>
                <a:schemeClr val="tx2"/>
              </a:buClr>
              <a:buChar char="•"/>
              <a:defRPr sz="3200">
                <a:solidFill>
                  <a:schemeClr val="tx1"/>
                </a:solidFill>
                <a:latin typeface="AngsanaUPC" pitchFamily="18" charset="-34"/>
              </a:defRPr>
            </a:lvl1pPr>
            <a:lvl2pPr marL="742950" indent="-285750" defTabSz="762000">
              <a:spcBef>
                <a:spcPct val="20000"/>
              </a:spcBef>
              <a:buChar char="–"/>
              <a:defRPr sz="2800">
                <a:solidFill>
                  <a:schemeClr val="tx1"/>
                </a:solidFill>
                <a:latin typeface="AngsanaUPC" pitchFamily="18" charset="-34"/>
              </a:defRPr>
            </a:lvl2pPr>
            <a:lvl3pPr marL="1143000" indent="-228600" defTabSz="762000">
              <a:spcBef>
                <a:spcPct val="20000"/>
              </a:spcBef>
              <a:buChar char="•"/>
              <a:defRPr sz="2400">
                <a:solidFill>
                  <a:schemeClr val="tx1"/>
                </a:solidFill>
                <a:latin typeface="AngsanaUPC" pitchFamily="18" charset="-34"/>
              </a:defRPr>
            </a:lvl3pPr>
            <a:lvl4pPr marL="1600200" indent="-228600" defTabSz="762000">
              <a:spcBef>
                <a:spcPct val="20000"/>
              </a:spcBef>
              <a:buChar char="–"/>
              <a:defRPr sz="2000">
                <a:solidFill>
                  <a:schemeClr val="tx1"/>
                </a:solidFill>
                <a:latin typeface="AngsanaUPC" pitchFamily="18" charset="-34"/>
              </a:defRPr>
            </a:lvl4pPr>
            <a:lvl5pPr marL="2057400" indent="-228600" defTabSz="762000">
              <a:spcBef>
                <a:spcPct val="20000"/>
              </a:spcBef>
              <a:buChar char="•"/>
              <a:defRPr sz="2000">
                <a:solidFill>
                  <a:schemeClr val="tx1"/>
                </a:solidFill>
                <a:latin typeface="AngsanaUPC" pitchFamily="18" charset="-34"/>
              </a:defRPr>
            </a:lvl5pPr>
            <a:lvl6pPr marL="2514600" indent="-228600" defTabSz="762000" eaLnBrk="0" fontAlgn="base" hangingPunct="0">
              <a:spcBef>
                <a:spcPct val="20000"/>
              </a:spcBef>
              <a:spcAft>
                <a:spcPct val="0"/>
              </a:spcAft>
              <a:buChar char="•"/>
              <a:defRPr sz="2000">
                <a:solidFill>
                  <a:schemeClr val="tx1"/>
                </a:solidFill>
                <a:latin typeface="AngsanaUPC" pitchFamily="18" charset="-34"/>
              </a:defRPr>
            </a:lvl6pPr>
            <a:lvl7pPr marL="2971800" indent="-228600" defTabSz="762000" eaLnBrk="0" fontAlgn="base" hangingPunct="0">
              <a:spcBef>
                <a:spcPct val="20000"/>
              </a:spcBef>
              <a:spcAft>
                <a:spcPct val="0"/>
              </a:spcAft>
              <a:buChar char="•"/>
              <a:defRPr sz="2000">
                <a:solidFill>
                  <a:schemeClr val="tx1"/>
                </a:solidFill>
                <a:latin typeface="AngsanaUPC" pitchFamily="18" charset="-34"/>
              </a:defRPr>
            </a:lvl7pPr>
            <a:lvl8pPr marL="3429000" indent="-228600" defTabSz="762000" eaLnBrk="0" fontAlgn="base" hangingPunct="0">
              <a:spcBef>
                <a:spcPct val="20000"/>
              </a:spcBef>
              <a:spcAft>
                <a:spcPct val="0"/>
              </a:spcAft>
              <a:buChar char="•"/>
              <a:defRPr sz="2000">
                <a:solidFill>
                  <a:schemeClr val="tx1"/>
                </a:solidFill>
                <a:latin typeface="AngsanaUPC" pitchFamily="18" charset="-34"/>
              </a:defRPr>
            </a:lvl8pPr>
            <a:lvl9pPr marL="3886200" indent="-228600" defTabSz="762000" eaLnBrk="0" fontAlgn="base" hangingPunct="0">
              <a:spcBef>
                <a:spcPct val="20000"/>
              </a:spcBef>
              <a:spcAft>
                <a:spcPct val="0"/>
              </a:spcAft>
              <a:buChar char="•"/>
              <a:defRPr sz="2000">
                <a:solidFill>
                  <a:schemeClr val="tx1"/>
                </a:solidFill>
                <a:latin typeface="AngsanaUPC" pitchFamily="18" charset="-34"/>
              </a:defRPr>
            </a:lvl9pPr>
          </a:lstStyle>
          <a:p>
            <a:pPr>
              <a:buClrTx/>
            </a:pPr>
            <a:r>
              <a:rPr lang="th-TH" altLang="en-US" sz="3000">
                <a:solidFill>
                  <a:schemeClr val="tx2"/>
                </a:solidFill>
                <a:latin typeface="Arial" charset="0"/>
              </a:rPr>
              <a:t>true value        truth</a:t>
            </a:r>
            <a:r>
              <a:rPr lang="th-TH" altLang="en-US" sz="3000">
                <a:solidFill>
                  <a:srgbClr val="FF33FF"/>
                </a:solidFill>
                <a:latin typeface="Arial" charset="0"/>
              </a:rPr>
              <a:t> </a:t>
            </a:r>
          </a:p>
          <a:p>
            <a:pPr>
              <a:buClrTx/>
            </a:pPr>
            <a:r>
              <a:rPr lang="th-TH" altLang="en-US" sz="3000">
                <a:solidFill>
                  <a:srgbClr val="FF66CC"/>
                </a:solidFill>
                <a:latin typeface="Arial" charset="0"/>
              </a:rPr>
              <a:t>measurement </a:t>
            </a:r>
          </a:p>
          <a:p>
            <a:pPr lvl="1"/>
            <a:r>
              <a:rPr lang="th-TH" altLang="en-US" sz="3000">
                <a:solidFill>
                  <a:srgbClr val="FF66CC"/>
                </a:solidFill>
                <a:latin typeface="Arial" charset="0"/>
              </a:rPr>
              <a:t> valid/accurate</a:t>
            </a:r>
          </a:p>
          <a:p>
            <a:pPr lvl="1"/>
            <a:r>
              <a:rPr lang="th-TH" altLang="en-US" sz="3000" b="0">
                <a:solidFill>
                  <a:srgbClr val="FF66CC"/>
                </a:solidFill>
                <a:latin typeface="Arial" charset="0"/>
              </a:rPr>
              <a:t> </a:t>
            </a:r>
            <a:r>
              <a:rPr lang="th-TH" altLang="en-US" sz="3000">
                <a:solidFill>
                  <a:srgbClr val="FF66CC"/>
                </a:solidFill>
                <a:latin typeface="Arial" charset="0"/>
              </a:rPr>
              <a:t>precise/reliable</a:t>
            </a:r>
            <a:r>
              <a:rPr lang="th-TH" altLang="en-US" sz="3000" b="0">
                <a:solidFill>
                  <a:srgbClr val="FF33FF"/>
                </a:solidFill>
                <a:latin typeface="Arial" charset="0"/>
              </a:rPr>
              <a:t> </a:t>
            </a:r>
          </a:p>
        </p:txBody>
      </p:sp>
      <p:sp>
        <p:nvSpPr>
          <p:cNvPr id="11272" name="Line 8"/>
          <p:cNvSpPr>
            <a:spLocks noChangeShapeType="1"/>
          </p:cNvSpPr>
          <p:nvPr/>
        </p:nvSpPr>
        <p:spPr bwMode="auto">
          <a:xfrm>
            <a:off x="7239000" y="3048000"/>
            <a:ext cx="457200" cy="0"/>
          </a:xfrm>
          <a:prstGeom prst="line">
            <a:avLst/>
          </a:prstGeom>
          <a:noFill/>
          <a:ln w="50800">
            <a:solidFill>
              <a:srgbClr val="FFCC00"/>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Tree>
    <p:extLst>
      <p:ext uri="{BB962C8B-B14F-4D97-AF65-F5344CB8AC3E}">
        <p14:creationId xmlns:p14="http://schemas.microsoft.com/office/powerpoint/2010/main" val="3284159055"/>
      </p:ext>
    </p:extLst>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noFill/>
        </p:spPr>
        <p:txBody>
          <a:bodyPr/>
          <a:lstStyle/>
          <a:p>
            <a:r>
              <a:rPr lang="th-TH" altLang="en-US" sz="3200" b="1" dirty="0" smtClean="0">
                <a:latin typeface="Arial" charset="0"/>
              </a:rPr>
              <a:t>IMPORTANT POINTS</a:t>
            </a:r>
          </a:p>
        </p:txBody>
      </p:sp>
      <p:sp>
        <p:nvSpPr>
          <p:cNvPr id="14339" name="Rectangle 3"/>
          <p:cNvSpPr>
            <a:spLocks noGrp="1" noChangeArrowheads="1"/>
          </p:cNvSpPr>
          <p:nvPr>
            <p:ph type="body" idx="1"/>
          </p:nvPr>
        </p:nvSpPr>
        <p:spPr>
          <a:noFill/>
        </p:spPr>
        <p:txBody>
          <a:bodyPr/>
          <a:lstStyle/>
          <a:p>
            <a:r>
              <a:rPr lang="th-TH" altLang="en-US" sz="3000" b="1" dirty="0" smtClean="0">
                <a:solidFill>
                  <a:srgbClr val="FF6699"/>
                </a:solidFill>
                <a:latin typeface="Arial" charset="0"/>
              </a:rPr>
              <a:t>precision depends on:</a:t>
            </a:r>
            <a:endParaRPr lang="th-TH" altLang="en-US" sz="3000" b="1" dirty="0" smtClean="0">
              <a:solidFill>
                <a:srgbClr val="FF9966"/>
              </a:solidFill>
              <a:latin typeface="Arial" charset="0"/>
            </a:endParaRPr>
          </a:p>
          <a:p>
            <a:pPr lvl="1"/>
            <a:r>
              <a:rPr lang="th-TH" altLang="en-US" sz="3000" b="1" dirty="0" smtClean="0">
                <a:solidFill>
                  <a:srgbClr val="99CCFF"/>
                </a:solidFill>
                <a:latin typeface="Arial" charset="0"/>
              </a:rPr>
              <a:t>sample size</a:t>
            </a:r>
          </a:p>
          <a:p>
            <a:pPr lvl="1"/>
            <a:r>
              <a:rPr lang="th-TH" altLang="en-US" sz="3000" b="1" dirty="0" smtClean="0">
                <a:solidFill>
                  <a:srgbClr val="99CCFF"/>
                </a:solidFill>
                <a:latin typeface="Arial" charset="0"/>
              </a:rPr>
              <a:t>efficiency of the study</a:t>
            </a:r>
            <a:r>
              <a:rPr lang="th-TH" altLang="en-US" b="1" dirty="0" smtClean="0">
                <a:solidFill>
                  <a:srgbClr val="99CCFF"/>
                </a:solidFill>
                <a:latin typeface="Arial" charset="0"/>
              </a:rPr>
              <a:t> </a:t>
            </a:r>
            <a:endParaRPr lang="th-TH" altLang="en-US" sz="1800" b="1" dirty="0" smtClean="0">
              <a:solidFill>
                <a:srgbClr val="99CCFF"/>
              </a:solidFill>
              <a:latin typeface="Arial" charset="0"/>
            </a:endParaRPr>
          </a:p>
          <a:p>
            <a:pPr lvl="1">
              <a:buFontTx/>
              <a:buNone/>
            </a:pPr>
            <a:endParaRPr lang="th-TH" altLang="en-US" sz="1800" b="1" dirty="0" smtClean="0"/>
          </a:p>
          <a:p>
            <a:r>
              <a:rPr lang="th-TH" altLang="en-US" sz="3000" b="1" dirty="0" smtClean="0">
                <a:solidFill>
                  <a:srgbClr val="FF6699"/>
                </a:solidFill>
                <a:latin typeface="Arial" charset="0"/>
              </a:rPr>
              <a:t>VIP influence on the power of a study</a:t>
            </a:r>
            <a:r>
              <a:rPr lang="th-TH" altLang="en-US" sz="2800" b="1" dirty="0" smtClean="0">
                <a:latin typeface="Arial" charset="0"/>
              </a:rPr>
              <a:t> </a:t>
            </a:r>
            <a:endParaRPr lang="th-TH" altLang="en-US" sz="2000" b="1" dirty="0" smtClean="0">
              <a:latin typeface="Arial" charset="0"/>
            </a:endParaRPr>
          </a:p>
          <a:p>
            <a:pPr>
              <a:buFontTx/>
              <a:buNone/>
            </a:pPr>
            <a:endParaRPr lang="th-TH" altLang="en-US" sz="2000" b="1" dirty="0" smtClean="0">
              <a:latin typeface="Arial" charset="0"/>
            </a:endParaRPr>
          </a:p>
          <a:p>
            <a:r>
              <a:rPr lang="th-TH" altLang="en-US" sz="3000" b="1" dirty="0" smtClean="0">
                <a:solidFill>
                  <a:srgbClr val="FF6699"/>
                </a:solidFill>
                <a:latin typeface="Arial" charset="0"/>
              </a:rPr>
              <a:t>precision, reliability and consistency</a:t>
            </a:r>
            <a:r>
              <a:rPr lang="th-TH" altLang="en-US" sz="3000" b="1" dirty="0" smtClean="0">
                <a:solidFill>
                  <a:srgbClr val="FF99CC"/>
                </a:solidFill>
                <a:latin typeface="Arial" charset="0"/>
              </a:rPr>
              <a:t> </a:t>
            </a:r>
          </a:p>
          <a:p>
            <a:pPr>
              <a:buFontTx/>
              <a:buNone/>
            </a:pPr>
            <a:r>
              <a:rPr lang="th-TH" altLang="en-US" sz="3000" b="1" dirty="0" smtClean="0">
                <a:solidFill>
                  <a:srgbClr val="FF99CC"/>
                </a:solidFill>
                <a:latin typeface="Arial" charset="0"/>
              </a:rPr>
              <a:t>    </a:t>
            </a:r>
            <a:r>
              <a:rPr lang="th-TH" altLang="en-US" sz="3000" b="1" dirty="0" smtClean="0">
                <a:latin typeface="Arial" charset="0"/>
              </a:rPr>
              <a:t>affected by</a:t>
            </a:r>
            <a:r>
              <a:rPr lang="th-TH" altLang="en-US" sz="3000" b="1" dirty="0" smtClean="0">
                <a:solidFill>
                  <a:srgbClr val="FF3399"/>
                </a:solidFill>
                <a:latin typeface="Arial" charset="0"/>
              </a:rPr>
              <a:t>  </a:t>
            </a:r>
            <a:r>
              <a:rPr lang="th-TH" altLang="en-US" sz="3000" b="1" dirty="0" smtClean="0">
                <a:solidFill>
                  <a:srgbClr val="92D050"/>
                </a:solidFill>
                <a:latin typeface="Arial" charset="0"/>
              </a:rPr>
              <a:t>RANDOM ERROR</a:t>
            </a:r>
          </a:p>
        </p:txBody>
      </p:sp>
    </p:spTree>
    <p:extLst>
      <p:ext uri="{BB962C8B-B14F-4D97-AF65-F5344CB8AC3E}">
        <p14:creationId xmlns:p14="http://schemas.microsoft.com/office/powerpoint/2010/main" val="1042654434"/>
      </p:ext>
    </p:extLst>
  </p:cSld>
  <p:clrMapOvr>
    <a:masterClrMapping/>
  </p:clrMapOvr>
  <p:transition>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noFill/>
        </p:spPr>
        <p:txBody>
          <a:bodyPr/>
          <a:lstStyle/>
          <a:p>
            <a:r>
              <a:rPr lang="th-TH" altLang="en-US" sz="3200" b="1" dirty="0" smtClean="0">
                <a:latin typeface="Arial" charset="0"/>
              </a:rPr>
              <a:t>ASSESSING PRECISION</a:t>
            </a:r>
          </a:p>
        </p:txBody>
      </p:sp>
      <p:sp>
        <p:nvSpPr>
          <p:cNvPr id="15363" name="Rectangle 3"/>
          <p:cNvSpPr>
            <a:spLocks noGrp="1" noChangeArrowheads="1"/>
          </p:cNvSpPr>
          <p:nvPr>
            <p:ph type="body" idx="1"/>
          </p:nvPr>
        </p:nvSpPr>
        <p:spPr>
          <a:xfrm>
            <a:off x="685800" y="2133600"/>
            <a:ext cx="7772400" cy="3962400"/>
          </a:xfrm>
          <a:noFill/>
        </p:spPr>
        <p:txBody>
          <a:bodyPr/>
          <a:lstStyle/>
          <a:p>
            <a:r>
              <a:rPr lang="th-TH" altLang="en-US" sz="3000" b="1" smtClean="0">
                <a:solidFill>
                  <a:srgbClr val="FF99CC"/>
                </a:solidFill>
                <a:latin typeface="Arial" charset="0"/>
              </a:rPr>
              <a:t>Using S.D.</a:t>
            </a:r>
            <a:r>
              <a:rPr lang="th-TH" altLang="en-US" sz="3000" b="1" smtClean="0">
                <a:solidFill>
                  <a:srgbClr val="FF99CC"/>
                </a:solidFill>
                <a:latin typeface="Symbol" pitchFamily="18" charset="2"/>
              </a:rPr>
              <a:t>         </a:t>
            </a:r>
            <a:r>
              <a:rPr lang="th-TH" altLang="en-US" b="1" smtClean="0">
                <a:solidFill>
                  <a:srgbClr val="FF99CC"/>
                </a:solidFill>
                <a:latin typeface="Symbol" pitchFamily="18" charset="2"/>
              </a:rPr>
              <a:t>s</a:t>
            </a:r>
            <a:r>
              <a:rPr lang="th-TH" altLang="en-US" sz="3000" b="1" smtClean="0">
                <a:solidFill>
                  <a:srgbClr val="FF99CC"/>
                </a:solidFill>
                <a:latin typeface="Symbol" pitchFamily="18" charset="2"/>
              </a:rPr>
              <a:t>          </a:t>
            </a:r>
            <a:r>
              <a:rPr lang="th-TH" altLang="en-US" sz="3000" b="1" smtClean="0">
                <a:solidFill>
                  <a:srgbClr val="FF99CC"/>
                </a:solidFill>
                <a:latin typeface="Arial" charset="0"/>
              </a:rPr>
              <a:t>Variance  (</a:t>
            </a:r>
            <a:r>
              <a:rPr lang="th-TH" altLang="en-US" b="1" smtClean="0">
                <a:solidFill>
                  <a:srgbClr val="FF99CC"/>
                </a:solidFill>
                <a:latin typeface="Symbol" pitchFamily="18" charset="2"/>
              </a:rPr>
              <a:t>s</a:t>
            </a:r>
            <a:r>
              <a:rPr lang="th-TH" altLang="en-US" sz="3000" b="1" baseline="38000" smtClean="0">
                <a:solidFill>
                  <a:srgbClr val="FF99CC"/>
                </a:solidFill>
                <a:latin typeface="Arial" charset="0"/>
              </a:rPr>
              <a:t>2</a:t>
            </a:r>
            <a:r>
              <a:rPr lang="th-TH" altLang="en-US" sz="3000" b="1" smtClean="0">
                <a:solidFill>
                  <a:srgbClr val="FF99CC"/>
                </a:solidFill>
                <a:latin typeface="Arial" charset="0"/>
              </a:rPr>
              <a:t>) </a:t>
            </a:r>
            <a:endParaRPr lang="th-TH" altLang="en-US" sz="2000" b="1" smtClean="0">
              <a:solidFill>
                <a:srgbClr val="FF99CC"/>
              </a:solidFill>
              <a:latin typeface="Arial" charset="0"/>
            </a:endParaRPr>
          </a:p>
          <a:p>
            <a:pPr>
              <a:buFontTx/>
              <a:buNone/>
            </a:pPr>
            <a:endParaRPr lang="th-TH" altLang="en-US" sz="2000" b="1" smtClean="0">
              <a:solidFill>
                <a:srgbClr val="FF6633"/>
              </a:solidFill>
              <a:latin typeface="Arial" charset="0"/>
            </a:endParaRPr>
          </a:p>
          <a:p>
            <a:r>
              <a:rPr lang="th-TH" altLang="en-US" sz="3000" b="1" smtClean="0">
                <a:solidFill>
                  <a:srgbClr val="FF99FF"/>
                </a:solidFill>
                <a:latin typeface="Arial" charset="0"/>
              </a:rPr>
              <a:t>Using </a:t>
            </a:r>
            <a:r>
              <a:rPr lang="th-TH" altLang="en-US" sz="3000" b="1" smtClean="0">
                <a:solidFill>
                  <a:srgbClr val="FF99CC"/>
                </a:solidFill>
                <a:latin typeface="Arial" charset="0"/>
              </a:rPr>
              <a:t>Coefficient of variation   =  </a:t>
            </a:r>
            <a:r>
              <a:rPr lang="th-TH" altLang="en-US" sz="3000" b="1" u="sng" smtClean="0">
                <a:solidFill>
                  <a:srgbClr val="FF99CC"/>
                </a:solidFill>
                <a:latin typeface="Arial" charset="0"/>
              </a:rPr>
              <a:t>S.D. </a:t>
            </a:r>
          </a:p>
          <a:p>
            <a:pPr>
              <a:buFontTx/>
              <a:buNone/>
            </a:pPr>
            <a:r>
              <a:rPr lang="th-TH" altLang="en-US" sz="3000" b="1" smtClean="0">
                <a:solidFill>
                  <a:srgbClr val="FF99CC"/>
                </a:solidFill>
                <a:latin typeface="Arial" charset="0"/>
              </a:rPr>
              <a:t>                                                              X</a:t>
            </a:r>
            <a:r>
              <a:rPr lang="th-TH" altLang="en-US" sz="3000" b="1" smtClean="0">
                <a:solidFill>
                  <a:srgbClr val="FF6633"/>
                </a:solidFill>
                <a:latin typeface="Arial" charset="0"/>
              </a:rPr>
              <a:t>  </a:t>
            </a:r>
            <a:endParaRPr lang="th-TH" altLang="en-US" sz="2000" b="1" smtClean="0">
              <a:solidFill>
                <a:srgbClr val="FF6633"/>
              </a:solidFill>
              <a:latin typeface="Arial" charset="0"/>
            </a:endParaRPr>
          </a:p>
          <a:p>
            <a:r>
              <a:rPr lang="th-TH" altLang="en-US" sz="3000" b="1" smtClean="0">
                <a:solidFill>
                  <a:schemeClr val="folHlink"/>
                </a:solidFill>
                <a:latin typeface="Arial" charset="0"/>
              </a:rPr>
              <a:t>Using </a:t>
            </a:r>
            <a:r>
              <a:rPr lang="th-TH" altLang="en-US" sz="3000" b="1" smtClean="0">
                <a:solidFill>
                  <a:srgbClr val="99CCFF"/>
                </a:solidFill>
                <a:latin typeface="Arial" charset="0"/>
              </a:rPr>
              <a:t>Kappa statistic </a:t>
            </a:r>
            <a:endParaRPr lang="th-TH" altLang="en-US" sz="2000" b="1" smtClean="0">
              <a:solidFill>
                <a:srgbClr val="99CCFF"/>
              </a:solidFill>
              <a:latin typeface="Arial" charset="0"/>
            </a:endParaRPr>
          </a:p>
          <a:p>
            <a:pPr>
              <a:buFontTx/>
              <a:buNone/>
            </a:pPr>
            <a:endParaRPr lang="th-TH" altLang="en-US" sz="2000" b="1" smtClean="0">
              <a:solidFill>
                <a:srgbClr val="99CCFF"/>
              </a:solidFill>
              <a:latin typeface="Arial" charset="0"/>
            </a:endParaRPr>
          </a:p>
          <a:p>
            <a:r>
              <a:rPr lang="th-TH" altLang="en-US" sz="3000" b="1" smtClean="0">
                <a:solidFill>
                  <a:srgbClr val="99CCFF"/>
                </a:solidFill>
                <a:latin typeface="Arial" charset="0"/>
              </a:rPr>
              <a:t> Using  </a:t>
            </a:r>
            <a:r>
              <a:rPr lang="th-TH" altLang="en-US" sz="3000" b="1" smtClean="0">
                <a:solidFill>
                  <a:srgbClr val="CCECFF"/>
                </a:solidFill>
                <a:latin typeface="Arial" charset="0"/>
              </a:rPr>
              <a:t>Cronbach's alpha</a:t>
            </a:r>
          </a:p>
        </p:txBody>
      </p:sp>
      <p:sp>
        <p:nvSpPr>
          <p:cNvPr id="15364" name="Line 4"/>
          <p:cNvSpPr>
            <a:spLocks noChangeShapeType="1"/>
          </p:cNvSpPr>
          <p:nvPr/>
        </p:nvSpPr>
        <p:spPr bwMode="auto">
          <a:xfrm>
            <a:off x="7315200" y="3657600"/>
            <a:ext cx="304800" cy="0"/>
          </a:xfrm>
          <a:prstGeom prst="line">
            <a:avLst/>
          </a:prstGeom>
          <a:noFill/>
          <a:ln w="50800">
            <a:solidFill>
              <a:srgbClr val="FF99CC"/>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365" name="Line 5"/>
          <p:cNvSpPr>
            <a:spLocks noChangeShapeType="1"/>
          </p:cNvSpPr>
          <p:nvPr/>
        </p:nvSpPr>
        <p:spPr bwMode="auto">
          <a:xfrm>
            <a:off x="3200400" y="2438400"/>
            <a:ext cx="609600" cy="0"/>
          </a:xfrm>
          <a:prstGeom prst="line">
            <a:avLst/>
          </a:prstGeom>
          <a:noFill/>
          <a:ln w="76200">
            <a:solidFill>
              <a:schemeClr val="tx1"/>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5366" name="Line 6"/>
          <p:cNvSpPr>
            <a:spLocks noChangeShapeType="1"/>
          </p:cNvSpPr>
          <p:nvPr/>
        </p:nvSpPr>
        <p:spPr bwMode="auto">
          <a:xfrm>
            <a:off x="4343400" y="2438400"/>
            <a:ext cx="609600" cy="0"/>
          </a:xfrm>
          <a:prstGeom prst="line">
            <a:avLst/>
          </a:prstGeom>
          <a:noFill/>
          <a:ln w="76200">
            <a:solidFill>
              <a:schemeClr val="tx1"/>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Tree>
    <p:extLst>
      <p:ext uri="{BB962C8B-B14F-4D97-AF65-F5344CB8AC3E}">
        <p14:creationId xmlns:p14="http://schemas.microsoft.com/office/powerpoint/2010/main" val="1068847727"/>
      </p:ext>
    </p:extLst>
  </p:cSld>
  <p:clrMapOvr>
    <a:masterClrMapping/>
  </p:clrMapOvr>
  <p:transition>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Testing reliability</a:t>
            </a:r>
            <a:endParaRPr lang="en-GB" dirty="0"/>
          </a:p>
        </p:txBody>
      </p:sp>
      <p:sp>
        <p:nvSpPr>
          <p:cNvPr id="3" name="Content Placeholder 2"/>
          <p:cNvSpPr>
            <a:spLocks noGrp="1"/>
          </p:cNvSpPr>
          <p:nvPr>
            <p:ph idx="1"/>
          </p:nvPr>
        </p:nvSpPr>
        <p:spPr/>
        <p:txBody>
          <a:bodyPr>
            <a:normAutofit/>
          </a:bodyPr>
          <a:lstStyle/>
          <a:p>
            <a:r>
              <a:rPr lang="en-GB" dirty="0" smtClean="0"/>
              <a:t>Cronbach's alpha</a:t>
            </a:r>
          </a:p>
          <a:p>
            <a:pPr lvl="1"/>
            <a:r>
              <a:rPr lang="en-GB" dirty="0" smtClean="0"/>
              <a:t>measures internal consistency or reliability of a test instrument such as a validated questionnaire. The coefficient ranges in value from 0 to 1 the higher the score the more reliable the </a:t>
            </a:r>
            <a:r>
              <a:rPr lang="en-GB" dirty="0" smtClean="0"/>
              <a:t>test</a:t>
            </a:r>
          </a:p>
          <a:p>
            <a:endParaRPr lang="en-GB" dirty="0" smtClean="0"/>
          </a:p>
          <a:p>
            <a:endParaRPr lang="en-GB" dirty="0"/>
          </a:p>
        </p:txBody>
      </p:sp>
    </p:spTree>
    <p:extLst>
      <p:ext uri="{BB962C8B-B14F-4D97-AF65-F5344CB8AC3E}">
        <p14:creationId xmlns:p14="http://schemas.microsoft.com/office/powerpoint/2010/main" val="367679457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523056" y="1541512"/>
            <a:ext cx="8153400" cy="4407768"/>
          </a:xfrm>
        </p:spPr>
        <p:txBody>
          <a:bodyPr>
            <a:normAutofit fontScale="90000"/>
          </a:bodyPr>
          <a:lstStyle/>
          <a:p>
            <a:pPr algn="l">
              <a:spcBef>
                <a:spcPct val="50000"/>
              </a:spcBef>
            </a:pPr>
            <a:r>
              <a:rPr lang="en-US" altLang="en-US" sz="2800" dirty="0" smtClean="0">
                <a:solidFill>
                  <a:schemeClr val="tx1"/>
                </a:solidFill>
                <a:cs typeface="Arial" pitchFamily="34" charset="0"/>
              </a:rPr>
              <a:t>Random error is part of our experience that we cannot explain or predict. Precision and accuracy are always likely to be affected by random error</a:t>
            </a:r>
            <a:br>
              <a:rPr lang="en-US" altLang="en-US" sz="2800" dirty="0" smtClean="0">
                <a:solidFill>
                  <a:schemeClr val="tx1"/>
                </a:solidFill>
                <a:cs typeface="Arial" pitchFamily="34" charset="0"/>
              </a:rPr>
            </a:br>
            <a:r>
              <a:rPr lang="en-US" altLang="en-US" sz="2800" b="1" dirty="0" smtClean="0">
                <a:solidFill>
                  <a:schemeClr val="tx1"/>
                </a:solidFill>
                <a:cs typeface="Arial" pitchFamily="34" charset="0"/>
              </a:rPr>
              <a:t> </a:t>
            </a:r>
            <a:r>
              <a:rPr lang="en-US" altLang="en-US" sz="2400" b="1" dirty="0" smtClean="0">
                <a:effectLst/>
                <a:cs typeface="Arial" pitchFamily="34" charset="0"/>
              </a:rPr>
              <a:t> </a:t>
            </a:r>
            <a:br>
              <a:rPr lang="en-US" altLang="en-US" sz="2400" b="1" dirty="0" smtClean="0">
                <a:effectLst/>
                <a:cs typeface="Arial" pitchFamily="34" charset="0"/>
              </a:rPr>
            </a:br>
            <a:r>
              <a:rPr lang="en-US" altLang="en-US" sz="2800" dirty="0" smtClean="0">
                <a:effectLst/>
                <a:cs typeface="Arial" pitchFamily="34" charset="0"/>
              </a:rPr>
              <a:t>To increase precision we can increase:</a:t>
            </a:r>
            <a:br>
              <a:rPr lang="en-US" altLang="en-US" sz="2800" dirty="0" smtClean="0">
                <a:effectLst/>
                <a:cs typeface="Arial" pitchFamily="34" charset="0"/>
              </a:rPr>
            </a:br>
            <a:r>
              <a:rPr lang="en-US" altLang="en-US" sz="2800" dirty="0" smtClean="0">
                <a:effectLst/>
                <a:cs typeface="Arial" pitchFamily="34" charset="0"/>
              </a:rPr>
              <a:t>	the size of the study (total n)</a:t>
            </a:r>
            <a:br>
              <a:rPr lang="en-US" altLang="en-US" sz="2800" dirty="0" smtClean="0">
                <a:effectLst/>
                <a:cs typeface="Arial" pitchFamily="34" charset="0"/>
              </a:rPr>
            </a:br>
            <a:r>
              <a:rPr lang="en-US" altLang="en-US" sz="2800" dirty="0" smtClean="0">
                <a:effectLst/>
                <a:cs typeface="Arial" pitchFamily="34" charset="0"/>
              </a:rPr>
              <a:t>	the efficiency of the study (e.g. </a:t>
            </a:r>
            <a:r>
              <a:rPr lang="en-US" altLang="en-US" sz="2800" dirty="0">
                <a:cs typeface="Arial" pitchFamily="34" charset="0"/>
              </a:rPr>
              <a:t>selecting on rarer component disease or exposure)</a:t>
            </a:r>
            <a:r>
              <a:rPr lang="en-US" altLang="en-US" sz="2800" dirty="0" smtClean="0">
                <a:cs typeface="Arial" pitchFamily="34" charset="0"/>
              </a:rPr>
              <a:t/>
            </a:r>
            <a:br>
              <a:rPr lang="en-US" altLang="en-US" sz="2800" dirty="0" smtClean="0">
                <a:cs typeface="Arial" pitchFamily="34" charset="0"/>
              </a:rPr>
            </a:br>
            <a:r>
              <a:rPr lang="en-US" altLang="en-US" sz="2800" dirty="0" smtClean="0">
                <a:cs typeface="Arial" pitchFamily="34" charset="0"/>
              </a:rPr>
              <a:t>	the </a:t>
            </a:r>
            <a:r>
              <a:rPr lang="en-GB" altLang="en-US" sz="2800" dirty="0" smtClean="0">
                <a:cs typeface="Arial" pitchFamily="34" charset="0"/>
              </a:rPr>
              <a:t>proportion exposed or proportion of cases</a:t>
            </a:r>
            <a:r>
              <a:rPr lang="en-GB" altLang="en-US" sz="2800" dirty="0">
                <a:cs typeface="Arial" pitchFamily="34" charset="0"/>
              </a:rPr>
              <a:t>	</a:t>
            </a:r>
            <a:r>
              <a:rPr lang="en-GB" altLang="en-US" sz="2800" dirty="0" smtClean="0">
                <a:cs typeface="Arial" pitchFamily="34" charset="0"/>
              </a:rPr>
              <a:t> 	</a:t>
            </a:r>
            <a:br>
              <a:rPr lang="en-GB" altLang="en-US" sz="2800" dirty="0" smtClean="0">
                <a:cs typeface="Arial" pitchFamily="34" charset="0"/>
              </a:rPr>
            </a:br>
            <a:r>
              <a:rPr lang="en-US" altLang="en-US" sz="2800" dirty="0" smtClean="0">
                <a:effectLst/>
                <a:cs typeface="Arial" pitchFamily="34" charset="0"/>
              </a:rPr>
              <a:t/>
            </a:r>
            <a:br>
              <a:rPr lang="en-US" altLang="en-US" sz="2800" dirty="0" smtClean="0">
                <a:effectLst/>
                <a:cs typeface="Arial" pitchFamily="34" charset="0"/>
              </a:rPr>
            </a:br>
            <a:r>
              <a:rPr lang="en-US" altLang="en-US" sz="2800" dirty="0" smtClean="0">
                <a:cs typeface="Arial" pitchFamily="34" charset="0"/>
              </a:rPr>
              <a:t/>
            </a:r>
            <a:br>
              <a:rPr lang="en-US" altLang="en-US" sz="2800" dirty="0" smtClean="0">
                <a:cs typeface="Arial" pitchFamily="34" charset="0"/>
              </a:rPr>
            </a:br>
            <a:endParaRPr lang="en-US" altLang="en-US" sz="2800" dirty="0">
              <a:cs typeface="Arial" pitchFamily="34" charset="0"/>
            </a:endParaRPr>
          </a:p>
        </p:txBody>
      </p:sp>
      <p:sp>
        <p:nvSpPr>
          <p:cNvPr id="12294" name="Text Box 6"/>
          <p:cNvSpPr txBox="1">
            <a:spLocks noChangeArrowheads="1"/>
          </p:cNvSpPr>
          <p:nvPr/>
        </p:nvSpPr>
        <p:spPr bwMode="auto">
          <a:xfrm>
            <a:off x="1835696" y="2348880"/>
            <a:ext cx="8305800" cy="784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lvl="1">
              <a:spcBef>
                <a:spcPct val="50000"/>
              </a:spcBef>
            </a:pPr>
            <a:r>
              <a:rPr lang="en-US" altLang="en-US" b="1" dirty="0">
                <a:effectLst/>
                <a:cs typeface="Arial" pitchFamily="34" charset="0"/>
              </a:rPr>
              <a:t> </a:t>
            </a:r>
          </a:p>
          <a:p>
            <a:pPr lvl="1">
              <a:spcBef>
                <a:spcPct val="50000"/>
              </a:spcBef>
            </a:pPr>
            <a:endParaRPr lang="en-US" altLang="en-US" b="1" dirty="0">
              <a:effectLst/>
            </a:endParaRPr>
          </a:p>
        </p:txBody>
      </p:sp>
    </p:spTree>
    <p:extLst>
      <p:ext uri="{BB962C8B-B14F-4D97-AF65-F5344CB8AC3E}">
        <p14:creationId xmlns:p14="http://schemas.microsoft.com/office/powerpoint/2010/main" val="10199455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371600" y="838200"/>
            <a:ext cx="7162800" cy="990600"/>
          </a:xfrm>
          <a:noFill/>
        </p:spPr>
        <p:txBody>
          <a:bodyPr/>
          <a:lstStyle/>
          <a:p>
            <a:r>
              <a:rPr lang="th-TH" altLang="en-US" sz="3200" b="1" dirty="0" smtClean="0">
                <a:latin typeface="Arial" charset="0"/>
              </a:rPr>
              <a:t>Strategies for enhancing  </a:t>
            </a:r>
            <a:r>
              <a:rPr lang="en-GB" altLang="en-US" sz="3200" b="1" dirty="0" smtClean="0">
                <a:latin typeface="Arial" charset="0"/>
              </a:rPr>
              <a:t>accuracy</a:t>
            </a:r>
            <a:endParaRPr lang="th-TH" altLang="en-US" sz="3200" b="1" dirty="0" smtClean="0">
              <a:latin typeface="Arial" charset="0"/>
            </a:endParaRPr>
          </a:p>
        </p:txBody>
      </p:sp>
      <p:sp>
        <p:nvSpPr>
          <p:cNvPr id="20483" name="Rectangle 3"/>
          <p:cNvSpPr>
            <a:spLocks noGrp="1" noChangeArrowheads="1"/>
          </p:cNvSpPr>
          <p:nvPr>
            <p:ph type="body" idx="1"/>
          </p:nvPr>
        </p:nvSpPr>
        <p:spPr>
          <a:xfrm>
            <a:off x="609600" y="2057400"/>
            <a:ext cx="8153400" cy="4114800"/>
          </a:xfrm>
          <a:noFill/>
        </p:spPr>
        <p:txBody>
          <a:bodyPr/>
          <a:lstStyle/>
          <a:p>
            <a:pPr>
              <a:buFontTx/>
              <a:buNone/>
            </a:pPr>
            <a:r>
              <a:rPr lang="th-TH" altLang="en-US" sz="3000" b="1" smtClean="0">
                <a:solidFill>
                  <a:schemeClr val="hlink"/>
                </a:solidFill>
                <a:latin typeface="Arial" charset="0"/>
              </a:rPr>
              <a:t>1. standardizing measurement methods</a:t>
            </a:r>
            <a:r>
              <a:rPr lang="th-TH" altLang="en-US" b="1" smtClean="0">
                <a:solidFill>
                  <a:srgbClr val="FF0066"/>
                </a:solidFill>
                <a:latin typeface="Arial" charset="0"/>
              </a:rPr>
              <a:t> </a:t>
            </a:r>
            <a:endParaRPr lang="th-TH" altLang="en-US" sz="1200" b="1" smtClean="0">
              <a:solidFill>
                <a:srgbClr val="FF0066"/>
              </a:solidFill>
              <a:latin typeface="Arial" charset="0"/>
            </a:endParaRPr>
          </a:p>
          <a:p>
            <a:pPr>
              <a:buFontTx/>
              <a:buNone/>
            </a:pPr>
            <a:endParaRPr lang="th-TH" altLang="en-US" sz="1200" b="1" smtClean="0">
              <a:solidFill>
                <a:srgbClr val="66FFCC"/>
              </a:solidFill>
              <a:latin typeface="Arial" charset="0"/>
            </a:endParaRPr>
          </a:p>
          <a:p>
            <a:r>
              <a:rPr lang="th-TH" altLang="en-US" sz="3000" b="1" smtClean="0">
                <a:latin typeface="Arial" charset="0"/>
              </a:rPr>
              <a:t>preparing study protocols</a:t>
            </a:r>
          </a:p>
          <a:p>
            <a:r>
              <a:rPr lang="th-TH" altLang="en-US" sz="3000" b="1" smtClean="0">
                <a:latin typeface="Arial" charset="0"/>
              </a:rPr>
              <a:t>preparing operations manual </a:t>
            </a:r>
          </a:p>
          <a:p>
            <a:r>
              <a:rPr lang="th-TH" altLang="en-US" sz="3000" b="1" smtClean="0">
                <a:latin typeface="Arial" charset="0"/>
              </a:rPr>
              <a:t>writing specific guidelines or instructions</a:t>
            </a:r>
          </a:p>
          <a:p>
            <a:pPr>
              <a:buFontTx/>
              <a:buNone/>
            </a:pPr>
            <a:r>
              <a:rPr lang="th-TH" altLang="en-US" sz="3000" b="1" smtClean="0">
                <a:latin typeface="Arial" charset="0"/>
              </a:rPr>
              <a:t>    for making each measurement </a:t>
            </a:r>
          </a:p>
          <a:p>
            <a:r>
              <a:rPr lang="th-TH" altLang="en-US" sz="3000" b="1" smtClean="0">
                <a:latin typeface="Arial" charset="0"/>
              </a:rPr>
              <a:t>serving as basis for describing methods when results are reported</a:t>
            </a:r>
            <a:r>
              <a:rPr lang="th-TH" altLang="en-US" sz="1800" smtClean="0">
                <a:solidFill>
                  <a:srgbClr val="66FFCC"/>
                </a:solidFill>
                <a:latin typeface="Arial" charset="0"/>
              </a:rPr>
              <a:t>                  </a:t>
            </a:r>
          </a:p>
          <a:p>
            <a:pPr>
              <a:buFontTx/>
              <a:buNone/>
            </a:pPr>
            <a:endParaRPr lang="th-TH" altLang="en-US" sz="1800" smtClean="0">
              <a:solidFill>
                <a:srgbClr val="66FFCC"/>
              </a:solidFill>
              <a:latin typeface="Arial" charset="0"/>
            </a:endParaRPr>
          </a:p>
        </p:txBody>
      </p:sp>
    </p:spTree>
    <p:extLst>
      <p:ext uri="{BB962C8B-B14F-4D97-AF65-F5344CB8AC3E}">
        <p14:creationId xmlns:p14="http://schemas.microsoft.com/office/powerpoint/2010/main" val="2185564839"/>
      </p:ext>
    </p:extLst>
  </p:cSld>
  <p:clrMapOvr>
    <a:masterClrMapping/>
  </p:clrMapOvr>
  <p:transition>
    <p:wipe dir="d"/>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0483">
                                            <p:txEl>
                                              <p:pRg st="0" end="0"/>
                                            </p:txEl>
                                          </p:spTgt>
                                        </p:tgtEl>
                                        <p:attrNameLst>
                                          <p:attrName>style.visibility</p:attrName>
                                        </p:attrNameLst>
                                      </p:cBhvr>
                                      <p:to>
                                        <p:strVal val="visible"/>
                                      </p:to>
                                    </p:set>
                                  </p:childTnLst>
                                  <p:subTnLst>
                                    <p:audio>
                                      <p:cMediaNode>
                                        <p:cTn display="0" masterRel="sameClick">
                                          <p:stCondLst>
                                            <p:cond evt="begin" delay="0">
                                              <p:tn val="5"/>
                                            </p:cond>
                                          </p:stCondLst>
                                          <p:endCondLst>
                                            <p:cond evt="onStopAudio" delay="0">
                                              <p:tgtEl>
                                                <p:sldTgt/>
                                              </p:tgtEl>
                                            </p:cond>
                                          </p:endCondLst>
                                        </p:cTn>
                                        <p:tgtEl>
                                          <p:sndTgt r:embed="rId2" name="CHIMES.WAV"/>
                                        </p:tgtEl>
                                      </p:cMediaNode>
                                    </p:audio>
                                  </p:sub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0483">
                                            <p:txEl>
                                              <p:pRg st="2" end="2"/>
                                            </p:txEl>
                                          </p:spTgt>
                                        </p:tgtEl>
                                        <p:attrNameLst>
                                          <p:attrName>style.visibility</p:attrName>
                                        </p:attrNameLst>
                                      </p:cBhvr>
                                      <p:to>
                                        <p:strVal val="visible"/>
                                      </p:to>
                                    </p:set>
                                  </p:childTnLst>
                                  <p:subTnLst>
                                    <p:audio>
                                      <p:cMediaNode>
                                        <p:cTn display="0" masterRel="sameClick">
                                          <p:stCondLst>
                                            <p:cond evt="begin" delay="0">
                                              <p:tn val="9"/>
                                            </p:cond>
                                          </p:stCondLst>
                                          <p:endCondLst>
                                            <p:cond evt="onStopAudio" delay="0">
                                              <p:tgtEl>
                                                <p:sldTgt/>
                                              </p:tgtEl>
                                            </p:cond>
                                          </p:endCondLst>
                                        </p:cTn>
                                        <p:tgtEl>
                                          <p:sndTgt r:embed="rId2" name="CHIMES.WAV"/>
                                        </p:tgtEl>
                                      </p:cMediaNode>
                                    </p:audio>
                                  </p:sub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0483">
                                            <p:txEl>
                                              <p:pRg st="3" end="3"/>
                                            </p:txEl>
                                          </p:spTgt>
                                        </p:tgtEl>
                                        <p:attrNameLst>
                                          <p:attrName>style.visibility</p:attrName>
                                        </p:attrNameLst>
                                      </p:cBhvr>
                                      <p:to>
                                        <p:strVal val="visible"/>
                                      </p:to>
                                    </p:set>
                                  </p:childTnLst>
                                  <p:subTnLst>
                                    <p:audio>
                                      <p:cMediaNode>
                                        <p:cTn display="0" masterRel="sameClick">
                                          <p:stCondLst>
                                            <p:cond evt="begin" delay="0">
                                              <p:tn val="13"/>
                                            </p:cond>
                                          </p:stCondLst>
                                          <p:endCondLst>
                                            <p:cond evt="onStopAudio" delay="0">
                                              <p:tgtEl>
                                                <p:sldTgt/>
                                              </p:tgtEl>
                                            </p:cond>
                                          </p:endCondLst>
                                        </p:cTn>
                                        <p:tgtEl>
                                          <p:sndTgt r:embed="rId2" name="CHIMES.WAV"/>
                                        </p:tgtEl>
                                      </p:cMediaNode>
                                    </p:audio>
                                  </p:sub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0483">
                                            <p:txEl>
                                              <p:pRg st="4" end="4"/>
                                            </p:txEl>
                                          </p:spTgt>
                                        </p:tgtEl>
                                        <p:attrNameLst>
                                          <p:attrName>style.visibility</p:attrName>
                                        </p:attrNameLst>
                                      </p:cBhvr>
                                      <p:to>
                                        <p:strVal val="visible"/>
                                      </p:to>
                                    </p:set>
                                  </p:childTnLst>
                                  <p:subTnLst>
                                    <p:audio>
                                      <p:cMediaNode>
                                        <p:cTn display="0" masterRel="sameClick">
                                          <p:stCondLst>
                                            <p:cond evt="begin" delay="0">
                                              <p:tn val="17"/>
                                            </p:cond>
                                          </p:stCondLst>
                                          <p:endCondLst>
                                            <p:cond evt="onStopAudio" delay="0">
                                              <p:tgtEl>
                                                <p:sldTgt/>
                                              </p:tgtEl>
                                            </p:cond>
                                          </p:endCondLst>
                                        </p:cTn>
                                        <p:tgtEl>
                                          <p:sndTgt r:embed="rId2" name="CHIMES.WAV"/>
                                        </p:tgtEl>
                                      </p:cMediaNode>
                                    </p:audio>
                                  </p:sub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20483">
                                            <p:txEl>
                                              <p:pRg st="5" end="5"/>
                                            </p:txEl>
                                          </p:spTgt>
                                        </p:tgtEl>
                                        <p:attrNameLst>
                                          <p:attrName>style.visibility</p:attrName>
                                        </p:attrNameLst>
                                      </p:cBhvr>
                                      <p:to>
                                        <p:strVal val="visible"/>
                                      </p:to>
                                    </p:set>
                                  </p:childTnLst>
                                  <p:subTnLst>
                                    <p:audio>
                                      <p:cMediaNode>
                                        <p:cTn display="0" masterRel="sameClick">
                                          <p:stCondLst>
                                            <p:cond evt="begin" delay="0">
                                              <p:tn val="21"/>
                                            </p:cond>
                                          </p:stCondLst>
                                          <p:endCondLst>
                                            <p:cond evt="onStopAudio" delay="0">
                                              <p:tgtEl>
                                                <p:sldTgt/>
                                              </p:tgtEl>
                                            </p:cond>
                                          </p:endCondLst>
                                        </p:cTn>
                                        <p:tgtEl>
                                          <p:sndTgt r:embed="rId2" name="CHIMES.WAV"/>
                                        </p:tgtEl>
                                      </p:cMediaNode>
                                    </p:audio>
                                  </p:sub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20483">
                                            <p:txEl>
                                              <p:pRg st="6" end="6"/>
                                            </p:txEl>
                                          </p:spTgt>
                                        </p:tgtEl>
                                        <p:attrNameLst>
                                          <p:attrName>style.visibility</p:attrName>
                                        </p:attrNameLst>
                                      </p:cBhvr>
                                      <p:to>
                                        <p:strVal val="visible"/>
                                      </p:to>
                                    </p:set>
                                  </p:childTnLst>
                                  <p:subTnLst>
                                    <p:audio>
                                      <p:cMediaNode>
                                        <p:cTn display="0" masterRel="sameClick">
                                          <p:stCondLst>
                                            <p:cond evt="begin" delay="0">
                                              <p:tn val="25"/>
                                            </p:cond>
                                          </p:stCondLst>
                                          <p:endCondLst>
                                            <p:cond evt="onStopAudio" delay="0">
                                              <p:tgtEl>
                                                <p:sldTgt/>
                                              </p:tgtEl>
                                            </p:cond>
                                          </p:endCondLst>
                                        </p:cTn>
                                        <p:tgtEl>
                                          <p:sndTgt r:embed="rId2"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685800" y="990600"/>
            <a:ext cx="7772400" cy="1143000"/>
          </a:xfrm>
          <a:noFill/>
        </p:spPr>
        <p:txBody>
          <a:bodyPr/>
          <a:lstStyle/>
          <a:p>
            <a:r>
              <a:rPr lang="th-TH" altLang="en-US" sz="3200" b="1" dirty="0" smtClean="0">
                <a:solidFill>
                  <a:srgbClr val="FFC000"/>
                </a:solidFill>
                <a:latin typeface="Arial" charset="0"/>
              </a:rPr>
              <a:t>ACCURACY</a:t>
            </a:r>
            <a:endParaRPr lang="th-TH" altLang="en-US" sz="3200" b="1" dirty="0" smtClean="0">
              <a:solidFill>
                <a:srgbClr val="FFC000"/>
              </a:solidFill>
              <a:latin typeface="EucrosiaUPC" pitchFamily="18" charset="-34"/>
            </a:endParaRPr>
          </a:p>
        </p:txBody>
      </p:sp>
      <p:sp>
        <p:nvSpPr>
          <p:cNvPr id="22531" name="Rectangle 3"/>
          <p:cNvSpPr>
            <a:spLocks noGrp="1" noChangeArrowheads="1"/>
          </p:cNvSpPr>
          <p:nvPr>
            <p:ph type="body" sz="half" idx="1"/>
          </p:nvPr>
        </p:nvSpPr>
        <p:spPr>
          <a:xfrm>
            <a:off x="609600" y="2057400"/>
            <a:ext cx="3810000" cy="4419600"/>
          </a:xfrm>
          <a:noFill/>
        </p:spPr>
        <p:txBody>
          <a:bodyPr/>
          <a:lstStyle/>
          <a:p>
            <a:pPr marL="0" indent="0">
              <a:buFontTx/>
              <a:buNone/>
            </a:pPr>
            <a:endParaRPr lang="th-TH" altLang="en-US" b="1" dirty="0" smtClean="0">
              <a:solidFill>
                <a:srgbClr val="FF7C80"/>
              </a:solidFill>
              <a:latin typeface="Arial" charset="0"/>
            </a:endParaRPr>
          </a:p>
          <a:p>
            <a:pPr marL="0" indent="0" algn="ctr">
              <a:buFontTx/>
              <a:buNone/>
            </a:pPr>
            <a:r>
              <a:rPr lang="th-TH" altLang="en-US" b="1" dirty="0" smtClean="0">
                <a:solidFill>
                  <a:srgbClr val="FF9999"/>
                </a:solidFill>
                <a:latin typeface="Arial" charset="0"/>
              </a:rPr>
              <a:t>DEFINITION :</a:t>
            </a:r>
            <a:endParaRPr lang="th-TH" altLang="en-US" sz="1500" dirty="0" smtClean="0">
              <a:latin typeface="Arial" charset="0"/>
            </a:endParaRPr>
          </a:p>
          <a:p>
            <a:pPr marL="0" indent="0">
              <a:buFontTx/>
              <a:buNone/>
            </a:pPr>
            <a:endParaRPr lang="th-TH" altLang="en-US" sz="1500" dirty="0" smtClean="0">
              <a:latin typeface="Arial" charset="0"/>
            </a:endParaRPr>
          </a:p>
          <a:p>
            <a:pPr marL="0" indent="0">
              <a:buFontTx/>
              <a:buNone/>
            </a:pPr>
            <a:r>
              <a:rPr lang="th-TH" altLang="en-US" dirty="0" smtClean="0">
                <a:latin typeface="Arial" charset="0"/>
              </a:rPr>
              <a:t>    </a:t>
            </a:r>
            <a:r>
              <a:rPr lang="th-TH" altLang="en-US" b="1" dirty="0" smtClean="0">
                <a:latin typeface="Arial" charset="0"/>
              </a:rPr>
              <a:t> </a:t>
            </a:r>
            <a:r>
              <a:rPr lang="th-TH" altLang="en-US" b="1" dirty="0" smtClean="0">
                <a:solidFill>
                  <a:srgbClr val="92D050"/>
                </a:solidFill>
                <a:latin typeface="Arial" charset="0"/>
              </a:rPr>
              <a:t>The degree to</a:t>
            </a:r>
          </a:p>
          <a:p>
            <a:pPr marL="0" indent="0">
              <a:buFontTx/>
              <a:buNone/>
            </a:pPr>
            <a:r>
              <a:rPr lang="th-TH" altLang="en-US" b="1" dirty="0" smtClean="0">
                <a:solidFill>
                  <a:srgbClr val="92D050"/>
                </a:solidFill>
                <a:latin typeface="Arial" charset="0"/>
              </a:rPr>
              <a:t>   which the results</a:t>
            </a:r>
          </a:p>
          <a:p>
            <a:pPr marL="0" indent="0">
              <a:buFontTx/>
              <a:buNone/>
            </a:pPr>
            <a:r>
              <a:rPr lang="th-TH" altLang="en-US" b="1" dirty="0" smtClean="0">
                <a:solidFill>
                  <a:srgbClr val="92D050"/>
                </a:solidFill>
                <a:latin typeface="Arial" charset="0"/>
              </a:rPr>
              <a:t>   of a measurement</a:t>
            </a:r>
          </a:p>
          <a:p>
            <a:pPr marL="0" indent="0">
              <a:buFontTx/>
              <a:buNone/>
            </a:pPr>
            <a:r>
              <a:rPr lang="th-TH" altLang="en-US" b="1" dirty="0" smtClean="0">
                <a:solidFill>
                  <a:srgbClr val="92D050"/>
                </a:solidFill>
                <a:latin typeface="Arial" charset="0"/>
              </a:rPr>
              <a:t>   correspond to </a:t>
            </a:r>
          </a:p>
          <a:p>
            <a:pPr marL="0" indent="0">
              <a:buFontTx/>
              <a:buNone/>
            </a:pPr>
            <a:r>
              <a:rPr lang="th-TH" altLang="en-US" b="1" dirty="0" smtClean="0">
                <a:solidFill>
                  <a:srgbClr val="92D050"/>
                </a:solidFill>
                <a:latin typeface="Arial" charset="0"/>
              </a:rPr>
              <a:t>   the </a:t>
            </a:r>
            <a:r>
              <a:rPr lang="th-TH" altLang="en-US" b="1" u="sng" dirty="0" smtClean="0">
                <a:solidFill>
                  <a:srgbClr val="92D050"/>
                </a:solidFill>
                <a:latin typeface="Arial" charset="0"/>
              </a:rPr>
              <a:t>true state</a:t>
            </a:r>
          </a:p>
          <a:p>
            <a:pPr marL="0" indent="0">
              <a:buFontTx/>
              <a:buNone/>
            </a:pPr>
            <a:r>
              <a:rPr lang="th-TH" altLang="en-US" b="1" dirty="0" smtClean="0">
                <a:solidFill>
                  <a:srgbClr val="92D050"/>
                </a:solidFill>
                <a:latin typeface="Arial" charset="0"/>
              </a:rPr>
              <a:t>   or </a:t>
            </a:r>
            <a:r>
              <a:rPr lang="th-TH" altLang="en-US" b="1" u="sng" dirty="0" smtClean="0">
                <a:solidFill>
                  <a:srgbClr val="FF9999"/>
                </a:solidFill>
                <a:latin typeface="Arial" charset="0"/>
              </a:rPr>
              <a:t>truth</a:t>
            </a:r>
          </a:p>
        </p:txBody>
      </p:sp>
      <p:sp>
        <p:nvSpPr>
          <p:cNvPr id="22532" name="Rectangle 4"/>
          <p:cNvSpPr>
            <a:spLocks noGrp="1" noChangeArrowheads="1"/>
          </p:cNvSpPr>
          <p:nvPr>
            <p:ph type="body" sz="half" idx="2"/>
          </p:nvPr>
        </p:nvSpPr>
        <p:spPr>
          <a:xfrm>
            <a:off x="4648200" y="2819400"/>
            <a:ext cx="3810000" cy="2743200"/>
          </a:xfrm>
          <a:noFill/>
        </p:spPr>
        <p:txBody>
          <a:bodyPr/>
          <a:lstStyle/>
          <a:p>
            <a:pPr>
              <a:buFontTx/>
              <a:buNone/>
            </a:pPr>
            <a:endParaRPr lang="th-TH" altLang="en-US" u="sng" smtClean="0">
              <a:latin typeface="Arial" charset="0"/>
            </a:endParaRPr>
          </a:p>
          <a:p>
            <a:pPr>
              <a:buFontTx/>
              <a:buNone/>
            </a:pPr>
            <a:r>
              <a:rPr lang="th-TH" altLang="en-US" smtClean="0">
                <a:latin typeface="Arial" charset="0"/>
              </a:rPr>
              <a:t>    </a:t>
            </a:r>
            <a:r>
              <a:rPr lang="th-TH" altLang="en-US" b="1" smtClean="0">
                <a:solidFill>
                  <a:srgbClr val="FF9999"/>
                </a:solidFill>
                <a:latin typeface="Arial" charset="0"/>
              </a:rPr>
              <a:t>SYNONYM:</a:t>
            </a:r>
            <a:endParaRPr lang="th-TH" altLang="en-US" b="1" smtClean="0">
              <a:solidFill>
                <a:srgbClr val="FF7C80"/>
              </a:solidFill>
              <a:latin typeface="Arial" charset="0"/>
            </a:endParaRPr>
          </a:p>
          <a:p>
            <a:pPr>
              <a:buFontTx/>
              <a:buNone/>
            </a:pPr>
            <a:endParaRPr lang="th-TH" altLang="en-US" sz="2100" b="1" smtClean="0">
              <a:solidFill>
                <a:srgbClr val="FF7C80"/>
              </a:solidFill>
              <a:latin typeface="Arial" charset="0"/>
            </a:endParaRPr>
          </a:p>
          <a:p>
            <a:r>
              <a:rPr lang="th-TH" altLang="en-US" sz="3000" b="1" smtClean="0">
                <a:solidFill>
                  <a:srgbClr val="00FFCC"/>
                </a:solidFill>
                <a:latin typeface="Arial" charset="0"/>
              </a:rPr>
              <a:t>validity </a:t>
            </a:r>
          </a:p>
          <a:p>
            <a:r>
              <a:rPr lang="th-TH" altLang="en-US" sz="3000" b="1" smtClean="0">
                <a:solidFill>
                  <a:srgbClr val="00FFCC"/>
                </a:solidFill>
                <a:latin typeface="Arial" charset="0"/>
              </a:rPr>
              <a:t>conformity</a:t>
            </a:r>
          </a:p>
        </p:txBody>
      </p:sp>
    </p:spTree>
    <p:extLst>
      <p:ext uri="{BB962C8B-B14F-4D97-AF65-F5344CB8AC3E}">
        <p14:creationId xmlns:p14="http://schemas.microsoft.com/office/powerpoint/2010/main" val="1326966504"/>
      </p:ext>
    </p:extLst>
  </p:cSld>
  <p:clrMapOvr>
    <a:masterClrMapping/>
  </p:clrMapOvr>
  <p:transition>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noFill/>
        </p:spPr>
        <p:txBody>
          <a:bodyPr/>
          <a:lstStyle/>
          <a:p>
            <a:r>
              <a:rPr lang="th-TH" altLang="en-US" sz="3200" b="1" dirty="0" smtClean="0">
                <a:solidFill>
                  <a:srgbClr val="FFC000"/>
                </a:solidFill>
                <a:latin typeface="Arial" charset="0"/>
              </a:rPr>
              <a:t>IMPORTANT POINTS</a:t>
            </a:r>
          </a:p>
        </p:txBody>
      </p:sp>
      <p:sp>
        <p:nvSpPr>
          <p:cNvPr id="23555" name="Rectangle 3"/>
          <p:cNvSpPr>
            <a:spLocks noGrp="1" noChangeArrowheads="1"/>
          </p:cNvSpPr>
          <p:nvPr>
            <p:ph type="body" idx="1"/>
          </p:nvPr>
        </p:nvSpPr>
        <p:spPr>
          <a:xfrm>
            <a:off x="685800" y="2133600"/>
            <a:ext cx="7772400" cy="3810000"/>
          </a:xfrm>
          <a:noFill/>
        </p:spPr>
        <p:txBody>
          <a:bodyPr/>
          <a:lstStyle/>
          <a:p>
            <a:pPr marL="0" indent="0"/>
            <a:r>
              <a:rPr lang="th-TH" altLang="en-US" sz="3000" b="1" dirty="0" smtClean="0">
                <a:solidFill>
                  <a:srgbClr val="FF99CC"/>
                </a:solidFill>
                <a:latin typeface="Arial" charset="0"/>
              </a:rPr>
              <a:t> </a:t>
            </a:r>
            <a:r>
              <a:rPr lang="th-TH" altLang="en-US" sz="3000" b="1" dirty="0" smtClean="0">
                <a:solidFill>
                  <a:srgbClr val="FF0000"/>
                </a:solidFill>
                <a:latin typeface="Arial" charset="0"/>
              </a:rPr>
              <a:t>accuracy is a function of </a:t>
            </a:r>
          </a:p>
          <a:p>
            <a:pPr marL="0" indent="0">
              <a:buFontTx/>
              <a:buNone/>
            </a:pPr>
            <a:r>
              <a:rPr lang="th-TH" altLang="en-US" sz="3000" b="1" dirty="0" smtClean="0">
                <a:solidFill>
                  <a:srgbClr val="FF0000"/>
                </a:solidFill>
                <a:latin typeface="Arial" charset="0"/>
              </a:rPr>
              <a:t>           “SYSTEMATIC RROR”</a:t>
            </a:r>
          </a:p>
          <a:p>
            <a:pPr marL="0" indent="0">
              <a:buFontTx/>
              <a:buNone/>
            </a:pPr>
            <a:endParaRPr lang="th-TH" altLang="en-US" sz="900" b="1" dirty="0" smtClean="0">
              <a:solidFill>
                <a:srgbClr val="FF99CC"/>
              </a:solidFill>
              <a:latin typeface="Arial" charset="0"/>
            </a:endParaRPr>
          </a:p>
          <a:p>
            <a:pPr marL="0" indent="0"/>
            <a:r>
              <a:rPr lang="th-TH" altLang="en-US" sz="3000" b="1" dirty="0" smtClean="0">
                <a:solidFill>
                  <a:srgbClr val="FF99CC"/>
                </a:solidFill>
                <a:latin typeface="Arial" charset="0"/>
              </a:rPr>
              <a:t> </a:t>
            </a:r>
            <a:r>
              <a:rPr lang="th-TH" altLang="en-US" sz="3000" b="1" dirty="0" smtClean="0">
                <a:solidFill>
                  <a:srgbClr val="99FF66"/>
                </a:solidFill>
                <a:latin typeface="Arial" charset="0"/>
              </a:rPr>
              <a:t>VIP influence on the</a:t>
            </a:r>
            <a:r>
              <a:rPr lang="th-TH" altLang="en-US" sz="2000" b="1" dirty="0" smtClean="0">
                <a:solidFill>
                  <a:srgbClr val="99FF66"/>
                </a:solidFill>
                <a:latin typeface="Arial" charset="0"/>
              </a:rPr>
              <a:t> </a:t>
            </a:r>
            <a:r>
              <a:rPr lang="th-TH" altLang="en-US" sz="3000" b="1" dirty="0" smtClean="0">
                <a:solidFill>
                  <a:srgbClr val="99FF66"/>
                </a:solidFill>
                <a:latin typeface="Arial" charset="0"/>
              </a:rPr>
              <a:t>internal and </a:t>
            </a:r>
          </a:p>
          <a:p>
            <a:pPr marL="0" indent="0">
              <a:buFontTx/>
              <a:buNone/>
            </a:pPr>
            <a:r>
              <a:rPr lang="th-TH" altLang="en-US" sz="3000" b="1" dirty="0" smtClean="0">
                <a:solidFill>
                  <a:srgbClr val="99FF66"/>
                </a:solidFill>
                <a:latin typeface="Arial" charset="0"/>
              </a:rPr>
              <a:t>   external validity of the study</a:t>
            </a:r>
          </a:p>
          <a:p>
            <a:pPr marL="0" indent="0">
              <a:buFontTx/>
              <a:buNone/>
            </a:pPr>
            <a:endParaRPr lang="th-TH" altLang="en-US" sz="900" b="1" dirty="0" smtClean="0">
              <a:solidFill>
                <a:srgbClr val="FF99CC"/>
              </a:solidFill>
              <a:latin typeface="Arial" charset="0"/>
            </a:endParaRPr>
          </a:p>
          <a:p>
            <a:pPr marL="0" indent="0"/>
            <a:r>
              <a:rPr lang="th-TH" altLang="en-US" sz="3000" b="1" dirty="0" smtClean="0">
                <a:solidFill>
                  <a:srgbClr val="FF99CC"/>
                </a:solidFill>
                <a:latin typeface="Arial" charset="0"/>
              </a:rPr>
              <a:t> </a:t>
            </a:r>
            <a:r>
              <a:rPr lang="th-TH" altLang="en-US" sz="3000" b="1" dirty="0" smtClean="0">
                <a:solidFill>
                  <a:srgbClr val="FFCCFF"/>
                </a:solidFill>
                <a:latin typeface="Arial" charset="0"/>
              </a:rPr>
              <a:t>the greater the systematic error, </a:t>
            </a:r>
          </a:p>
          <a:p>
            <a:pPr marL="0" indent="0">
              <a:buFontTx/>
              <a:buNone/>
            </a:pPr>
            <a:r>
              <a:rPr lang="th-TH" altLang="en-US" sz="3000" b="1" dirty="0" smtClean="0">
                <a:solidFill>
                  <a:srgbClr val="FFCCFF"/>
                </a:solidFill>
                <a:latin typeface="Arial" charset="0"/>
              </a:rPr>
              <a:t>   the less accurate the variable</a:t>
            </a:r>
          </a:p>
        </p:txBody>
      </p:sp>
    </p:spTree>
    <p:extLst>
      <p:ext uri="{BB962C8B-B14F-4D97-AF65-F5344CB8AC3E}">
        <p14:creationId xmlns:p14="http://schemas.microsoft.com/office/powerpoint/2010/main" val="981051640"/>
      </p:ext>
    </p:extLst>
  </p:cSld>
  <p:clrMapOvr>
    <a:masterClrMapping/>
  </p:clrMapOvr>
  <p:transition>
    <p:wipe/>
  </p:transition>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685800" y="762000"/>
            <a:ext cx="7772400" cy="1066800"/>
          </a:xfrm>
        </p:spPr>
        <p:txBody>
          <a:bodyPr/>
          <a:lstStyle/>
          <a:p>
            <a:r>
              <a:rPr lang="th-TH" altLang="en-US" sz="3200" b="1" dirty="0" smtClean="0">
                <a:solidFill>
                  <a:srgbClr val="FFC000"/>
                </a:solidFill>
                <a:latin typeface="Arial" charset="0"/>
              </a:rPr>
              <a:t>IMPORTANT POINTS</a:t>
            </a:r>
          </a:p>
        </p:txBody>
      </p:sp>
      <p:sp>
        <p:nvSpPr>
          <p:cNvPr id="28675" name="Rectangle 3"/>
          <p:cNvSpPr>
            <a:spLocks noGrp="1" noChangeArrowheads="1"/>
          </p:cNvSpPr>
          <p:nvPr>
            <p:ph type="body" idx="1"/>
          </p:nvPr>
        </p:nvSpPr>
        <p:spPr>
          <a:noFill/>
        </p:spPr>
        <p:txBody>
          <a:bodyPr/>
          <a:lstStyle/>
          <a:p>
            <a:r>
              <a:rPr lang="th-TH" altLang="en-US" sz="3000" b="1" dirty="0" smtClean="0">
                <a:solidFill>
                  <a:srgbClr val="FF9999"/>
                </a:solidFill>
                <a:latin typeface="Arial" charset="0"/>
              </a:rPr>
              <a:t>It is attributed to:</a:t>
            </a:r>
            <a:endParaRPr lang="th-TH" altLang="en-US" sz="3000" b="1" dirty="0" smtClean="0">
              <a:latin typeface="Arial" charset="0"/>
            </a:endParaRPr>
          </a:p>
          <a:p>
            <a:pPr lvl="1"/>
            <a:r>
              <a:rPr lang="th-TH" altLang="en-US" sz="3000" b="1" dirty="0" smtClean="0">
                <a:solidFill>
                  <a:srgbClr val="99CCFF"/>
                </a:solidFill>
                <a:latin typeface="Arial" charset="0"/>
              </a:rPr>
              <a:t>Methodological aspect of </a:t>
            </a:r>
          </a:p>
          <a:p>
            <a:pPr lvl="1">
              <a:buFontTx/>
              <a:buNone/>
            </a:pPr>
            <a:r>
              <a:rPr lang="th-TH" altLang="en-US" sz="3000" b="1" dirty="0" smtClean="0">
                <a:solidFill>
                  <a:srgbClr val="99CCFF"/>
                </a:solidFill>
                <a:latin typeface="Arial" charset="0"/>
              </a:rPr>
              <a:t>   study design or analysis</a:t>
            </a:r>
            <a:endParaRPr lang="th-TH" altLang="en-US" sz="3000" b="1" dirty="0" smtClean="0">
              <a:latin typeface="Arial" charset="0"/>
            </a:endParaRPr>
          </a:p>
          <a:p>
            <a:pPr lvl="1"/>
            <a:r>
              <a:rPr lang="th-TH" altLang="en-US" sz="3000" b="1" dirty="0" smtClean="0">
                <a:solidFill>
                  <a:schemeClr val="folHlink"/>
                </a:solidFill>
                <a:latin typeface="Arial" charset="0"/>
              </a:rPr>
              <a:t>Selection of subject</a:t>
            </a:r>
            <a:endParaRPr lang="th-TH" altLang="en-US" sz="3000" b="1" dirty="0" smtClean="0">
              <a:latin typeface="Arial" charset="0"/>
            </a:endParaRPr>
          </a:p>
          <a:p>
            <a:pPr lvl="1"/>
            <a:r>
              <a:rPr lang="th-TH" altLang="en-US" sz="3000" b="1" dirty="0" smtClean="0">
                <a:latin typeface="Arial" charset="0"/>
              </a:rPr>
              <a:t>Quality of information obtained</a:t>
            </a:r>
          </a:p>
          <a:p>
            <a:pPr lvl="2"/>
            <a:r>
              <a:rPr lang="th-TH" altLang="en-US" sz="2600" b="1" dirty="0" smtClean="0">
                <a:solidFill>
                  <a:srgbClr val="92D050"/>
                </a:solidFill>
                <a:latin typeface="Arial" charset="0"/>
              </a:rPr>
              <a:t>Confounding </a:t>
            </a:r>
          </a:p>
          <a:p>
            <a:pPr lvl="2"/>
            <a:r>
              <a:rPr lang="th-TH" altLang="en-US" sz="2600" b="1" dirty="0" smtClean="0">
                <a:solidFill>
                  <a:srgbClr val="92D050"/>
                </a:solidFill>
                <a:latin typeface="Arial" charset="0"/>
              </a:rPr>
              <a:t>Effect Modification</a:t>
            </a:r>
          </a:p>
          <a:p>
            <a:pPr lvl="2"/>
            <a:r>
              <a:rPr lang="th-TH" altLang="en-US" sz="2600" b="1" dirty="0" smtClean="0">
                <a:solidFill>
                  <a:srgbClr val="92D050"/>
                </a:solidFill>
                <a:latin typeface="Arial" charset="0"/>
              </a:rPr>
              <a:t>Misclassification</a:t>
            </a:r>
          </a:p>
        </p:txBody>
      </p:sp>
    </p:spTree>
    <p:extLst>
      <p:ext uri="{BB962C8B-B14F-4D97-AF65-F5344CB8AC3E}">
        <p14:creationId xmlns:p14="http://schemas.microsoft.com/office/powerpoint/2010/main" val="3778386105"/>
      </p:ext>
    </p:extLst>
  </p:cSld>
  <p:clrMapOvr>
    <a:masterClrMapping/>
  </p:clrMapOvr>
  <p:transition>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8675">
                                            <p:txEl>
                                              <p:pRg st="0" end="0"/>
                                            </p:txEl>
                                          </p:spTgt>
                                        </p:tgtEl>
                                        <p:attrNameLst>
                                          <p:attrName>style.visibility</p:attrName>
                                        </p:attrNameLst>
                                      </p:cBhvr>
                                      <p:to>
                                        <p:strVal val="visible"/>
                                      </p:to>
                                    </p:set>
                                  </p:childTnLst>
                                  <p:subTnLst>
                                    <p:audio>
                                      <p:cMediaNode>
                                        <p:cTn display="0" masterRel="sameClick">
                                          <p:stCondLst>
                                            <p:cond evt="begin" delay="0">
                                              <p:tn val="5"/>
                                            </p:cond>
                                          </p:stCondLst>
                                          <p:endCondLst>
                                            <p:cond evt="onStopAudio" delay="0">
                                              <p:tgtEl>
                                                <p:sldTgt/>
                                              </p:tgtEl>
                                            </p:cond>
                                          </p:endCondLst>
                                        </p:cTn>
                                        <p:tgtEl>
                                          <p:sndTgt r:embed="rId2" name="CHIMES.WAV"/>
                                        </p:tgtEl>
                                      </p:cMediaNode>
                                    </p:audio>
                                  </p:subTnLst>
                                </p:cTn>
                              </p:par>
                              <p:par>
                                <p:cTn id="7" presetID="1" presetClass="entr" presetSubtype="0" fill="hold" grpId="0" nodeType="withEffect">
                                  <p:stCondLst>
                                    <p:cond delay="0"/>
                                  </p:stCondLst>
                                  <p:childTnLst>
                                    <p:set>
                                      <p:cBhvr>
                                        <p:cTn id="8" dur="1" fill="hold">
                                          <p:stCondLst>
                                            <p:cond delay="499"/>
                                          </p:stCondLst>
                                        </p:cTn>
                                        <p:tgtEl>
                                          <p:spTgt spid="28675">
                                            <p:txEl>
                                              <p:pRg st="1" end="1"/>
                                            </p:txEl>
                                          </p:spTgt>
                                        </p:tgtEl>
                                        <p:attrNameLst>
                                          <p:attrName>style.visibility</p:attrName>
                                        </p:attrNameLst>
                                      </p:cBhvr>
                                      <p:to>
                                        <p:strVal val="visible"/>
                                      </p:to>
                                    </p:set>
                                  </p:childTnLst>
                                  <p:subTnLst>
                                    <p:audio>
                                      <p:cMediaNode>
                                        <p:cTn display="0" masterRel="sameClick">
                                          <p:stCondLst>
                                            <p:cond evt="begin" delay="0">
                                              <p:tn val="7"/>
                                            </p:cond>
                                          </p:stCondLst>
                                          <p:endCondLst>
                                            <p:cond evt="onStopAudio" delay="0">
                                              <p:tgtEl>
                                                <p:sldTgt/>
                                              </p:tgtEl>
                                            </p:cond>
                                          </p:endCondLst>
                                        </p:cTn>
                                        <p:tgtEl>
                                          <p:sndTgt r:embed="rId2" name="CHIMES.WAV"/>
                                        </p:tgtEl>
                                      </p:cMediaNode>
                                    </p:audio>
                                  </p:subTnLst>
                                </p:cTn>
                              </p:par>
                              <p:par>
                                <p:cTn id="9" presetID="1" presetClass="entr" presetSubtype="0" fill="hold" grpId="0" nodeType="withEffect">
                                  <p:stCondLst>
                                    <p:cond delay="0"/>
                                  </p:stCondLst>
                                  <p:childTnLst>
                                    <p:set>
                                      <p:cBhvr>
                                        <p:cTn id="10" dur="1" fill="hold">
                                          <p:stCondLst>
                                            <p:cond delay="499"/>
                                          </p:stCondLst>
                                        </p:cTn>
                                        <p:tgtEl>
                                          <p:spTgt spid="28675">
                                            <p:txEl>
                                              <p:pRg st="2" end="2"/>
                                            </p:txEl>
                                          </p:spTgt>
                                        </p:tgtEl>
                                        <p:attrNameLst>
                                          <p:attrName>style.visibility</p:attrName>
                                        </p:attrNameLst>
                                      </p:cBhvr>
                                      <p:to>
                                        <p:strVal val="visible"/>
                                      </p:to>
                                    </p:set>
                                  </p:childTnLst>
                                  <p:subTnLst>
                                    <p:audio>
                                      <p:cMediaNode>
                                        <p:cTn display="0" masterRel="sameClick">
                                          <p:stCondLst>
                                            <p:cond evt="begin" delay="0">
                                              <p:tn val="9"/>
                                            </p:cond>
                                          </p:stCondLst>
                                          <p:endCondLst>
                                            <p:cond evt="onStopAudio" delay="0">
                                              <p:tgtEl>
                                                <p:sldTgt/>
                                              </p:tgtEl>
                                            </p:cond>
                                          </p:endCondLst>
                                        </p:cTn>
                                        <p:tgtEl>
                                          <p:sndTgt r:embed="rId2" name="CHIMES.WAV"/>
                                        </p:tgtEl>
                                      </p:cMediaNode>
                                    </p:audio>
                                  </p:subTnLst>
                                </p:cTn>
                              </p:par>
                              <p:par>
                                <p:cTn id="11" presetID="1" presetClass="entr" presetSubtype="0" fill="hold" grpId="0" nodeType="withEffect">
                                  <p:stCondLst>
                                    <p:cond delay="0"/>
                                  </p:stCondLst>
                                  <p:childTnLst>
                                    <p:set>
                                      <p:cBhvr>
                                        <p:cTn id="12" dur="1" fill="hold">
                                          <p:stCondLst>
                                            <p:cond delay="499"/>
                                          </p:stCondLst>
                                        </p:cTn>
                                        <p:tgtEl>
                                          <p:spTgt spid="28675">
                                            <p:txEl>
                                              <p:pRg st="3" end="3"/>
                                            </p:txEl>
                                          </p:spTgt>
                                        </p:tgtEl>
                                        <p:attrNameLst>
                                          <p:attrName>style.visibility</p:attrName>
                                        </p:attrNameLst>
                                      </p:cBhvr>
                                      <p:to>
                                        <p:strVal val="visible"/>
                                      </p:to>
                                    </p:set>
                                  </p:childTnLst>
                                  <p:subTnLst>
                                    <p:audio>
                                      <p:cMediaNode>
                                        <p:cTn display="0" masterRel="sameClick">
                                          <p:stCondLst>
                                            <p:cond evt="begin" delay="0">
                                              <p:tn val="11"/>
                                            </p:cond>
                                          </p:stCondLst>
                                          <p:endCondLst>
                                            <p:cond evt="onStopAudio" delay="0">
                                              <p:tgtEl>
                                                <p:sldTgt/>
                                              </p:tgtEl>
                                            </p:cond>
                                          </p:endCondLst>
                                        </p:cTn>
                                        <p:tgtEl>
                                          <p:sndTgt r:embed="rId2" name="CHIMES.WAV"/>
                                        </p:tgtEl>
                                      </p:cMediaNode>
                                    </p:audio>
                                  </p:subTnLst>
                                </p:cTn>
                              </p:par>
                              <p:par>
                                <p:cTn id="13" presetID="1" presetClass="entr" presetSubtype="0" fill="hold" grpId="0" nodeType="withEffect">
                                  <p:stCondLst>
                                    <p:cond delay="0"/>
                                  </p:stCondLst>
                                  <p:childTnLst>
                                    <p:set>
                                      <p:cBhvr>
                                        <p:cTn id="14" dur="1" fill="hold">
                                          <p:stCondLst>
                                            <p:cond delay="499"/>
                                          </p:stCondLst>
                                        </p:cTn>
                                        <p:tgtEl>
                                          <p:spTgt spid="28675">
                                            <p:txEl>
                                              <p:pRg st="4" end="4"/>
                                            </p:txEl>
                                          </p:spTgt>
                                        </p:tgtEl>
                                        <p:attrNameLst>
                                          <p:attrName>style.visibility</p:attrName>
                                        </p:attrNameLst>
                                      </p:cBhvr>
                                      <p:to>
                                        <p:strVal val="visible"/>
                                      </p:to>
                                    </p:set>
                                  </p:childTnLst>
                                  <p:subTnLst>
                                    <p:audio>
                                      <p:cMediaNode>
                                        <p:cTn display="0" masterRel="sameClick">
                                          <p:stCondLst>
                                            <p:cond evt="begin" delay="0">
                                              <p:tn val="13"/>
                                            </p:cond>
                                          </p:stCondLst>
                                          <p:endCondLst>
                                            <p:cond evt="onStopAudio" delay="0">
                                              <p:tgtEl>
                                                <p:sldTgt/>
                                              </p:tgtEl>
                                            </p:cond>
                                          </p:endCondLst>
                                        </p:cTn>
                                        <p:tgtEl>
                                          <p:sndTgt r:embed="rId2" name="CHIMES.WAV"/>
                                        </p:tgtEl>
                                      </p:cMediaNode>
                                    </p:audio>
                                  </p:subTnLst>
                                </p:cTn>
                              </p:par>
                              <p:par>
                                <p:cTn id="15" presetID="1" presetClass="entr" presetSubtype="0" fill="hold" grpId="0" nodeType="withEffect">
                                  <p:stCondLst>
                                    <p:cond delay="0"/>
                                  </p:stCondLst>
                                  <p:childTnLst>
                                    <p:set>
                                      <p:cBhvr>
                                        <p:cTn id="16" dur="1" fill="hold">
                                          <p:stCondLst>
                                            <p:cond delay="499"/>
                                          </p:stCondLst>
                                        </p:cTn>
                                        <p:tgtEl>
                                          <p:spTgt spid="28675">
                                            <p:txEl>
                                              <p:pRg st="5" end="5"/>
                                            </p:txEl>
                                          </p:spTgt>
                                        </p:tgtEl>
                                        <p:attrNameLst>
                                          <p:attrName>style.visibility</p:attrName>
                                        </p:attrNameLst>
                                      </p:cBhvr>
                                      <p:to>
                                        <p:strVal val="visible"/>
                                      </p:to>
                                    </p:set>
                                  </p:childTnLst>
                                  <p:subTnLst>
                                    <p:audio>
                                      <p:cMediaNode>
                                        <p:cTn display="0" masterRel="sameClick">
                                          <p:stCondLst>
                                            <p:cond evt="begin" delay="0">
                                              <p:tn val="15"/>
                                            </p:cond>
                                          </p:stCondLst>
                                          <p:endCondLst>
                                            <p:cond evt="onStopAudio" delay="0">
                                              <p:tgtEl>
                                                <p:sldTgt/>
                                              </p:tgtEl>
                                            </p:cond>
                                          </p:endCondLst>
                                        </p:cTn>
                                        <p:tgtEl>
                                          <p:sndTgt r:embed="rId2" name="CHIMES.WAV"/>
                                        </p:tgtEl>
                                      </p:cMediaNode>
                                    </p:audio>
                                  </p:subTnLst>
                                </p:cTn>
                              </p:par>
                              <p:par>
                                <p:cTn id="17" presetID="1" presetClass="entr" presetSubtype="0" fill="hold" grpId="0" nodeType="withEffect">
                                  <p:stCondLst>
                                    <p:cond delay="0"/>
                                  </p:stCondLst>
                                  <p:childTnLst>
                                    <p:set>
                                      <p:cBhvr>
                                        <p:cTn id="18" dur="1" fill="hold">
                                          <p:stCondLst>
                                            <p:cond delay="499"/>
                                          </p:stCondLst>
                                        </p:cTn>
                                        <p:tgtEl>
                                          <p:spTgt spid="28675">
                                            <p:txEl>
                                              <p:pRg st="6" end="6"/>
                                            </p:txEl>
                                          </p:spTgt>
                                        </p:tgtEl>
                                        <p:attrNameLst>
                                          <p:attrName>style.visibility</p:attrName>
                                        </p:attrNameLst>
                                      </p:cBhvr>
                                      <p:to>
                                        <p:strVal val="visible"/>
                                      </p:to>
                                    </p:set>
                                  </p:childTnLst>
                                  <p:subTnLst>
                                    <p:audio>
                                      <p:cMediaNode>
                                        <p:cTn display="0" masterRel="sameClick">
                                          <p:stCondLst>
                                            <p:cond evt="begin" delay="0">
                                              <p:tn val="17"/>
                                            </p:cond>
                                          </p:stCondLst>
                                          <p:endCondLst>
                                            <p:cond evt="onStopAudio" delay="0">
                                              <p:tgtEl>
                                                <p:sldTgt/>
                                              </p:tgtEl>
                                            </p:cond>
                                          </p:endCondLst>
                                        </p:cTn>
                                        <p:tgtEl>
                                          <p:sndTgt r:embed="rId2" name="CHIMES.WAV"/>
                                        </p:tgtEl>
                                      </p:cMediaNode>
                                    </p:audio>
                                  </p:subTnLst>
                                </p:cTn>
                              </p:par>
                              <p:par>
                                <p:cTn id="19" presetID="1" presetClass="entr" presetSubtype="0" fill="hold" grpId="0" nodeType="withEffect">
                                  <p:stCondLst>
                                    <p:cond delay="0"/>
                                  </p:stCondLst>
                                  <p:childTnLst>
                                    <p:set>
                                      <p:cBhvr>
                                        <p:cTn id="20" dur="1" fill="hold">
                                          <p:stCondLst>
                                            <p:cond delay="499"/>
                                          </p:stCondLst>
                                        </p:cTn>
                                        <p:tgtEl>
                                          <p:spTgt spid="28675">
                                            <p:txEl>
                                              <p:pRg st="7" end="7"/>
                                            </p:txEl>
                                          </p:spTgt>
                                        </p:tgtEl>
                                        <p:attrNameLst>
                                          <p:attrName>style.visibility</p:attrName>
                                        </p:attrNameLst>
                                      </p:cBhvr>
                                      <p:to>
                                        <p:strVal val="visible"/>
                                      </p:to>
                                    </p:set>
                                  </p:childTnLst>
                                  <p:subTnLst>
                                    <p:audio>
                                      <p:cMediaNode>
                                        <p:cTn display="0" masterRel="sameClick">
                                          <p:stCondLst>
                                            <p:cond evt="begin" delay="0">
                                              <p:tn val="19"/>
                                            </p:cond>
                                          </p:stCondLst>
                                          <p:endCondLst>
                                            <p:cond evt="onStopAudio" delay="0">
                                              <p:tgtEl>
                                                <p:sldTgt/>
                                              </p:tgtEl>
                                            </p:cond>
                                          </p:endCondLst>
                                        </p:cTn>
                                        <p:tgtEl>
                                          <p:sndTgt r:embed="rId2"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Objectives</a:t>
            </a:r>
            <a:endParaRPr lang="en-GB" dirty="0"/>
          </a:p>
        </p:txBody>
      </p:sp>
      <p:sp>
        <p:nvSpPr>
          <p:cNvPr id="3" name="Content Placeholder 2"/>
          <p:cNvSpPr>
            <a:spLocks noGrp="1"/>
          </p:cNvSpPr>
          <p:nvPr>
            <p:ph idx="1"/>
          </p:nvPr>
        </p:nvSpPr>
        <p:spPr/>
        <p:txBody>
          <a:bodyPr>
            <a:normAutofit fontScale="92500" lnSpcReduction="20000"/>
          </a:bodyPr>
          <a:lstStyle/>
          <a:p>
            <a:pPr marL="0" indent="0">
              <a:buNone/>
            </a:pPr>
            <a:r>
              <a:rPr lang="en-GB" dirty="0" smtClean="0"/>
              <a:t>By the end of the session you should have an understanding of:</a:t>
            </a:r>
          </a:p>
          <a:p>
            <a:r>
              <a:rPr lang="en-GB" dirty="0" smtClean="0"/>
              <a:t>the concepts of precision, accuracy, validity and reliability </a:t>
            </a:r>
          </a:p>
          <a:p>
            <a:r>
              <a:rPr lang="en-GB" dirty="0" smtClean="0"/>
              <a:t>how to maximise precision and validity in your study</a:t>
            </a:r>
          </a:p>
          <a:p>
            <a:r>
              <a:rPr lang="en-GB" dirty="0" smtClean="0"/>
              <a:t>ways to test the precision and validity of your study </a:t>
            </a:r>
          </a:p>
          <a:p>
            <a:r>
              <a:rPr lang="en-GB" dirty="0" smtClean="0"/>
              <a:t>how a lack of precision or accuracy may affect your study results</a:t>
            </a:r>
          </a:p>
          <a:p>
            <a:endParaRPr lang="en-GB" dirty="0"/>
          </a:p>
        </p:txBody>
      </p:sp>
    </p:spTree>
    <p:extLst>
      <p:ext uri="{BB962C8B-B14F-4D97-AF65-F5344CB8AC3E}">
        <p14:creationId xmlns:p14="http://schemas.microsoft.com/office/powerpoint/2010/main" val="311624817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noFill/>
        </p:spPr>
        <p:txBody>
          <a:bodyPr/>
          <a:lstStyle/>
          <a:p>
            <a:r>
              <a:rPr lang="th-TH" altLang="en-US" sz="3200" b="1" dirty="0" smtClean="0">
                <a:solidFill>
                  <a:srgbClr val="FFC000"/>
                </a:solidFill>
                <a:latin typeface="Arial" charset="0"/>
              </a:rPr>
              <a:t>ASSESSING ACCURACY</a:t>
            </a:r>
          </a:p>
        </p:txBody>
      </p:sp>
      <p:sp>
        <p:nvSpPr>
          <p:cNvPr id="29699" name="Rectangle 3"/>
          <p:cNvSpPr>
            <a:spLocks noGrp="1" noChangeArrowheads="1"/>
          </p:cNvSpPr>
          <p:nvPr>
            <p:ph type="body" idx="1"/>
          </p:nvPr>
        </p:nvSpPr>
        <p:spPr>
          <a:xfrm>
            <a:off x="685800" y="2133600"/>
            <a:ext cx="7772400" cy="2819400"/>
          </a:xfrm>
        </p:spPr>
        <p:txBody>
          <a:bodyPr/>
          <a:lstStyle/>
          <a:p>
            <a:pPr>
              <a:buFontTx/>
              <a:buNone/>
            </a:pPr>
            <a:r>
              <a:rPr lang="th-TH" altLang="en-US" sz="3000" b="1" smtClean="0">
                <a:solidFill>
                  <a:srgbClr val="99FF99"/>
                </a:solidFill>
                <a:latin typeface="Arial" charset="0"/>
              </a:rPr>
              <a:t>Comparison with reference techniques</a:t>
            </a:r>
            <a:r>
              <a:rPr lang="th-TH" altLang="en-US" sz="3000" b="1" smtClean="0">
                <a:latin typeface="Arial" charset="0"/>
              </a:rPr>
              <a:t> </a:t>
            </a:r>
          </a:p>
          <a:p>
            <a:pPr>
              <a:buFontTx/>
              <a:buNone/>
            </a:pPr>
            <a:endParaRPr lang="th-TH" altLang="en-US" sz="3000" smtClean="0">
              <a:latin typeface="Arial" charset="0"/>
            </a:endParaRPr>
          </a:p>
          <a:p>
            <a:pPr>
              <a:buFontTx/>
              <a:buNone/>
            </a:pPr>
            <a:r>
              <a:rPr lang="th-TH" altLang="en-US" sz="3000" smtClean="0">
                <a:latin typeface="Arial" charset="0"/>
              </a:rPr>
              <a:t>                  </a:t>
            </a:r>
          </a:p>
          <a:p>
            <a:pPr>
              <a:buFontTx/>
              <a:buNone/>
            </a:pPr>
            <a:r>
              <a:rPr lang="th-TH" altLang="en-US" sz="3000" smtClean="0">
                <a:latin typeface="Arial" charset="0"/>
              </a:rPr>
              <a:t>                       </a:t>
            </a:r>
            <a:r>
              <a:rPr lang="th-TH" altLang="en-US" sz="3000" b="1" smtClean="0">
                <a:solidFill>
                  <a:srgbClr val="FF99CC"/>
                </a:solidFill>
                <a:latin typeface="Arial" charset="0"/>
              </a:rPr>
              <a:t>Gold standards</a:t>
            </a:r>
          </a:p>
        </p:txBody>
      </p:sp>
      <p:sp>
        <p:nvSpPr>
          <p:cNvPr id="25604" name="Line 4"/>
          <p:cNvSpPr>
            <a:spLocks noChangeShapeType="1"/>
          </p:cNvSpPr>
          <p:nvPr/>
        </p:nvSpPr>
        <p:spPr bwMode="auto">
          <a:xfrm>
            <a:off x="4419600" y="2667000"/>
            <a:ext cx="0" cy="1143000"/>
          </a:xfrm>
          <a:prstGeom prst="line">
            <a:avLst/>
          </a:prstGeom>
          <a:noFill/>
          <a:ln w="50800">
            <a:solidFill>
              <a:schemeClr val="tx1"/>
            </a:solidFill>
            <a:round/>
            <a:headEnd type="stealth" w="med" len="lg"/>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aphicFrame>
        <p:nvGraphicFramePr>
          <p:cNvPr id="25605" name="Object 5"/>
          <p:cNvGraphicFramePr>
            <a:graphicFrameLocks/>
          </p:cNvGraphicFramePr>
          <p:nvPr/>
        </p:nvGraphicFramePr>
        <p:xfrm>
          <a:off x="5921375" y="4794250"/>
          <a:ext cx="1012825" cy="1501775"/>
        </p:xfrm>
        <a:graphic>
          <a:graphicData uri="http://schemas.openxmlformats.org/presentationml/2006/ole">
            <mc:AlternateContent xmlns:mc="http://schemas.openxmlformats.org/markup-compatibility/2006">
              <mc:Choice xmlns:v="urn:schemas-microsoft-com:vml" Requires="v">
                <p:oleObj spid="_x0000_s3075" name="Clip" r:id="rId4" imgW="2472776" imgH="3659892" progId="MS_ClipArt_Gallery.2">
                  <p:embed/>
                </p:oleObj>
              </mc:Choice>
              <mc:Fallback>
                <p:oleObj name="Clip" r:id="rId4" imgW="2472776" imgH="3659892" progId="MS_ClipArt_Gallery.2">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21375" y="4794250"/>
                        <a:ext cx="1012825" cy="1501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418913756"/>
      </p:ext>
    </p:extLst>
  </p:cSld>
  <p:clrMapOvr>
    <a:masterClrMapping/>
  </p:clrMapOvr>
  <p:transition>
    <p:wip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9699">
                                            <p:txEl>
                                              <p:pRg st="0" end="0"/>
                                            </p:txEl>
                                          </p:spTgt>
                                        </p:tgtEl>
                                        <p:attrNameLst>
                                          <p:attrName>style.visibility</p:attrName>
                                        </p:attrNameLst>
                                      </p:cBhvr>
                                      <p:to>
                                        <p:strVal val="visible"/>
                                      </p:to>
                                    </p:set>
                                  </p:childTnLst>
                                  <p:subTnLst>
                                    <p:audio>
                                      <p:cMediaNode>
                                        <p:cTn display="0" masterRel="sameClick">
                                          <p:stCondLst>
                                            <p:cond evt="begin" delay="0">
                                              <p:tn val="5"/>
                                            </p:cond>
                                          </p:stCondLst>
                                          <p:endCondLst>
                                            <p:cond evt="onStopAudio" delay="0">
                                              <p:tgtEl>
                                                <p:sldTgt/>
                                              </p:tgtEl>
                                            </p:cond>
                                          </p:endCondLst>
                                        </p:cTn>
                                        <p:tgtEl>
                                          <p:sndTgt r:embed="rId3" name="CHIMES.WAV"/>
                                        </p:tgtEl>
                                      </p:cMediaNode>
                                    </p:audio>
                                  </p:sub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9699">
                                            <p:txEl>
                                              <p:pRg st="2" end="2"/>
                                            </p:txEl>
                                          </p:spTgt>
                                        </p:tgtEl>
                                        <p:attrNameLst>
                                          <p:attrName>style.visibility</p:attrName>
                                        </p:attrNameLst>
                                      </p:cBhvr>
                                      <p:to>
                                        <p:strVal val="visible"/>
                                      </p:to>
                                    </p:set>
                                  </p:childTnLst>
                                  <p:subTnLst>
                                    <p:audio>
                                      <p:cMediaNode>
                                        <p:cTn display="0" masterRel="sameClick">
                                          <p:stCondLst>
                                            <p:cond evt="begin" delay="0">
                                              <p:tn val="9"/>
                                            </p:cond>
                                          </p:stCondLst>
                                          <p:endCondLst>
                                            <p:cond evt="onStopAudio" delay="0">
                                              <p:tgtEl>
                                                <p:sldTgt/>
                                              </p:tgtEl>
                                            </p:cond>
                                          </p:endCondLst>
                                        </p:cTn>
                                        <p:tgtEl>
                                          <p:sndTgt r:embed="rId3" name="CHIMES.WAV"/>
                                        </p:tgtEl>
                                      </p:cMediaNode>
                                    </p:audio>
                                  </p:sub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9699">
                                            <p:txEl>
                                              <p:pRg st="3" end="3"/>
                                            </p:txEl>
                                          </p:spTgt>
                                        </p:tgtEl>
                                        <p:attrNameLst>
                                          <p:attrName>style.visibility</p:attrName>
                                        </p:attrNameLst>
                                      </p:cBhvr>
                                      <p:to>
                                        <p:strVal val="visible"/>
                                      </p:to>
                                    </p:set>
                                  </p:childTnLst>
                                  <p:subTnLst>
                                    <p:audio>
                                      <p:cMediaNode>
                                        <p:cTn display="0" masterRel="sameClick">
                                          <p:stCondLst>
                                            <p:cond evt="begin" delay="0">
                                              <p:tn val="13"/>
                                            </p:cond>
                                          </p:stCondLst>
                                          <p:endCondLst>
                                            <p:cond evt="onStopAudio" delay="0">
                                              <p:tgtEl>
                                                <p:sldTgt/>
                                              </p:tgtEl>
                                            </p:cond>
                                          </p:endCondLst>
                                        </p:cTn>
                                        <p:tgtEl>
                                          <p:sndTgt r:embed="rId3"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build="p"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1371600" y="838200"/>
            <a:ext cx="7162800" cy="990600"/>
          </a:xfrm>
          <a:noFill/>
        </p:spPr>
        <p:txBody>
          <a:bodyPr>
            <a:normAutofit fontScale="90000"/>
          </a:bodyPr>
          <a:lstStyle/>
          <a:p>
            <a:r>
              <a:rPr lang="th-TH" altLang="en-US" sz="3200" b="1" dirty="0" smtClean="0">
                <a:solidFill>
                  <a:srgbClr val="FFC000"/>
                </a:solidFill>
                <a:latin typeface="Arial" charset="0"/>
              </a:rPr>
              <a:t>Strategies for enhancing </a:t>
            </a:r>
            <a:r>
              <a:rPr lang="th-TH" altLang="en-US" sz="3200" b="1" dirty="0" smtClean="0">
                <a:solidFill>
                  <a:srgbClr val="FFC000"/>
                </a:solidFill>
                <a:latin typeface="Arial" charset="0"/>
              </a:rPr>
              <a:t>accuracy</a:t>
            </a:r>
            <a:r>
              <a:rPr lang="en-GB" altLang="en-US" sz="3200" b="1" dirty="0" smtClean="0">
                <a:solidFill>
                  <a:srgbClr val="FFC000"/>
                </a:solidFill>
                <a:latin typeface="Arial" charset="0"/>
              </a:rPr>
              <a:t> / precision</a:t>
            </a:r>
            <a:endParaRPr lang="th-TH" altLang="en-US" sz="3200" b="1" dirty="0" smtClean="0">
              <a:solidFill>
                <a:srgbClr val="FFC000"/>
              </a:solidFill>
              <a:latin typeface="Arial" charset="0"/>
            </a:endParaRPr>
          </a:p>
        </p:txBody>
      </p:sp>
      <p:sp>
        <p:nvSpPr>
          <p:cNvPr id="26627" name="Rectangle 3"/>
          <p:cNvSpPr>
            <a:spLocks noGrp="1" noChangeArrowheads="1"/>
          </p:cNvSpPr>
          <p:nvPr>
            <p:ph type="body" idx="1"/>
          </p:nvPr>
        </p:nvSpPr>
        <p:spPr>
          <a:xfrm>
            <a:off x="609600" y="1905000"/>
            <a:ext cx="8153400" cy="4800600"/>
          </a:xfrm>
          <a:noFill/>
        </p:spPr>
        <p:txBody>
          <a:bodyPr/>
          <a:lstStyle/>
          <a:p>
            <a:pPr>
              <a:buFontTx/>
              <a:buNone/>
            </a:pPr>
            <a:r>
              <a:rPr lang="th-TH" altLang="en-US" sz="3000" b="1" smtClean="0">
                <a:solidFill>
                  <a:srgbClr val="FF6699"/>
                </a:solidFill>
                <a:latin typeface="Arial" charset="0"/>
              </a:rPr>
              <a:t>1. Standardizing measurement methods</a:t>
            </a:r>
            <a:r>
              <a:rPr lang="th-TH" altLang="en-US" b="1" smtClean="0">
                <a:solidFill>
                  <a:srgbClr val="FF6699"/>
                </a:solidFill>
                <a:latin typeface="Arial" charset="0"/>
              </a:rPr>
              <a:t> </a:t>
            </a:r>
          </a:p>
          <a:p>
            <a:pPr>
              <a:buFontTx/>
              <a:buNone/>
            </a:pPr>
            <a:r>
              <a:rPr lang="th-TH" altLang="en-US" sz="3000" b="1" smtClean="0">
                <a:solidFill>
                  <a:srgbClr val="FF6699"/>
                </a:solidFill>
                <a:latin typeface="Arial" charset="0"/>
              </a:rPr>
              <a:t>2. Training and certifying the observers</a:t>
            </a:r>
          </a:p>
          <a:p>
            <a:pPr>
              <a:buFontTx/>
              <a:buNone/>
            </a:pPr>
            <a:r>
              <a:rPr lang="th-TH" altLang="en-US" sz="3000" b="1" smtClean="0">
                <a:solidFill>
                  <a:srgbClr val="FF6699"/>
                </a:solidFill>
                <a:latin typeface="Arial" charset="0"/>
              </a:rPr>
              <a:t>3. Refining the instruments</a:t>
            </a:r>
          </a:p>
          <a:p>
            <a:pPr>
              <a:buFontTx/>
              <a:buNone/>
            </a:pPr>
            <a:r>
              <a:rPr lang="th-TH" altLang="en-US" sz="3000" b="1" smtClean="0">
                <a:solidFill>
                  <a:srgbClr val="FF6699"/>
                </a:solidFill>
                <a:latin typeface="Arial" charset="0"/>
              </a:rPr>
              <a:t>4. Automating the instruments</a:t>
            </a:r>
          </a:p>
          <a:p>
            <a:pPr>
              <a:buFontTx/>
              <a:buNone/>
            </a:pPr>
            <a:r>
              <a:rPr lang="th-TH" altLang="en-US" sz="3000" b="1" smtClean="0">
                <a:latin typeface="Arial" charset="0"/>
              </a:rPr>
              <a:t>5. Making informal measures</a:t>
            </a:r>
          </a:p>
          <a:p>
            <a:pPr>
              <a:buFontTx/>
              <a:buNone/>
            </a:pPr>
            <a:r>
              <a:rPr lang="th-TH" altLang="en-US" sz="3000" b="1" smtClean="0">
                <a:latin typeface="Arial" charset="0"/>
              </a:rPr>
              <a:t>6. Blinding</a:t>
            </a:r>
          </a:p>
          <a:p>
            <a:pPr>
              <a:buFontTx/>
              <a:buNone/>
            </a:pPr>
            <a:r>
              <a:rPr lang="th-TH" altLang="en-US" sz="3000" b="1" smtClean="0">
                <a:latin typeface="Arial" charset="0"/>
              </a:rPr>
              <a:t>7. Calibrating the instrument</a:t>
            </a:r>
            <a:r>
              <a:rPr lang="th-TH" altLang="en-US" smtClean="0">
                <a:latin typeface="Arial" charset="0"/>
              </a:rPr>
              <a:t> </a:t>
            </a:r>
          </a:p>
        </p:txBody>
      </p:sp>
    </p:spTree>
    <p:extLst>
      <p:ext uri="{BB962C8B-B14F-4D97-AF65-F5344CB8AC3E}">
        <p14:creationId xmlns:p14="http://schemas.microsoft.com/office/powerpoint/2010/main" val="644943654"/>
      </p:ext>
    </p:extLst>
  </p:cSld>
  <p:clrMapOvr>
    <a:masterClrMapping/>
  </p:clrMapOvr>
  <p:transition>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09600" y="1295400"/>
            <a:ext cx="8001000" cy="762000"/>
          </a:xfrm>
          <a:noFill/>
        </p:spPr>
        <p:txBody>
          <a:bodyPr>
            <a:normAutofit fontScale="90000"/>
          </a:bodyPr>
          <a:lstStyle/>
          <a:p>
            <a:r>
              <a:rPr lang="th-TH" altLang="en-US" sz="3200" b="1" dirty="0" smtClean="0">
                <a:solidFill>
                  <a:srgbClr val="FFFF00"/>
                </a:solidFill>
                <a:latin typeface="Arial" charset="0"/>
              </a:rPr>
              <a:t/>
            </a:r>
            <a:br>
              <a:rPr lang="th-TH" altLang="en-US" sz="3200" b="1" dirty="0" smtClean="0">
                <a:solidFill>
                  <a:srgbClr val="FFFF00"/>
                </a:solidFill>
                <a:latin typeface="Arial" charset="0"/>
              </a:rPr>
            </a:br>
            <a:r>
              <a:rPr lang="th-TH" altLang="en-US" sz="3200" b="1" dirty="0" smtClean="0">
                <a:latin typeface="Arial" charset="0"/>
              </a:rPr>
              <a:t>Strategies for enhancing  </a:t>
            </a:r>
            <a:r>
              <a:rPr lang="en-GB" altLang="en-US" sz="3200" b="1" dirty="0" smtClean="0">
                <a:latin typeface="Arial" charset="0"/>
              </a:rPr>
              <a:t>accuracy</a:t>
            </a:r>
            <a:endParaRPr lang="th-TH" altLang="en-US" sz="3200" b="1" dirty="0" smtClean="0">
              <a:solidFill>
                <a:srgbClr val="FFFF00"/>
              </a:solidFill>
              <a:latin typeface="Arial" charset="0"/>
            </a:endParaRPr>
          </a:p>
        </p:txBody>
      </p:sp>
      <p:sp>
        <p:nvSpPr>
          <p:cNvPr id="17411" name="Rectangle 3"/>
          <p:cNvSpPr>
            <a:spLocks noGrp="1" noChangeArrowheads="1"/>
          </p:cNvSpPr>
          <p:nvPr>
            <p:ph type="body" idx="1"/>
          </p:nvPr>
        </p:nvSpPr>
        <p:spPr>
          <a:xfrm>
            <a:off x="685800" y="2209800"/>
            <a:ext cx="7772400" cy="4114800"/>
          </a:xfrm>
          <a:noFill/>
        </p:spPr>
        <p:txBody>
          <a:bodyPr/>
          <a:lstStyle/>
          <a:p>
            <a:r>
              <a:rPr lang="th-TH" altLang="en-US" sz="3000" b="1" dirty="0" smtClean="0">
                <a:solidFill>
                  <a:srgbClr val="FF99CC"/>
                </a:solidFill>
                <a:latin typeface="Arial" charset="0"/>
              </a:rPr>
              <a:t>preparing operations manual</a:t>
            </a:r>
            <a:endParaRPr lang="th-TH" altLang="en-US" sz="3000" b="1" dirty="0" smtClean="0">
              <a:latin typeface="Arial" charset="0"/>
            </a:endParaRPr>
          </a:p>
          <a:p>
            <a:pPr lvl="1"/>
            <a:r>
              <a:rPr lang="th-TH" altLang="en-US" sz="3000" b="1" dirty="0" smtClean="0">
                <a:solidFill>
                  <a:srgbClr val="FFCCCC"/>
                </a:solidFill>
                <a:latin typeface="Arial" charset="0"/>
              </a:rPr>
              <a:t> write down precisely :</a:t>
            </a:r>
          </a:p>
          <a:p>
            <a:pPr>
              <a:buFontTx/>
              <a:buNone/>
            </a:pPr>
            <a:r>
              <a:rPr lang="th-TH" altLang="en-US" sz="3000" b="1" dirty="0" smtClean="0">
                <a:latin typeface="Arial" charset="0"/>
              </a:rPr>
              <a:t>          -  how to prepare environment </a:t>
            </a:r>
          </a:p>
          <a:p>
            <a:pPr>
              <a:buFontTx/>
              <a:buNone/>
            </a:pPr>
            <a:r>
              <a:rPr lang="th-TH" altLang="en-US" sz="3000" b="1" dirty="0" smtClean="0">
                <a:latin typeface="Arial" charset="0"/>
              </a:rPr>
              <a:t>              and subject</a:t>
            </a:r>
          </a:p>
          <a:p>
            <a:pPr>
              <a:buFontTx/>
              <a:buNone/>
            </a:pPr>
            <a:r>
              <a:rPr lang="th-TH" altLang="en-US" sz="3000" b="1" dirty="0" smtClean="0">
                <a:latin typeface="Arial" charset="0"/>
              </a:rPr>
              <a:t>          -  how to carry out </a:t>
            </a:r>
            <a:r>
              <a:rPr lang="th-TH" altLang="en-US" sz="3000" b="1" dirty="0" smtClean="0">
                <a:latin typeface="Arial" charset="0"/>
              </a:rPr>
              <a:t>and </a:t>
            </a:r>
            <a:r>
              <a:rPr lang="th-TH" altLang="en-US" sz="3000" b="1" dirty="0" smtClean="0">
                <a:latin typeface="Arial" charset="0"/>
              </a:rPr>
              <a:t>record </a:t>
            </a:r>
            <a:r>
              <a:rPr lang="en-GB" altLang="en-US" sz="3000" b="1" dirty="0" smtClean="0">
                <a:latin typeface="Arial" charset="0"/>
              </a:rPr>
              <a:t>			</a:t>
            </a:r>
            <a:r>
              <a:rPr lang="th-TH" altLang="en-US" sz="3000" b="1" dirty="0" smtClean="0">
                <a:latin typeface="Arial" charset="0"/>
              </a:rPr>
              <a:t>interview</a:t>
            </a:r>
            <a:endParaRPr lang="th-TH" altLang="en-US" sz="3000" b="1" dirty="0" smtClean="0">
              <a:latin typeface="Arial" charset="0"/>
            </a:endParaRPr>
          </a:p>
          <a:p>
            <a:pPr>
              <a:buFontTx/>
              <a:buNone/>
            </a:pPr>
            <a:r>
              <a:rPr lang="th-TH" altLang="en-US" sz="3000" b="1" dirty="0" smtClean="0">
                <a:latin typeface="Arial" charset="0"/>
              </a:rPr>
              <a:t>          -  how to calibrate instrument</a:t>
            </a:r>
          </a:p>
        </p:txBody>
      </p:sp>
    </p:spTree>
    <p:extLst>
      <p:ext uri="{BB962C8B-B14F-4D97-AF65-F5344CB8AC3E}">
        <p14:creationId xmlns:p14="http://schemas.microsoft.com/office/powerpoint/2010/main" val="2312028751"/>
      </p:ext>
    </p:extLst>
  </p:cSld>
  <p:clrMapOvr>
    <a:masterClrMapping/>
  </p:clrMapOvr>
  <p:transition>
    <p:wipe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685800" y="1295400"/>
            <a:ext cx="7848600" cy="685800"/>
          </a:xfrm>
        </p:spPr>
        <p:txBody>
          <a:bodyPr>
            <a:normAutofit fontScale="90000"/>
          </a:bodyPr>
          <a:lstStyle/>
          <a:p>
            <a:r>
              <a:rPr lang="th-TH" altLang="en-US" sz="3200" b="1" dirty="0" smtClean="0">
                <a:solidFill>
                  <a:srgbClr val="FFFF00"/>
                </a:solidFill>
                <a:latin typeface="Arial" charset="0"/>
              </a:rPr>
              <a:t/>
            </a:r>
            <a:br>
              <a:rPr lang="th-TH" altLang="en-US" sz="3200" b="1" dirty="0" smtClean="0">
                <a:solidFill>
                  <a:srgbClr val="FFFF00"/>
                </a:solidFill>
                <a:latin typeface="Arial" charset="0"/>
              </a:rPr>
            </a:br>
            <a:r>
              <a:rPr lang="th-TH" altLang="en-US" sz="3200" b="1" dirty="0" smtClean="0">
                <a:latin typeface="Arial" charset="0"/>
              </a:rPr>
              <a:t>Strategies for enhancing  </a:t>
            </a:r>
            <a:r>
              <a:rPr lang="en-GB" altLang="en-US" sz="3200" b="1" dirty="0" smtClean="0">
                <a:latin typeface="Arial" charset="0"/>
              </a:rPr>
              <a:t>accuracy</a:t>
            </a:r>
            <a:r>
              <a:rPr lang="th-TH" altLang="en-US" sz="3200" b="1" dirty="0" smtClean="0">
                <a:latin typeface="Arial" charset="0"/>
              </a:rPr>
              <a:t> </a:t>
            </a:r>
            <a:r>
              <a:rPr lang="th-TH" altLang="en-US" sz="3200" b="1" dirty="0" smtClean="0">
                <a:solidFill>
                  <a:srgbClr val="FFFF00"/>
                </a:solidFill>
                <a:latin typeface="Arial" charset="0"/>
              </a:rPr>
              <a:t/>
            </a:r>
            <a:br>
              <a:rPr lang="th-TH" altLang="en-US" sz="3200" b="1" dirty="0" smtClean="0">
                <a:solidFill>
                  <a:srgbClr val="FFFF00"/>
                </a:solidFill>
                <a:latin typeface="Arial" charset="0"/>
              </a:rPr>
            </a:br>
            <a:endParaRPr lang="th-TH" altLang="en-US" sz="3200" b="1" dirty="0" smtClean="0">
              <a:solidFill>
                <a:srgbClr val="FFFF00"/>
              </a:solidFill>
              <a:latin typeface="Arial" charset="0"/>
            </a:endParaRPr>
          </a:p>
        </p:txBody>
      </p:sp>
      <p:sp>
        <p:nvSpPr>
          <p:cNvPr id="18435" name="Rectangle 3"/>
          <p:cNvSpPr>
            <a:spLocks noGrp="1" noChangeArrowheads="1"/>
          </p:cNvSpPr>
          <p:nvPr>
            <p:ph type="body" idx="1"/>
          </p:nvPr>
        </p:nvSpPr>
        <p:spPr>
          <a:xfrm>
            <a:off x="685800" y="2133600"/>
            <a:ext cx="7772400" cy="3733800"/>
          </a:xfrm>
        </p:spPr>
        <p:txBody>
          <a:bodyPr/>
          <a:lstStyle/>
          <a:p>
            <a:r>
              <a:rPr lang="th-TH" altLang="en-US" b="1" dirty="0" smtClean="0">
                <a:solidFill>
                  <a:srgbClr val="FF0000"/>
                </a:solidFill>
                <a:latin typeface="Arial" charset="0"/>
              </a:rPr>
              <a:t>writing</a:t>
            </a:r>
            <a:r>
              <a:rPr lang="th-TH" altLang="en-US" sz="3000" b="1" dirty="0" smtClean="0">
                <a:solidFill>
                  <a:srgbClr val="FF0000"/>
                </a:solidFill>
                <a:latin typeface="Arial" charset="0"/>
              </a:rPr>
              <a:t> specific guidelines or instructions for making </a:t>
            </a:r>
            <a:r>
              <a:rPr lang="th-TH" altLang="en-US" sz="3000" b="1" dirty="0" smtClean="0">
                <a:solidFill>
                  <a:srgbClr val="FF0000"/>
                </a:solidFill>
                <a:latin typeface="Arial" charset="0"/>
              </a:rPr>
              <a:t>the</a:t>
            </a:r>
            <a:r>
              <a:rPr lang="en-GB" altLang="en-US" sz="3000" b="1" dirty="0" smtClean="0">
                <a:solidFill>
                  <a:srgbClr val="FF0000"/>
                </a:solidFill>
                <a:latin typeface="Arial" charset="0"/>
              </a:rPr>
              <a:t> </a:t>
            </a:r>
            <a:r>
              <a:rPr lang="th-TH" altLang="en-US" sz="3000" b="1" dirty="0" smtClean="0">
                <a:solidFill>
                  <a:srgbClr val="FF0000"/>
                </a:solidFill>
                <a:latin typeface="Arial" charset="0"/>
              </a:rPr>
              <a:t>measurement</a:t>
            </a:r>
            <a:r>
              <a:rPr lang="th-TH" altLang="en-US" b="1" dirty="0" smtClean="0">
                <a:solidFill>
                  <a:srgbClr val="FF0000"/>
                </a:solidFill>
                <a:latin typeface="Arial" charset="0"/>
              </a:rPr>
              <a:t> </a:t>
            </a:r>
            <a:endParaRPr lang="th-TH" altLang="en-US" b="1" dirty="0" smtClean="0">
              <a:solidFill>
                <a:srgbClr val="FF0000"/>
              </a:solidFill>
              <a:latin typeface="Arial" charset="0"/>
            </a:endParaRPr>
          </a:p>
          <a:p>
            <a:pPr>
              <a:buFontTx/>
              <a:buNone/>
            </a:pPr>
            <a:endParaRPr lang="th-TH" altLang="en-US" b="1" dirty="0" smtClean="0">
              <a:solidFill>
                <a:schemeClr val="accent2"/>
              </a:solidFill>
              <a:latin typeface="Arial" charset="0"/>
            </a:endParaRPr>
          </a:p>
          <a:p>
            <a:pPr>
              <a:buFontTx/>
              <a:buNone/>
            </a:pPr>
            <a:r>
              <a:rPr lang="th-TH" altLang="en-US" b="1" dirty="0" smtClean="0">
                <a:solidFill>
                  <a:schemeClr val="accent2"/>
                </a:solidFill>
                <a:latin typeface="Arial" charset="0"/>
              </a:rPr>
              <a:t>         </a:t>
            </a:r>
            <a:r>
              <a:rPr lang="th-TH" altLang="en-US" sz="3000" b="1" dirty="0" smtClean="0">
                <a:solidFill>
                  <a:srgbClr val="FFCCCC"/>
                </a:solidFill>
                <a:latin typeface="Arial" charset="0"/>
              </a:rPr>
              <a:t>uniform performance over</a:t>
            </a:r>
          </a:p>
          <a:p>
            <a:pPr>
              <a:buFontTx/>
              <a:buNone/>
            </a:pPr>
            <a:r>
              <a:rPr lang="th-TH" altLang="en-US" sz="3000" b="1" dirty="0" smtClean="0">
                <a:solidFill>
                  <a:srgbClr val="FFCCCC"/>
                </a:solidFill>
                <a:latin typeface="Arial" charset="0"/>
              </a:rPr>
              <a:t>         the duration of study</a:t>
            </a:r>
            <a:r>
              <a:rPr lang="th-TH" altLang="en-US" sz="3000" b="1" dirty="0" smtClean="0">
                <a:solidFill>
                  <a:srgbClr val="CC9900"/>
                </a:solidFill>
                <a:latin typeface="Arial" charset="0"/>
              </a:rPr>
              <a:t> </a:t>
            </a:r>
          </a:p>
        </p:txBody>
      </p:sp>
      <p:sp>
        <p:nvSpPr>
          <p:cNvPr id="18436" name="Line 4"/>
          <p:cNvSpPr>
            <a:spLocks noChangeShapeType="1"/>
          </p:cNvSpPr>
          <p:nvPr/>
        </p:nvSpPr>
        <p:spPr bwMode="auto">
          <a:xfrm>
            <a:off x="914400" y="4648200"/>
            <a:ext cx="762000" cy="0"/>
          </a:xfrm>
          <a:prstGeom prst="line">
            <a:avLst/>
          </a:prstGeom>
          <a:noFill/>
          <a:ln w="50800">
            <a:solidFill>
              <a:srgbClr val="FFCCCC"/>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Tree>
    <p:extLst>
      <p:ext uri="{BB962C8B-B14F-4D97-AF65-F5344CB8AC3E}">
        <p14:creationId xmlns:p14="http://schemas.microsoft.com/office/powerpoint/2010/main" val="343485296"/>
      </p:ext>
    </p:extLst>
  </p:cSld>
  <p:clrMapOvr>
    <a:masterClrMapping/>
  </p:clrMapOvr>
  <p:transition>
    <p:wipe di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685800" y="1219200"/>
            <a:ext cx="7696200" cy="762000"/>
          </a:xfrm>
        </p:spPr>
        <p:txBody>
          <a:bodyPr/>
          <a:lstStyle/>
          <a:p>
            <a:r>
              <a:rPr lang="th-TH" altLang="en-US" sz="3200" b="1" dirty="0" smtClean="0">
                <a:latin typeface="Arial" charset="0"/>
              </a:rPr>
              <a:t>Strategies for enhancing  </a:t>
            </a:r>
            <a:r>
              <a:rPr lang="en-GB" altLang="en-US" sz="3200" b="1" dirty="0" smtClean="0">
                <a:latin typeface="Arial" charset="0"/>
              </a:rPr>
              <a:t>accuracy</a:t>
            </a:r>
            <a:endParaRPr lang="th-TH" altLang="en-US" sz="3200" b="1" dirty="0" smtClean="0">
              <a:latin typeface="Arial" charset="0"/>
            </a:endParaRPr>
          </a:p>
        </p:txBody>
      </p:sp>
      <p:sp>
        <p:nvSpPr>
          <p:cNvPr id="19459" name="Rectangle 3"/>
          <p:cNvSpPr>
            <a:spLocks noGrp="1" noChangeArrowheads="1"/>
          </p:cNvSpPr>
          <p:nvPr>
            <p:ph type="body" idx="1"/>
          </p:nvPr>
        </p:nvSpPr>
        <p:spPr>
          <a:xfrm>
            <a:off x="685800" y="2133600"/>
            <a:ext cx="7772400" cy="4419600"/>
          </a:xfrm>
          <a:noFill/>
        </p:spPr>
        <p:txBody>
          <a:bodyPr/>
          <a:lstStyle/>
          <a:p>
            <a:pPr>
              <a:buFontTx/>
              <a:buNone/>
            </a:pPr>
            <a:r>
              <a:rPr lang="th-TH" altLang="en-US" sz="3000" b="1" smtClean="0">
                <a:solidFill>
                  <a:srgbClr val="FF99CC"/>
                </a:solidFill>
                <a:latin typeface="Arial" charset="0"/>
              </a:rPr>
              <a:t>2. Training and certifying the observers</a:t>
            </a:r>
            <a:endParaRPr lang="th-TH" altLang="en-US" sz="3000" smtClean="0">
              <a:latin typeface="Arial" charset="0"/>
            </a:endParaRPr>
          </a:p>
          <a:p>
            <a:r>
              <a:rPr lang="th-TH" altLang="en-US" sz="3000" b="1" smtClean="0">
                <a:latin typeface="Arial" charset="0"/>
              </a:rPr>
              <a:t>improving consistency of measurement techniques (several observers)</a:t>
            </a:r>
          </a:p>
          <a:p>
            <a:r>
              <a:rPr lang="th-TH" altLang="en-US" sz="3000" b="1" smtClean="0">
                <a:latin typeface="Arial" charset="0"/>
              </a:rPr>
              <a:t>performing pilot study</a:t>
            </a:r>
          </a:p>
          <a:p>
            <a:pPr lvl="1"/>
            <a:r>
              <a:rPr lang="th-TH" altLang="en-US" sz="3000" b="1" smtClean="0">
                <a:latin typeface="Arial" charset="0"/>
              </a:rPr>
              <a:t>to test the power of techniques </a:t>
            </a:r>
          </a:p>
          <a:p>
            <a:pPr lvl="1">
              <a:buFontTx/>
              <a:buNone/>
            </a:pPr>
            <a:r>
              <a:rPr lang="th-TH" altLang="en-US" sz="3000" b="1" smtClean="0">
                <a:latin typeface="Arial" charset="0"/>
              </a:rPr>
              <a:t>  specified in operations manual</a:t>
            </a:r>
          </a:p>
        </p:txBody>
      </p:sp>
    </p:spTree>
    <p:extLst>
      <p:ext uri="{BB962C8B-B14F-4D97-AF65-F5344CB8AC3E}">
        <p14:creationId xmlns:p14="http://schemas.microsoft.com/office/powerpoint/2010/main" val="934218805"/>
      </p:ext>
    </p:extLst>
  </p:cSld>
  <p:clrMapOvr>
    <a:masterClrMapping/>
  </p:clrMapOvr>
  <p:transition>
    <p:wipe dir="d"/>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body" idx="1"/>
          </p:nvPr>
        </p:nvSpPr>
        <p:spPr>
          <a:xfrm>
            <a:off x="685800" y="2133600"/>
            <a:ext cx="8001000" cy="4495800"/>
          </a:xfrm>
          <a:noFill/>
        </p:spPr>
        <p:txBody>
          <a:bodyPr/>
          <a:lstStyle/>
          <a:p>
            <a:pPr>
              <a:buFontTx/>
              <a:buNone/>
            </a:pPr>
            <a:r>
              <a:rPr lang="th-TH" altLang="en-US" sz="3000" b="1" dirty="0" smtClean="0">
                <a:solidFill>
                  <a:schemeClr val="hlink"/>
                </a:solidFill>
                <a:latin typeface="Arial" charset="0"/>
              </a:rPr>
              <a:t>3. Refining the instruments</a:t>
            </a:r>
            <a:r>
              <a:rPr lang="th-TH" altLang="en-US" sz="3000" b="1" dirty="0" smtClean="0">
                <a:latin typeface="Arial" charset="0"/>
              </a:rPr>
              <a:t> </a:t>
            </a:r>
          </a:p>
          <a:p>
            <a:r>
              <a:rPr lang="th-TH" altLang="en-US" sz="3000" b="1" dirty="0" smtClean="0">
                <a:latin typeface="Arial" charset="0"/>
              </a:rPr>
              <a:t>writing or spelling out questionnaires and interviews to increase clarity</a:t>
            </a:r>
          </a:p>
          <a:p>
            <a:pPr>
              <a:buFontTx/>
              <a:buNone/>
            </a:pPr>
            <a:r>
              <a:rPr lang="th-TH" altLang="en-US" sz="3000" b="1" dirty="0" smtClean="0">
                <a:latin typeface="Arial" charset="0"/>
              </a:rPr>
              <a:t>                  </a:t>
            </a:r>
            <a:endParaRPr lang="th-TH" altLang="en-US" sz="1500" b="1" dirty="0" smtClean="0">
              <a:latin typeface="Arial" charset="0"/>
            </a:endParaRPr>
          </a:p>
          <a:p>
            <a:pPr>
              <a:buFontTx/>
              <a:buNone/>
            </a:pPr>
            <a:endParaRPr lang="th-TH" altLang="en-US" sz="1500" b="1" dirty="0" smtClean="0">
              <a:latin typeface="Arial" charset="0"/>
            </a:endParaRPr>
          </a:p>
          <a:p>
            <a:pPr>
              <a:buFontTx/>
              <a:buNone/>
            </a:pPr>
            <a:r>
              <a:rPr lang="th-TH" altLang="en-US" sz="3000" b="1" dirty="0" smtClean="0">
                <a:solidFill>
                  <a:schemeClr val="hlink"/>
                </a:solidFill>
                <a:latin typeface="Arial" charset="0"/>
              </a:rPr>
              <a:t>4. Automating the instruments</a:t>
            </a:r>
            <a:endParaRPr lang="th-TH" altLang="en-US" sz="3000" b="1" dirty="0" smtClean="0">
              <a:latin typeface="Arial" charset="0"/>
            </a:endParaRPr>
          </a:p>
          <a:p>
            <a:r>
              <a:rPr lang="th-TH" altLang="en-US" b="1" dirty="0" smtClean="0">
                <a:latin typeface="Arial" charset="0"/>
              </a:rPr>
              <a:t>using automatic mechanical devices</a:t>
            </a:r>
          </a:p>
        </p:txBody>
      </p:sp>
      <p:sp>
        <p:nvSpPr>
          <p:cNvPr id="20483" name="Rectangle 8"/>
          <p:cNvSpPr>
            <a:spLocks noGrp="1" noChangeArrowheads="1"/>
          </p:cNvSpPr>
          <p:nvPr>
            <p:ph type="title"/>
          </p:nvPr>
        </p:nvSpPr>
        <p:spPr/>
        <p:txBody>
          <a:bodyPr/>
          <a:lstStyle/>
          <a:p>
            <a:r>
              <a:rPr lang="th-TH" altLang="en-US" sz="3200" b="1" dirty="0" smtClean="0">
                <a:latin typeface="Arial" charset="0"/>
              </a:rPr>
              <a:t>Strategies for enhancing  </a:t>
            </a:r>
            <a:r>
              <a:rPr lang="en-GB" altLang="en-US" sz="3200" b="1" dirty="0" smtClean="0">
                <a:latin typeface="Arial" charset="0"/>
              </a:rPr>
              <a:t>accuracy</a:t>
            </a:r>
            <a:endParaRPr lang="th-TH" altLang="en-US" sz="3200" b="1" dirty="0" smtClean="0">
              <a:latin typeface="Arial" charset="0"/>
            </a:endParaRPr>
          </a:p>
        </p:txBody>
      </p:sp>
    </p:spTree>
    <p:extLst>
      <p:ext uri="{BB962C8B-B14F-4D97-AF65-F5344CB8AC3E}">
        <p14:creationId xmlns:p14="http://schemas.microsoft.com/office/powerpoint/2010/main" val="4153265677"/>
      </p:ext>
    </p:extLst>
  </p:cSld>
  <p:clrMapOvr>
    <a:masterClrMapping/>
  </p:clrMapOvr>
  <p:transition>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body" idx="1"/>
          </p:nvPr>
        </p:nvSpPr>
        <p:spPr>
          <a:noFill/>
        </p:spPr>
        <p:txBody>
          <a:bodyPr/>
          <a:lstStyle/>
          <a:p>
            <a:pPr>
              <a:buFontTx/>
              <a:buNone/>
            </a:pPr>
            <a:r>
              <a:rPr lang="th-TH" altLang="en-US" sz="3000" b="1" dirty="0" smtClean="0">
                <a:solidFill>
                  <a:schemeClr val="hlink"/>
                </a:solidFill>
                <a:latin typeface="Arial" charset="0"/>
              </a:rPr>
              <a:t>5.  Repeating the measurement</a:t>
            </a:r>
            <a:endParaRPr lang="th-TH" altLang="en-US" sz="3000" dirty="0" smtClean="0">
              <a:latin typeface="Arial" charset="0"/>
            </a:endParaRPr>
          </a:p>
          <a:p>
            <a:r>
              <a:rPr lang="th-TH" altLang="en-US" sz="3000" b="1" dirty="0" smtClean="0">
                <a:latin typeface="Arial" charset="0"/>
              </a:rPr>
              <a:t>impact of random error of any source can be reduced by </a:t>
            </a:r>
            <a:endParaRPr lang="th-TH" altLang="en-US" sz="1500" b="1" dirty="0" smtClean="0">
              <a:latin typeface="Arial" charset="0"/>
            </a:endParaRPr>
          </a:p>
          <a:p>
            <a:pPr>
              <a:buFontTx/>
              <a:buNone/>
            </a:pPr>
            <a:endParaRPr lang="th-TH" altLang="en-US" sz="1500" b="1" dirty="0" smtClean="0">
              <a:latin typeface="Arial" charset="0"/>
            </a:endParaRPr>
          </a:p>
          <a:p>
            <a:pPr lvl="1"/>
            <a:r>
              <a:rPr lang="th-TH" altLang="en-US" sz="3000" b="1" dirty="0" smtClean="0">
                <a:latin typeface="Arial" charset="0"/>
              </a:rPr>
              <a:t>repeating measurement </a:t>
            </a:r>
          </a:p>
          <a:p>
            <a:pPr lvl="1"/>
            <a:r>
              <a:rPr lang="th-TH" altLang="en-US" sz="3000" b="1" dirty="0" smtClean="0">
                <a:latin typeface="Arial" charset="0"/>
              </a:rPr>
              <a:t>using mean of the two or more readings</a:t>
            </a:r>
          </a:p>
          <a:p>
            <a:pPr>
              <a:buFontTx/>
              <a:buNone/>
            </a:pPr>
            <a:endParaRPr lang="th-TH" altLang="en-US" sz="3000" b="1" dirty="0" smtClean="0">
              <a:latin typeface="Arial" charset="0"/>
            </a:endParaRPr>
          </a:p>
        </p:txBody>
      </p:sp>
      <p:sp>
        <p:nvSpPr>
          <p:cNvPr id="21507" name="Rectangle 5"/>
          <p:cNvSpPr>
            <a:spLocks noGrp="1" noChangeArrowheads="1"/>
          </p:cNvSpPr>
          <p:nvPr>
            <p:ph type="title"/>
          </p:nvPr>
        </p:nvSpPr>
        <p:spPr/>
        <p:txBody>
          <a:bodyPr/>
          <a:lstStyle/>
          <a:p>
            <a:r>
              <a:rPr lang="th-TH" altLang="en-US" sz="3200" b="1" dirty="0" smtClean="0">
                <a:latin typeface="Arial" charset="0"/>
              </a:rPr>
              <a:t>Strategies for enhancing  precision</a:t>
            </a:r>
          </a:p>
        </p:txBody>
      </p:sp>
    </p:spTree>
    <p:extLst>
      <p:ext uri="{BB962C8B-B14F-4D97-AF65-F5344CB8AC3E}">
        <p14:creationId xmlns:p14="http://schemas.microsoft.com/office/powerpoint/2010/main" val="1195386357"/>
      </p:ext>
    </p:extLst>
  </p:cSld>
  <p:clrMapOvr>
    <a:masterClrMapping/>
  </p:clrMapOvr>
  <p:transition>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Evaluating the </a:t>
            </a:r>
            <a:r>
              <a:rPr lang="en-GB" dirty="0" smtClean="0"/>
              <a:t>Validity </a:t>
            </a:r>
            <a:r>
              <a:rPr lang="en-GB" dirty="0" smtClean="0"/>
              <a:t>of an Observational Study</a:t>
            </a:r>
            <a:endParaRPr lang="en-GB" dirty="0"/>
          </a:p>
        </p:txBody>
      </p:sp>
      <p:sp>
        <p:nvSpPr>
          <p:cNvPr id="3" name="Content Placeholder 2"/>
          <p:cNvSpPr>
            <a:spLocks noGrp="1"/>
          </p:cNvSpPr>
          <p:nvPr>
            <p:ph idx="1"/>
          </p:nvPr>
        </p:nvSpPr>
        <p:spPr/>
        <p:txBody>
          <a:bodyPr>
            <a:normAutofit fontScale="85000" lnSpcReduction="20000"/>
          </a:bodyPr>
          <a:lstStyle/>
          <a:p>
            <a:pPr marL="0" indent="0">
              <a:buNone/>
            </a:pPr>
            <a:endParaRPr lang="en-GB" sz="2400" dirty="0"/>
          </a:p>
          <a:p>
            <a:pPr marL="0" indent="0">
              <a:buNone/>
            </a:pPr>
            <a:r>
              <a:rPr lang="en-GB" sz="2400" dirty="0"/>
              <a:t>Does the study design seem the most appropriate for answering the research question?</a:t>
            </a:r>
          </a:p>
          <a:p>
            <a:pPr marL="0" indent="0">
              <a:buNone/>
            </a:pPr>
            <a:r>
              <a:rPr lang="en-GB" sz="2400" dirty="0"/>
              <a:t>Does the sample size seem adequate (think about the commonality of the exposures and outcomes) and is data collection even across groups and covariates?</a:t>
            </a:r>
          </a:p>
          <a:p>
            <a:pPr marL="0" indent="0">
              <a:buNone/>
            </a:pPr>
            <a:r>
              <a:rPr lang="en-GB" sz="2400" dirty="0"/>
              <a:t>Are the study groups comparable in all important aspects (list any for which they are not) except from their exposure status?</a:t>
            </a:r>
          </a:p>
          <a:p>
            <a:pPr marL="0" indent="0">
              <a:buNone/>
            </a:pPr>
            <a:r>
              <a:rPr lang="en-GB" sz="2400" dirty="0"/>
              <a:t>Do the estimates appear precise?</a:t>
            </a:r>
          </a:p>
          <a:p>
            <a:pPr marL="0" indent="0">
              <a:buNone/>
            </a:pPr>
            <a:r>
              <a:rPr lang="en-GB" sz="2400" dirty="0"/>
              <a:t>Is there potential bias due to differential loss to follow up?</a:t>
            </a:r>
          </a:p>
          <a:p>
            <a:pPr marL="0" indent="0">
              <a:buNone/>
            </a:pPr>
            <a:r>
              <a:rPr lang="en-GB" sz="2400" dirty="0"/>
              <a:t>Is there potential recall or interviewer bias?</a:t>
            </a:r>
          </a:p>
          <a:p>
            <a:pPr marL="0" indent="0">
              <a:buNone/>
            </a:pPr>
            <a:r>
              <a:rPr lang="en-GB" sz="2400" dirty="0"/>
              <a:t>Has confounding been considered and ruled out?</a:t>
            </a:r>
          </a:p>
          <a:p>
            <a:pPr marL="0" indent="0">
              <a:buNone/>
            </a:pPr>
            <a:r>
              <a:rPr lang="en-GB" sz="2400" dirty="0"/>
              <a:t>Are results placed in the context of existing literature and are inconsistencies between studies suitably explained?</a:t>
            </a:r>
          </a:p>
          <a:p>
            <a:pPr marL="0" indent="0">
              <a:buNone/>
            </a:pPr>
            <a:r>
              <a:rPr lang="en-GB" sz="2400" dirty="0"/>
              <a:t>Does the study have good external validity?</a:t>
            </a:r>
            <a:endParaRPr lang="en-GB" sz="2400" dirty="0" smtClean="0"/>
          </a:p>
        </p:txBody>
      </p:sp>
    </p:spTree>
    <p:extLst>
      <p:ext uri="{BB962C8B-B14F-4D97-AF65-F5344CB8AC3E}">
        <p14:creationId xmlns:p14="http://schemas.microsoft.com/office/powerpoint/2010/main" val="99617175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45" name="Line 33"/>
          <p:cNvSpPr>
            <a:spLocks noChangeShapeType="1"/>
          </p:cNvSpPr>
          <p:nvPr/>
        </p:nvSpPr>
        <p:spPr bwMode="auto">
          <a:xfrm>
            <a:off x="3355975" y="-674688"/>
            <a:ext cx="3905250" cy="0"/>
          </a:xfrm>
          <a:prstGeom prst="line">
            <a:avLst/>
          </a:prstGeom>
          <a:noFill/>
          <a:ln w="25400">
            <a:solidFill>
              <a:srgbClr val="000000"/>
            </a:solidFill>
            <a:round/>
            <a:headEnd type="none" w="lg" len="med"/>
            <a:tailEnd type="none" w="lg" len="med"/>
          </a:ln>
          <a:extLst>
            <a:ext uri="{909E8E84-426E-40DD-AFC4-6F175D3DCCD1}">
              <a14:hiddenFill xmlns:a14="http://schemas.microsoft.com/office/drawing/2010/main">
                <a:noFill/>
              </a14:hiddenFill>
            </a:ext>
          </a:extLst>
        </p:spPr>
        <p:txBody>
          <a:bodyPr/>
          <a:lstStyle/>
          <a:p>
            <a:endParaRPr lang="en-GB"/>
          </a:p>
        </p:txBody>
      </p:sp>
      <p:sp>
        <p:nvSpPr>
          <p:cNvPr id="13346" name="Line 34"/>
          <p:cNvSpPr>
            <a:spLocks noChangeShapeType="1"/>
          </p:cNvSpPr>
          <p:nvPr/>
        </p:nvSpPr>
        <p:spPr bwMode="auto">
          <a:xfrm flipV="1">
            <a:off x="7086600" y="4557672"/>
            <a:ext cx="0" cy="457200"/>
          </a:xfrm>
          <a:prstGeom prst="line">
            <a:avLst/>
          </a:prstGeom>
          <a:noFill/>
          <a:ln w="25400">
            <a:solidFill>
              <a:srgbClr val="000000"/>
            </a:solidFill>
            <a:round/>
            <a:headEnd type="none" w="lg" len="med"/>
            <a:tailEnd type="triangle" w="lg" len="med"/>
          </a:ln>
          <a:extLst>
            <a:ext uri="{909E8E84-426E-40DD-AFC4-6F175D3DCCD1}">
              <a14:hiddenFill xmlns:a14="http://schemas.microsoft.com/office/drawing/2010/main">
                <a:noFill/>
              </a14:hiddenFill>
            </a:ext>
          </a:extLst>
        </p:spPr>
        <p:txBody>
          <a:bodyPr/>
          <a:lstStyle/>
          <a:p>
            <a:endParaRPr lang="en-GB"/>
          </a:p>
        </p:txBody>
      </p:sp>
      <p:sp>
        <p:nvSpPr>
          <p:cNvPr id="13347" name="Rectangle 35"/>
          <p:cNvSpPr>
            <a:spLocks noChangeArrowheads="1"/>
          </p:cNvSpPr>
          <p:nvPr/>
        </p:nvSpPr>
        <p:spPr bwMode="auto">
          <a:xfrm>
            <a:off x="0" y="381000"/>
            <a:ext cx="9144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en-US" sz="3600" dirty="0">
                <a:solidFill>
                  <a:srgbClr val="0000FF"/>
                </a:solidFill>
                <a:cs typeface="Arial" pitchFamily="34" charset="0"/>
              </a:rPr>
              <a:t> </a:t>
            </a:r>
            <a:r>
              <a:rPr lang="en-US" altLang="en-US" sz="3200" dirty="0" smtClean="0">
                <a:cs typeface="Arial" pitchFamily="34" charset="0"/>
              </a:rPr>
              <a:t>Why sample size may be too small</a:t>
            </a:r>
            <a:endParaRPr lang="en-US" altLang="en-US" sz="3200" dirty="0"/>
          </a:p>
        </p:txBody>
      </p:sp>
      <p:grpSp>
        <p:nvGrpSpPr>
          <p:cNvPr id="13369" name="Group 57"/>
          <p:cNvGrpSpPr>
            <a:grpSpLocks/>
          </p:cNvGrpSpPr>
          <p:nvPr/>
        </p:nvGrpSpPr>
        <p:grpSpPr bwMode="auto">
          <a:xfrm>
            <a:off x="609600" y="1219200"/>
            <a:ext cx="8533139" cy="3962397"/>
            <a:chOff x="28" y="1326"/>
            <a:chExt cx="6112" cy="3550"/>
          </a:xfrm>
        </p:grpSpPr>
        <p:sp>
          <p:nvSpPr>
            <p:cNvPr id="13348" name="Rectangle 36"/>
            <p:cNvSpPr>
              <a:spLocks noChangeArrowheads="1"/>
            </p:cNvSpPr>
            <p:nvPr/>
          </p:nvSpPr>
          <p:spPr bwMode="auto">
            <a:xfrm>
              <a:off x="28" y="1326"/>
              <a:ext cx="1276" cy="5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sz="1000">
                  <a:cs typeface="Arial" pitchFamily="34" charset="0"/>
                </a:rPr>
                <a:t> </a:t>
              </a:r>
            </a:p>
            <a:p>
              <a:pPr eaLnBrk="0" hangingPunct="0"/>
              <a:endParaRPr lang="en-US" altLang="en-US"/>
            </a:p>
          </p:txBody>
        </p:sp>
        <p:sp>
          <p:nvSpPr>
            <p:cNvPr id="13349" name="Rectangle 37"/>
            <p:cNvSpPr>
              <a:spLocks noChangeArrowheads="1"/>
            </p:cNvSpPr>
            <p:nvPr/>
          </p:nvSpPr>
          <p:spPr bwMode="auto">
            <a:xfrm>
              <a:off x="1304" y="1326"/>
              <a:ext cx="1479" cy="5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sz="1000">
                  <a:cs typeface="Arial" pitchFamily="34" charset="0"/>
                </a:rPr>
                <a:t> </a:t>
              </a:r>
            </a:p>
            <a:p>
              <a:pPr eaLnBrk="0" hangingPunct="0"/>
              <a:endParaRPr lang="en-US" altLang="en-US"/>
            </a:p>
          </p:txBody>
        </p:sp>
        <p:sp>
          <p:nvSpPr>
            <p:cNvPr id="13350" name="Rectangle 38"/>
            <p:cNvSpPr>
              <a:spLocks noChangeArrowheads="1"/>
            </p:cNvSpPr>
            <p:nvPr/>
          </p:nvSpPr>
          <p:spPr bwMode="auto">
            <a:xfrm>
              <a:off x="3083" y="1495"/>
              <a:ext cx="3057" cy="5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sz="2300" b="1" dirty="0" smtClean="0">
                  <a:cs typeface="Arial" pitchFamily="34" charset="0"/>
                </a:rPr>
                <a:t>True exposure status</a:t>
              </a:r>
              <a:endParaRPr lang="en-US" altLang="en-US" sz="1000" b="1" dirty="0">
                <a:cs typeface="Arial" pitchFamily="34" charset="0"/>
              </a:endParaRPr>
            </a:p>
            <a:p>
              <a:pPr eaLnBrk="0" hangingPunct="0"/>
              <a:endParaRPr lang="en-US" altLang="en-US" dirty="0"/>
            </a:p>
          </p:txBody>
        </p:sp>
        <p:sp>
          <p:nvSpPr>
            <p:cNvPr id="13351" name="Rectangle 39"/>
            <p:cNvSpPr>
              <a:spLocks noChangeArrowheads="1"/>
            </p:cNvSpPr>
            <p:nvPr/>
          </p:nvSpPr>
          <p:spPr bwMode="auto">
            <a:xfrm>
              <a:off x="28" y="3000"/>
              <a:ext cx="1276" cy="9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sz="2200" b="1" dirty="0">
                  <a:solidFill>
                    <a:srgbClr val="800000"/>
                  </a:solidFill>
                  <a:cs typeface="Arial" pitchFamily="34" charset="0"/>
                </a:rPr>
                <a:t> </a:t>
              </a:r>
              <a:r>
                <a:rPr lang="en-US" altLang="en-US" sz="2200" i="1" dirty="0" smtClean="0">
                  <a:cs typeface="Arial" pitchFamily="34" charset="0"/>
                </a:rPr>
                <a:t>Study assessed the</a:t>
              </a:r>
            </a:p>
            <a:p>
              <a:pPr eaLnBrk="0" hangingPunct="0"/>
              <a:r>
                <a:rPr lang="en-US" altLang="en-US" sz="2200" i="1" dirty="0">
                  <a:cs typeface="Arial" pitchFamily="34" charset="0"/>
                </a:rPr>
                <a:t>e</a:t>
              </a:r>
              <a:r>
                <a:rPr lang="en-US" altLang="en-US" sz="2200" i="1" dirty="0" smtClean="0">
                  <a:cs typeface="Arial" pitchFamily="34" charset="0"/>
                </a:rPr>
                <a:t>xposure as:</a:t>
              </a:r>
              <a:endParaRPr lang="en-US" altLang="en-US" sz="1000" i="1" dirty="0">
                <a:cs typeface="Arial" pitchFamily="34" charset="0"/>
              </a:endParaRPr>
            </a:p>
          </p:txBody>
        </p:sp>
        <p:sp>
          <p:nvSpPr>
            <p:cNvPr id="13352" name="Rectangle 40"/>
            <p:cNvSpPr>
              <a:spLocks noChangeArrowheads="1"/>
            </p:cNvSpPr>
            <p:nvPr/>
          </p:nvSpPr>
          <p:spPr bwMode="auto">
            <a:xfrm>
              <a:off x="1304" y="1921"/>
              <a:ext cx="1479" cy="9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sz="1000">
                  <a:cs typeface="Arial" pitchFamily="34" charset="0"/>
                </a:rPr>
                <a:t> </a:t>
              </a:r>
            </a:p>
            <a:p>
              <a:pPr eaLnBrk="0" hangingPunct="0"/>
              <a:endParaRPr lang="en-US" altLang="en-US"/>
            </a:p>
          </p:txBody>
        </p:sp>
        <p:sp>
          <p:nvSpPr>
            <p:cNvPr id="13353" name="Rectangle 41"/>
            <p:cNvSpPr>
              <a:spLocks noChangeArrowheads="1"/>
            </p:cNvSpPr>
            <p:nvPr/>
          </p:nvSpPr>
          <p:spPr bwMode="auto">
            <a:xfrm>
              <a:off x="2783" y="1921"/>
              <a:ext cx="1508" cy="9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sz="2200" b="1" dirty="0">
                  <a:cs typeface="Arial" pitchFamily="34" charset="0"/>
                </a:rPr>
                <a:t>without a</a:t>
              </a:r>
              <a:endParaRPr lang="en-US" altLang="en-US" sz="1000" b="1" dirty="0">
                <a:cs typeface="Arial" pitchFamily="34" charset="0"/>
              </a:endParaRPr>
            </a:p>
            <a:p>
              <a:pPr eaLnBrk="0" hangingPunct="0"/>
              <a:r>
                <a:rPr lang="en-US" altLang="en-US" sz="2200" b="1" dirty="0">
                  <a:cs typeface="Arial" pitchFamily="34" charset="0"/>
                </a:rPr>
                <a:t>health risk</a:t>
              </a:r>
              <a:endParaRPr lang="en-US" altLang="en-US" sz="1000" b="1" dirty="0">
                <a:cs typeface="Arial" pitchFamily="34" charset="0"/>
              </a:endParaRPr>
            </a:p>
            <a:p>
              <a:pPr eaLnBrk="0" hangingPunct="0"/>
              <a:endParaRPr lang="en-US" altLang="en-US" dirty="0"/>
            </a:p>
          </p:txBody>
        </p:sp>
        <p:sp>
          <p:nvSpPr>
            <p:cNvPr id="13354" name="Rectangle 42"/>
            <p:cNvSpPr>
              <a:spLocks noChangeArrowheads="1"/>
            </p:cNvSpPr>
            <p:nvPr/>
          </p:nvSpPr>
          <p:spPr bwMode="auto">
            <a:xfrm>
              <a:off x="4291" y="1908"/>
              <a:ext cx="1493" cy="9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sz="2200" b="1" dirty="0">
                  <a:cs typeface="Arial" pitchFamily="34" charset="0"/>
                </a:rPr>
                <a:t>with a </a:t>
              </a:r>
            </a:p>
            <a:p>
              <a:pPr eaLnBrk="0" hangingPunct="0"/>
              <a:r>
                <a:rPr lang="en-US" altLang="en-US" sz="2200" b="1" dirty="0">
                  <a:cs typeface="Arial" pitchFamily="34" charset="0"/>
                </a:rPr>
                <a:t>health risk</a:t>
              </a:r>
            </a:p>
            <a:p>
              <a:pPr eaLnBrk="0" hangingPunct="0"/>
              <a:endParaRPr lang="en-US" altLang="en-US" dirty="0"/>
            </a:p>
          </p:txBody>
        </p:sp>
        <p:sp>
          <p:nvSpPr>
            <p:cNvPr id="13357" name="Rectangle 45"/>
            <p:cNvSpPr>
              <a:spLocks noChangeArrowheads="1"/>
            </p:cNvSpPr>
            <p:nvPr/>
          </p:nvSpPr>
          <p:spPr bwMode="auto">
            <a:xfrm>
              <a:off x="2709" y="2660"/>
              <a:ext cx="1508" cy="6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sz="2200" b="1" dirty="0">
                  <a:cs typeface="Arial" pitchFamily="34" charset="0"/>
                </a:rPr>
                <a:t> </a:t>
              </a:r>
              <a:r>
                <a:rPr lang="en-US" altLang="en-US" sz="2200" b="1" dirty="0" smtClean="0">
                  <a:cs typeface="Arial" pitchFamily="34" charset="0"/>
                </a:rPr>
                <a:t>true negative:</a:t>
              </a:r>
              <a:r>
                <a:rPr lang="en-US" altLang="en-US" sz="1000" b="1" dirty="0">
                  <a:cs typeface="Arial" pitchFamily="34" charset="0"/>
                </a:rPr>
                <a:t> </a:t>
              </a:r>
              <a:endParaRPr lang="en-US" altLang="en-US" sz="1000" b="1" dirty="0" smtClean="0">
                <a:cs typeface="Arial" pitchFamily="34" charset="0"/>
              </a:endParaRPr>
            </a:p>
            <a:p>
              <a:r>
                <a:rPr lang="en-US" altLang="en-US" sz="1000" b="1" dirty="0">
                  <a:cs typeface="Arial" pitchFamily="34" charset="0"/>
                </a:rPr>
                <a:t> </a:t>
              </a:r>
              <a:r>
                <a:rPr lang="en-US" altLang="en-US" sz="1000" b="1" dirty="0" smtClean="0">
                  <a:cs typeface="Arial" pitchFamily="34" charset="0"/>
                </a:rPr>
                <a:t>                     </a:t>
              </a:r>
              <a:r>
                <a:rPr lang="en-US" altLang="en-US" sz="2200" b="1" dirty="0" smtClean="0">
                  <a:cs typeface="Arial" pitchFamily="34" charset="0"/>
                </a:rPr>
                <a:t>1- </a:t>
              </a:r>
              <a:r>
                <a:rPr lang="en-US" altLang="en-US" sz="2200" b="1" dirty="0">
                  <a:cs typeface="Arial" pitchFamily="34" charset="0"/>
                  <a:sym typeface="Symbol" pitchFamily="18" charset="2"/>
                </a:rPr>
                <a:t></a:t>
              </a:r>
              <a:endParaRPr lang="en-US" altLang="en-US" sz="1000" b="1" dirty="0">
                <a:cs typeface="Arial" pitchFamily="34" charset="0"/>
              </a:endParaRPr>
            </a:p>
            <a:p>
              <a:pPr eaLnBrk="0" hangingPunct="0"/>
              <a:endParaRPr lang="en-US" altLang="en-US" sz="2200" b="1" dirty="0">
                <a:cs typeface="Arial" pitchFamily="34" charset="0"/>
                <a:sym typeface="Arial" pitchFamily="34" charset="0"/>
              </a:endParaRPr>
            </a:p>
          </p:txBody>
        </p:sp>
        <p:sp>
          <p:nvSpPr>
            <p:cNvPr id="13358" name="Rectangle 46"/>
            <p:cNvSpPr>
              <a:spLocks noChangeArrowheads="1"/>
            </p:cNvSpPr>
            <p:nvPr/>
          </p:nvSpPr>
          <p:spPr bwMode="auto">
            <a:xfrm>
              <a:off x="4254" y="2855"/>
              <a:ext cx="1478" cy="4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altLang="en-US" sz="2200" i="1" dirty="0" smtClean="0">
                  <a:cs typeface="Arial" pitchFamily="34" charset="0"/>
                </a:rPr>
                <a:t>beta error</a:t>
              </a:r>
              <a:endParaRPr lang="en-US" altLang="en-US" sz="1000" i="1" dirty="0">
                <a:cs typeface="Arial" pitchFamily="34" charset="0"/>
              </a:endParaRPr>
            </a:p>
          </p:txBody>
        </p:sp>
        <p:sp>
          <p:nvSpPr>
            <p:cNvPr id="13359" name="Rectangle 47"/>
            <p:cNvSpPr>
              <a:spLocks noChangeArrowheads="1"/>
            </p:cNvSpPr>
            <p:nvPr/>
          </p:nvSpPr>
          <p:spPr bwMode="auto">
            <a:xfrm>
              <a:off x="28" y="3955"/>
              <a:ext cx="1276" cy="9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sz="1000">
                  <a:cs typeface="Arial" pitchFamily="34" charset="0"/>
                </a:rPr>
                <a:t> </a:t>
              </a:r>
            </a:p>
            <a:p>
              <a:pPr eaLnBrk="0" hangingPunct="0"/>
              <a:endParaRPr lang="en-US" altLang="en-US"/>
            </a:p>
          </p:txBody>
        </p:sp>
        <p:sp>
          <p:nvSpPr>
            <p:cNvPr id="13360" name="Rectangle 48"/>
            <p:cNvSpPr>
              <a:spLocks noChangeArrowheads="1"/>
            </p:cNvSpPr>
            <p:nvPr/>
          </p:nvSpPr>
          <p:spPr bwMode="auto">
            <a:xfrm>
              <a:off x="1274" y="3565"/>
              <a:ext cx="1479" cy="6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sz="2200" b="1" dirty="0">
                  <a:solidFill>
                    <a:srgbClr val="FF0000"/>
                  </a:solidFill>
                  <a:cs typeface="Arial" pitchFamily="34" charset="0"/>
                </a:rPr>
                <a:t> </a:t>
              </a:r>
              <a:r>
                <a:rPr lang="en-US" altLang="en-US" sz="2200" i="1" dirty="0" smtClean="0">
                  <a:cs typeface="Arial" pitchFamily="34" charset="0"/>
                </a:rPr>
                <a:t>with </a:t>
              </a:r>
              <a:r>
                <a:rPr lang="en-US" altLang="en-US" sz="2200" i="1" dirty="0">
                  <a:cs typeface="Arial" pitchFamily="34" charset="0"/>
                </a:rPr>
                <a:t>a health risk</a:t>
              </a:r>
              <a:endParaRPr lang="en-US" altLang="en-US" sz="1000" i="1" dirty="0">
                <a:cs typeface="Arial" pitchFamily="34" charset="0"/>
              </a:endParaRPr>
            </a:p>
            <a:p>
              <a:pPr eaLnBrk="0" hangingPunct="0"/>
              <a:endParaRPr lang="en-US" altLang="en-US" dirty="0"/>
            </a:p>
          </p:txBody>
        </p:sp>
        <p:grpSp>
          <p:nvGrpSpPr>
            <p:cNvPr id="13364" name="Group 52"/>
            <p:cNvGrpSpPr>
              <a:grpSpLocks/>
            </p:cNvGrpSpPr>
            <p:nvPr/>
          </p:nvGrpSpPr>
          <p:grpSpPr bwMode="auto">
            <a:xfrm>
              <a:off x="1276" y="2684"/>
              <a:ext cx="1535" cy="1271"/>
              <a:chOff x="1276" y="2684"/>
              <a:chExt cx="1535" cy="1271"/>
            </a:xfrm>
          </p:grpSpPr>
          <p:sp>
            <p:nvSpPr>
              <p:cNvPr id="13356" name="Rectangle 44"/>
              <p:cNvSpPr>
                <a:spLocks noChangeArrowheads="1"/>
              </p:cNvSpPr>
              <p:nvPr/>
            </p:nvSpPr>
            <p:spPr bwMode="auto">
              <a:xfrm>
                <a:off x="1304" y="2684"/>
                <a:ext cx="1479" cy="7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sz="2200" b="1" dirty="0">
                    <a:solidFill>
                      <a:srgbClr val="FF0000"/>
                    </a:solidFill>
                    <a:cs typeface="Arial" pitchFamily="34" charset="0"/>
                  </a:rPr>
                  <a:t> </a:t>
                </a:r>
                <a:r>
                  <a:rPr lang="en-US" altLang="en-US" sz="2200" i="1" dirty="0" smtClean="0">
                    <a:cs typeface="Arial" pitchFamily="34" charset="0"/>
                  </a:rPr>
                  <a:t>without </a:t>
                </a:r>
                <a:r>
                  <a:rPr lang="en-US" altLang="en-US" sz="2200" i="1" dirty="0">
                    <a:cs typeface="Arial" pitchFamily="34" charset="0"/>
                  </a:rPr>
                  <a:t>a</a:t>
                </a:r>
                <a:endParaRPr lang="en-US" altLang="en-US" sz="1000" i="1" dirty="0">
                  <a:cs typeface="Arial" pitchFamily="34" charset="0"/>
                </a:endParaRPr>
              </a:p>
              <a:p>
                <a:pPr eaLnBrk="0" hangingPunct="0"/>
                <a:r>
                  <a:rPr lang="en-US" altLang="en-US" sz="2200" i="1" dirty="0">
                    <a:cs typeface="Arial" pitchFamily="34" charset="0"/>
                  </a:rPr>
                  <a:t>health </a:t>
                </a:r>
                <a:r>
                  <a:rPr lang="en-US" altLang="en-US" sz="2200" i="1" dirty="0" smtClean="0">
                    <a:cs typeface="Arial" pitchFamily="34" charset="0"/>
                  </a:rPr>
                  <a:t>risk</a:t>
                </a:r>
                <a:endParaRPr lang="en-US" altLang="en-US" sz="1000" i="1" dirty="0">
                  <a:cs typeface="Arial" pitchFamily="34" charset="0"/>
                </a:endParaRPr>
              </a:p>
            </p:txBody>
          </p:sp>
          <p:sp>
            <p:nvSpPr>
              <p:cNvPr id="13363" name="Rectangle 51"/>
              <p:cNvSpPr>
                <a:spLocks noChangeArrowheads="1"/>
              </p:cNvSpPr>
              <p:nvPr/>
            </p:nvSpPr>
            <p:spPr bwMode="auto">
              <a:xfrm>
                <a:off x="1276" y="2842"/>
                <a:ext cx="1535" cy="1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3366" name="Group 54"/>
            <p:cNvGrpSpPr>
              <a:grpSpLocks/>
            </p:cNvGrpSpPr>
            <p:nvPr/>
          </p:nvGrpSpPr>
          <p:grpSpPr bwMode="auto">
            <a:xfrm>
              <a:off x="2713" y="3487"/>
              <a:ext cx="1606" cy="1389"/>
              <a:chOff x="2713" y="3487"/>
              <a:chExt cx="1606" cy="1389"/>
            </a:xfrm>
          </p:grpSpPr>
          <p:sp>
            <p:nvSpPr>
              <p:cNvPr id="13361" name="Rectangle 49"/>
              <p:cNvSpPr>
                <a:spLocks noChangeArrowheads="1"/>
              </p:cNvSpPr>
              <p:nvPr/>
            </p:nvSpPr>
            <p:spPr bwMode="auto">
              <a:xfrm>
                <a:off x="2713" y="3487"/>
                <a:ext cx="1508" cy="9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en-US" altLang="en-US" sz="2200" b="1" dirty="0">
                    <a:cs typeface="Arial" pitchFamily="34" charset="0"/>
                  </a:rPr>
                  <a:t> </a:t>
                </a:r>
                <a:r>
                  <a:rPr lang="en-US" altLang="en-US" sz="2200" i="1" dirty="0" smtClean="0">
                    <a:cs typeface="Arial" pitchFamily="34" charset="0"/>
                  </a:rPr>
                  <a:t>alpha </a:t>
                </a:r>
                <a:r>
                  <a:rPr lang="en-US" altLang="en-US" sz="2200" i="1" dirty="0">
                    <a:cs typeface="Arial" pitchFamily="34" charset="0"/>
                  </a:rPr>
                  <a:t>error</a:t>
                </a:r>
                <a:endParaRPr lang="en-US" altLang="en-US" sz="1000" i="1" dirty="0">
                  <a:cs typeface="Arial" pitchFamily="34" charset="0"/>
                </a:endParaRPr>
              </a:p>
              <a:p>
                <a:pPr algn="ctr" eaLnBrk="0" hangingPunct="0"/>
                <a:endParaRPr lang="en-US" altLang="en-US" dirty="0"/>
              </a:p>
            </p:txBody>
          </p:sp>
          <p:sp>
            <p:nvSpPr>
              <p:cNvPr id="13365" name="Rectangle 53"/>
              <p:cNvSpPr>
                <a:spLocks noChangeArrowheads="1"/>
              </p:cNvSpPr>
              <p:nvPr/>
            </p:nvSpPr>
            <p:spPr bwMode="auto">
              <a:xfrm>
                <a:off x="2755" y="3955"/>
                <a:ext cx="1564" cy="9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nvGrpSpPr>
            <p:cNvPr id="13368" name="Group 56"/>
            <p:cNvGrpSpPr>
              <a:grpSpLocks/>
            </p:cNvGrpSpPr>
            <p:nvPr/>
          </p:nvGrpSpPr>
          <p:grpSpPr bwMode="auto">
            <a:xfrm>
              <a:off x="4319" y="3474"/>
              <a:ext cx="1549" cy="1402"/>
              <a:chOff x="4319" y="3474"/>
              <a:chExt cx="1549" cy="1402"/>
            </a:xfrm>
          </p:grpSpPr>
          <p:sp>
            <p:nvSpPr>
              <p:cNvPr id="13362" name="Rectangle 50"/>
              <p:cNvSpPr>
                <a:spLocks noChangeArrowheads="1"/>
              </p:cNvSpPr>
              <p:nvPr/>
            </p:nvSpPr>
            <p:spPr bwMode="auto">
              <a:xfrm>
                <a:off x="4347" y="3474"/>
                <a:ext cx="1493" cy="9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ltLang="en-US" sz="2200" b="1" dirty="0">
                    <a:cs typeface="Arial" pitchFamily="34" charset="0"/>
                  </a:rPr>
                  <a:t> </a:t>
                </a:r>
                <a:r>
                  <a:rPr lang="en-US" altLang="en-US" sz="2200" b="1" dirty="0" smtClean="0">
                    <a:cs typeface="Arial" pitchFamily="34" charset="0"/>
                  </a:rPr>
                  <a:t>true positive</a:t>
                </a:r>
                <a:r>
                  <a:rPr lang="en-US" altLang="en-US" sz="2200" b="1" dirty="0">
                    <a:cs typeface="Arial" pitchFamily="34" charset="0"/>
                  </a:rPr>
                  <a:t>:</a:t>
                </a:r>
                <a:endParaRPr lang="en-US" altLang="en-US" sz="1000" dirty="0">
                  <a:cs typeface="Arial" pitchFamily="34" charset="0"/>
                </a:endParaRPr>
              </a:p>
              <a:p>
                <a:pPr eaLnBrk="0" hangingPunct="0"/>
                <a:r>
                  <a:rPr lang="en-US" altLang="en-US" sz="2200" b="1" dirty="0">
                    <a:cs typeface="Arial" pitchFamily="34" charset="0"/>
                  </a:rPr>
                  <a:t> </a:t>
                </a:r>
                <a:r>
                  <a:rPr lang="en-US" altLang="en-US" sz="2200" b="1" dirty="0" smtClean="0">
                    <a:cs typeface="Arial" pitchFamily="34" charset="0"/>
                  </a:rPr>
                  <a:t>1 </a:t>
                </a:r>
                <a:r>
                  <a:rPr lang="en-US" altLang="en-US" sz="2200" b="1" dirty="0">
                    <a:cs typeface="Arial" pitchFamily="34" charset="0"/>
                  </a:rPr>
                  <a:t>- </a:t>
                </a:r>
                <a:r>
                  <a:rPr lang="en-US" altLang="en-US" sz="2200" b="1" dirty="0" smtClean="0">
                    <a:cs typeface="Arial" pitchFamily="34" charset="0"/>
                    <a:sym typeface="Symbol" pitchFamily="18" charset="2"/>
                  </a:rPr>
                  <a:t></a:t>
                </a:r>
                <a:endParaRPr lang="en-US" altLang="en-US" sz="1000" dirty="0">
                  <a:cs typeface="Arial" pitchFamily="34" charset="0"/>
                </a:endParaRPr>
              </a:p>
            </p:txBody>
          </p:sp>
          <p:sp>
            <p:nvSpPr>
              <p:cNvPr id="13367" name="Rectangle 55"/>
              <p:cNvSpPr>
                <a:spLocks noChangeArrowheads="1"/>
              </p:cNvSpPr>
              <p:nvPr/>
            </p:nvSpPr>
            <p:spPr bwMode="auto">
              <a:xfrm>
                <a:off x="4319" y="3955"/>
                <a:ext cx="1549" cy="9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7">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grpSp>
      <p:sp>
        <p:nvSpPr>
          <p:cNvPr id="13370" name="Rectangle 58"/>
          <p:cNvSpPr>
            <a:spLocks noChangeArrowheads="1"/>
          </p:cNvSpPr>
          <p:nvPr/>
        </p:nvSpPr>
        <p:spPr bwMode="auto">
          <a:xfrm>
            <a:off x="-85725" y="6918325"/>
            <a:ext cx="9144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GB"/>
          </a:p>
        </p:txBody>
      </p:sp>
      <p:sp>
        <p:nvSpPr>
          <p:cNvPr id="13371" name="Rectangle 59"/>
          <p:cNvSpPr>
            <a:spLocks noChangeArrowheads="1"/>
          </p:cNvSpPr>
          <p:nvPr/>
        </p:nvSpPr>
        <p:spPr bwMode="auto">
          <a:xfrm>
            <a:off x="-85725" y="6872288"/>
            <a:ext cx="91440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ltLang="en-US"/>
          </a:p>
        </p:txBody>
      </p:sp>
      <p:sp>
        <p:nvSpPr>
          <p:cNvPr id="13372" name="Rectangle 60"/>
          <p:cNvSpPr>
            <a:spLocks noChangeArrowheads="1"/>
          </p:cNvSpPr>
          <p:nvPr/>
        </p:nvSpPr>
        <p:spPr bwMode="auto">
          <a:xfrm>
            <a:off x="957288" y="4814848"/>
            <a:ext cx="4572000"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sz="2200" b="1" dirty="0">
                <a:cs typeface="Arial" pitchFamily="34" charset="0"/>
              </a:rPr>
              <a:t>           </a:t>
            </a:r>
            <a:r>
              <a:rPr lang="en-US" altLang="en-US" sz="2200" dirty="0">
                <a:cs typeface="Arial" pitchFamily="34" charset="0"/>
              </a:rPr>
              <a:t>Statistical power = 1 - </a:t>
            </a:r>
            <a:r>
              <a:rPr lang="en-US" altLang="en-US" sz="2200" dirty="0">
                <a:cs typeface="Arial" pitchFamily="34" charset="0"/>
                <a:sym typeface="Symbol" pitchFamily="18" charset="2"/>
              </a:rPr>
              <a:t></a:t>
            </a:r>
            <a:r>
              <a:rPr lang="en-US" altLang="en-US" sz="2200" b="1" dirty="0">
                <a:solidFill>
                  <a:srgbClr val="CC0099"/>
                </a:solidFill>
                <a:cs typeface="Arial" pitchFamily="34" charset="0"/>
              </a:rPr>
              <a:t/>
            </a:r>
            <a:br>
              <a:rPr lang="en-US" altLang="en-US" sz="2200" b="1" dirty="0">
                <a:solidFill>
                  <a:srgbClr val="CC0099"/>
                </a:solidFill>
                <a:cs typeface="Arial" pitchFamily="34" charset="0"/>
              </a:rPr>
            </a:br>
            <a:endParaRPr lang="en-US" altLang="en-US" sz="2200" b="1" dirty="0">
              <a:solidFill>
                <a:srgbClr val="CC0099"/>
              </a:solidFill>
              <a:cs typeface="Arial" pitchFamily="34" charset="0"/>
            </a:endParaRPr>
          </a:p>
        </p:txBody>
      </p:sp>
      <p:sp>
        <p:nvSpPr>
          <p:cNvPr id="13373" name="Line 61"/>
          <p:cNvSpPr>
            <a:spLocks noChangeShapeType="1"/>
          </p:cNvSpPr>
          <p:nvPr/>
        </p:nvSpPr>
        <p:spPr bwMode="auto">
          <a:xfrm>
            <a:off x="4495800" y="5014872"/>
            <a:ext cx="2590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374" name="Line 62"/>
          <p:cNvSpPr>
            <a:spLocks noChangeShapeType="1"/>
          </p:cNvSpPr>
          <p:nvPr/>
        </p:nvSpPr>
        <p:spPr bwMode="auto">
          <a:xfrm flipV="1">
            <a:off x="2414588" y="4495759"/>
            <a:ext cx="6196012" cy="4803"/>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375" name="Line 63"/>
          <p:cNvSpPr>
            <a:spLocks noChangeShapeType="1"/>
          </p:cNvSpPr>
          <p:nvPr/>
        </p:nvSpPr>
        <p:spPr bwMode="auto">
          <a:xfrm>
            <a:off x="2424112" y="2705099"/>
            <a:ext cx="6172200"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376" name="Line 64"/>
          <p:cNvSpPr>
            <a:spLocks noChangeShapeType="1"/>
          </p:cNvSpPr>
          <p:nvPr/>
        </p:nvSpPr>
        <p:spPr bwMode="auto">
          <a:xfrm flipH="1">
            <a:off x="6486524" y="1957388"/>
            <a:ext cx="1" cy="2557462"/>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377" name="Line 65"/>
          <p:cNvSpPr>
            <a:spLocks noChangeShapeType="1"/>
          </p:cNvSpPr>
          <p:nvPr/>
        </p:nvSpPr>
        <p:spPr bwMode="auto">
          <a:xfrm>
            <a:off x="8610599" y="1947864"/>
            <a:ext cx="4763" cy="2552699"/>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378" name="Line 66"/>
          <p:cNvSpPr>
            <a:spLocks noChangeShapeType="1"/>
          </p:cNvSpPr>
          <p:nvPr/>
        </p:nvSpPr>
        <p:spPr bwMode="auto">
          <a:xfrm>
            <a:off x="4343400" y="1981200"/>
            <a:ext cx="0" cy="253365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379" name="Line 67"/>
          <p:cNvSpPr>
            <a:spLocks noChangeShapeType="1"/>
          </p:cNvSpPr>
          <p:nvPr/>
        </p:nvSpPr>
        <p:spPr bwMode="auto">
          <a:xfrm>
            <a:off x="2438400" y="3605184"/>
            <a:ext cx="6172200" cy="0"/>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Tree>
    <p:extLst>
      <p:ext uri="{BB962C8B-B14F-4D97-AF65-F5344CB8AC3E}">
        <p14:creationId xmlns:p14="http://schemas.microsoft.com/office/powerpoint/2010/main" val="39213229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ChangeArrowheads="1"/>
          </p:cNvSpPr>
          <p:nvPr/>
        </p:nvSpPr>
        <p:spPr bwMode="auto">
          <a:xfrm>
            <a:off x="121096" y="1700808"/>
            <a:ext cx="8915400" cy="533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lvl1pPr defTabSz="762000">
              <a:defRPr sz="2800">
                <a:solidFill>
                  <a:schemeClr val="tx1"/>
                </a:solidFill>
                <a:latin typeface="Angsana New" pitchFamily="18" charset="-34"/>
              </a:defRPr>
            </a:lvl1pPr>
            <a:lvl2pPr marL="571500" defTabSz="762000">
              <a:defRPr sz="2800">
                <a:solidFill>
                  <a:schemeClr val="tx1"/>
                </a:solidFill>
                <a:latin typeface="Angsana New" pitchFamily="18" charset="-34"/>
              </a:defRPr>
            </a:lvl2pPr>
            <a:lvl3pPr marL="1143000" defTabSz="762000">
              <a:defRPr sz="2800">
                <a:solidFill>
                  <a:schemeClr val="tx1"/>
                </a:solidFill>
                <a:latin typeface="Angsana New" pitchFamily="18" charset="-34"/>
              </a:defRPr>
            </a:lvl3pPr>
            <a:lvl4pPr marL="1714500" defTabSz="762000">
              <a:defRPr sz="2800">
                <a:solidFill>
                  <a:schemeClr val="tx1"/>
                </a:solidFill>
                <a:latin typeface="Angsana New" pitchFamily="18" charset="-34"/>
              </a:defRPr>
            </a:lvl4pPr>
            <a:lvl5pPr marL="2286000" defTabSz="762000">
              <a:defRPr sz="2800">
                <a:solidFill>
                  <a:schemeClr val="tx1"/>
                </a:solidFill>
                <a:latin typeface="Angsana New" pitchFamily="18" charset="-34"/>
              </a:defRPr>
            </a:lvl5pPr>
            <a:lvl6pPr marL="2743200" defTabSz="762000" eaLnBrk="0" fontAlgn="base" hangingPunct="0">
              <a:spcBef>
                <a:spcPct val="0"/>
              </a:spcBef>
              <a:spcAft>
                <a:spcPct val="0"/>
              </a:spcAft>
              <a:defRPr sz="2800">
                <a:solidFill>
                  <a:schemeClr val="tx1"/>
                </a:solidFill>
                <a:latin typeface="Angsana New" pitchFamily="18" charset="-34"/>
              </a:defRPr>
            </a:lvl6pPr>
            <a:lvl7pPr marL="3200400" defTabSz="762000" eaLnBrk="0" fontAlgn="base" hangingPunct="0">
              <a:spcBef>
                <a:spcPct val="0"/>
              </a:spcBef>
              <a:spcAft>
                <a:spcPct val="0"/>
              </a:spcAft>
              <a:defRPr sz="2800">
                <a:solidFill>
                  <a:schemeClr val="tx1"/>
                </a:solidFill>
                <a:latin typeface="Angsana New" pitchFamily="18" charset="-34"/>
              </a:defRPr>
            </a:lvl7pPr>
            <a:lvl8pPr marL="3657600" defTabSz="762000" eaLnBrk="0" fontAlgn="base" hangingPunct="0">
              <a:spcBef>
                <a:spcPct val="0"/>
              </a:spcBef>
              <a:spcAft>
                <a:spcPct val="0"/>
              </a:spcAft>
              <a:defRPr sz="2800">
                <a:solidFill>
                  <a:schemeClr val="tx1"/>
                </a:solidFill>
                <a:latin typeface="Angsana New" pitchFamily="18" charset="-34"/>
              </a:defRPr>
            </a:lvl8pPr>
            <a:lvl9pPr marL="4114800" defTabSz="762000" eaLnBrk="0" fontAlgn="base" hangingPunct="0">
              <a:spcBef>
                <a:spcPct val="0"/>
              </a:spcBef>
              <a:spcAft>
                <a:spcPct val="0"/>
              </a:spcAft>
              <a:defRPr sz="2800">
                <a:solidFill>
                  <a:schemeClr val="tx1"/>
                </a:solidFill>
                <a:latin typeface="Angsana New" pitchFamily="18" charset="-34"/>
              </a:defRPr>
            </a:lvl9pPr>
          </a:lstStyle>
          <a:p>
            <a:pPr marL="457200" indent="-457200" defTabSz="914400">
              <a:lnSpc>
                <a:spcPct val="90000"/>
              </a:lnSpc>
              <a:spcBef>
                <a:spcPct val="20000"/>
              </a:spcBef>
              <a:buFont typeface="Arial" panose="020B0604020202020204" pitchFamily="34" charset="0"/>
              <a:buChar char="•"/>
            </a:pPr>
            <a:r>
              <a:rPr lang="en-US" altLang="en-US" sz="2700" dirty="0" smtClean="0">
                <a:latin typeface="+mn-lt"/>
              </a:rPr>
              <a:t>All epidemiological studies should aim to obtain the best information possible on parameters of </a:t>
            </a:r>
            <a:r>
              <a:rPr lang="en-US" altLang="en-US" sz="2700" dirty="0">
                <a:latin typeface="+mn-lt"/>
              </a:rPr>
              <a:t>interest </a:t>
            </a:r>
            <a:r>
              <a:rPr lang="en-US" altLang="en-US" sz="2700" dirty="0" smtClean="0">
                <a:latin typeface="+mn-lt"/>
              </a:rPr>
              <a:t>amongst a study population </a:t>
            </a:r>
          </a:p>
          <a:p>
            <a:pPr marL="457200" indent="-457200" defTabSz="914400">
              <a:lnSpc>
                <a:spcPct val="90000"/>
              </a:lnSpc>
              <a:spcBef>
                <a:spcPct val="20000"/>
              </a:spcBef>
              <a:buFont typeface="Arial" panose="020B0604020202020204" pitchFamily="34" charset="0"/>
              <a:buChar char="•"/>
            </a:pPr>
            <a:r>
              <a:rPr lang="en-US" altLang="en-US" sz="2700" dirty="0" smtClean="0">
                <a:latin typeface="+mn-lt"/>
              </a:rPr>
              <a:t>The study population should be as representative of the population of interest as possible</a:t>
            </a:r>
            <a:endParaRPr lang="en-US" altLang="en-US" sz="2700" dirty="0">
              <a:latin typeface="+mn-lt"/>
            </a:endParaRPr>
          </a:p>
          <a:p>
            <a:pPr marL="457200" indent="-457200" defTabSz="914400">
              <a:lnSpc>
                <a:spcPct val="90000"/>
              </a:lnSpc>
              <a:spcBef>
                <a:spcPct val="20000"/>
              </a:spcBef>
              <a:buFont typeface="Arial" panose="020B0604020202020204" pitchFamily="34" charset="0"/>
              <a:buChar char="•"/>
            </a:pPr>
            <a:r>
              <a:rPr lang="en-US" altLang="en-US" sz="2700" i="1" dirty="0" smtClean="0">
                <a:latin typeface="+mn-lt"/>
              </a:rPr>
              <a:t>In order for this to be the case any error and/or bias must be avoided or reduced as </a:t>
            </a:r>
            <a:r>
              <a:rPr lang="en-US" altLang="en-US" sz="2700" i="1" dirty="0">
                <a:latin typeface="+mn-lt"/>
              </a:rPr>
              <a:t>much as is </a:t>
            </a:r>
            <a:r>
              <a:rPr lang="en-US" altLang="en-US" sz="2700" i="1" dirty="0" smtClean="0">
                <a:latin typeface="+mn-lt"/>
              </a:rPr>
              <a:t>possible</a:t>
            </a:r>
            <a:endParaRPr lang="en-US" altLang="en-US" sz="2700" i="1" dirty="0">
              <a:latin typeface="+mn-lt"/>
            </a:endParaRPr>
          </a:p>
          <a:p>
            <a:pPr defTabSz="914400">
              <a:lnSpc>
                <a:spcPct val="90000"/>
              </a:lnSpc>
              <a:spcBef>
                <a:spcPts val="1200"/>
              </a:spcBef>
            </a:pPr>
            <a:r>
              <a:rPr lang="en-GB" altLang="en-US" sz="2700" dirty="0" smtClean="0">
                <a:latin typeface="+mn-lt"/>
              </a:rPr>
              <a:t>This will in turn: </a:t>
            </a:r>
          </a:p>
          <a:p>
            <a:pPr marL="1028700" lvl="1" indent="-457200" defTabSz="914400">
              <a:lnSpc>
                <a:spcPct val="90000"/>
              </a:lnSpc>
              <a:spcBef>
                <a:spcPct val="20000"/>
              </a:spcBef>
              <a:buFont typeface="Arial" panose="020B0604020202020204" pitchFamily="34" charset="0"/>
              <a:buChar char="•"/>
            </a:pPr>
            <a:r>
              <a:rPr lang="en-GB" altLang="en-US" sz="2400" dirty="0" smtClean="0">
                <a:latin typeface="+mn-lt"/>
              </a:rPr>
              <a:t>Avoid some types of bias</a:t>
            </a:r>
          </a:p>
          <a:p>
            <a:pPr marL="1028700" lvl="1" indent="-457200" defTabSz="914400">
              <a:lnSpc>
                <a:spcPct val="90000"/>
              </a:lnSpc>
              <a:spcBef>
                <a:spcPct val="20000"/>
              </a:spcBef>
              <a:buFont typeface="Arial" panose="020B0604020202020204" pitchFamily="34" charset="0"/>
              <a:buChar char="•"/>
            </a:pPr>
            <a:r>
              <a:rPr lang="en-GB" altLang="en-US" sz="2400" dirty="0" smtClean="0">
                <a:latin typeface="+mn-lt"/>
              </a:rPr>
              <a:t>Help to produce accurate, precise, v</a:t>
            </a:r>
            <a:r>
              <a:rPr lang="en-US" altLang="en-US" sz="2400" dirty="0" err="1" smtClean="0">
                <a:latin typeface="+mn-lt"/>
              </a:rPr>
              <a:t>alid</a:t>
            </a:r>
            <a:r>
              <a:rPr lang="en-US" altLang="en-US" sz="2400" dirty="0" smtClean="0">
                <a:latin typeface="+mn-lt"/>
              </a:rPr>
              <a:t> </a:t>
            </a:r>
            <a:r>
              <a:rPr lang="en-US" altLang="en-US" sz="2400" dirty="0">
                <a:latin typeface="+mn-lt"/>
              </a:rPr>
              <a:t>and reliable </a:t>
            </a:r>
            <a:r>
              <a:rPr lang="en-US" altLang="en-US" sz="2400" dirty="0" smtClean="0">
                <a:latin typeface="+mn-lt"/>
              </a:rPr>
              <a:t>measurements</a:t>
            </a:r>
          </a:p>
          <a:p>
            <a:pPr marL="1028700" lvl="1" indent="-457200" defTabSz="914400">
              <a:lnSpc>
                <a:spcPct val="90000"/>
              </a:lnSpc>
              <a:spcBef>
                <a:spcPct val="20000"/>
              </a:spcBef>
              <a:buFont typeface="Arial" panose="020B0604020202020204" pitchFamily="34" charset="0"/>
              <a:buChar char="•"/>
            </a:pPr>
            <a:r>
              <a:rPr lang="en-US" altLang="en-US" sz="2400" dirty="0" smtClean="0">
                <a:latin typeface="+mn-lt"/>
              </a:rPr>
              <a:t>Achieve </a:t>
            </a:r>
            <a:r>
              <a:rPr lang="en-US" altLang="en-US" sz="2400" dirty="0">
                <a:latin typeface="+mn-lt"/>
              </a:rPr>
              <a:t>a high </a:t>
            </a:r>
            <a:r>
              <a:rPr lang="en-US" altLang="en-US" sz="2400" dirty="0" smtClean="0">
                <a:latin typeface="+mn-lt"/>
              </a:rPr>
              <a:t>quality study</a:t>
            </a:r>
          </a:p>
          <a:p>
            <a:pPr marL="1028700" lvl="1" indent="-457200" defTabSz="914400">
              <a:lnSpc>
                <a:spcPct val="90000"/>
              </a:lnSpc>
              <a:spcBef>
                <a:spcPct val="20000"/>
              </a:spcBef>
              <a:buFont typeface="Arial" panose="020B0604020202020204" pitchFamily="34" charset="0"/>
              <a:buChar char="•"/>
            </a:pPr>
            <a:r>
              <a:rPr lang="en-US" altLang="en-US" sz="2400" dirty="0" smtClean="0">
                <a:latin typeface="+mn-lt"/>
              </a:rPr>
              <a:t>Ensure the study draws true conclusions</a:t>
            </a:r>
            <a:endParaRPr lang="en-US" altLang="en-US" sz="2400" dirty="0">
              <a:latin typeface="+mn-lt"/>
            </a:endParaRPr>
          </a:p>
          <a:p>
            <a:pPr marL="914400" lvl="1" indent="-342900" defTabSz="914400">
              <a:lnSpc>
                <a:spcPct val="90000"/>
              </a:lnSpc>
              <a:spcBef>
                <a:spcPct val="20000"/>
              </a:spcBef>
              <a:buFont typeface="Arial" panose="020B0604020202020204" pitchFamily="34" charset="0"/>
              <a:buChar char="•"/>
            </a:pPr>
            <a:endParaRPr lang="th-TH" altLang="en-US" sz="4400" dirty="0">
              <a:solidFill>
                <a:srgbClr val="FF3399"/>
              </a:solidFill>
              <a:latin typeface="Arial" pitchFamily="34" charset="0"/>
            </a:endParaRPr>
          </a:p>
        </p:txBody>
      </p:sp>
      <p:sp>
        <p:nvSpPr>
          <p:cNvPr id="5" name="Title 1"/>
          <p:cNvSpPr txBox="1">
            <a:spLocks/>
          </p:cNvSpPr>
          <p:nvPr/>
        </p:nvSpPr>
        <p:spPr>
          <a:xfrm>
            <a:off x="457200" y="341784"/>
            <a:ext cx="8229600" cy="114300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dirty="0" smtClean="0"/>
              <a:t>Good research</a:t>
            </a:r>
            <a:endParaRPr lang="en-GB" dirty="0"/>
          </a:p>
        </p:txBody>
      </p:sp>
    </p:spTree>
    <p:extLst>
      <p:ext uri="{BB962C8B-B14F-4D97-AF65-F5344CB8AC3E}">
        <p14:creationId xmlns:p14="http://schemas.microsoft.com/office/powerpoint/2010/main" val="1165296287"/>
      </p:ext>
    </p:extLst>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Terminology</a:t>
            </a:r>
            <a:endParaRPr lang="en-GB" dirty="0"/>
          </a:p>
        </p:txBody>
      </p:sp>
      <p:sp>
        <p:nvSpPr>
          <p:cNvPr id="4" name="Rectangle 3"/>
          <p:cNvSpPr/>
          <p:nvPr/>
        </p:nvSpPr>
        <p:spPr>
          <a:xfrm>
            <a:off x="3901624" y="3244334"/>
            <a:ext cx="1340752" cy="369332"/>
          </a:xfrm>
          <a:prstGeom prst="rect">
            <a:avLst/>
          </a:prstGeom>
        </p:spPr>
        <p:txBody>
          <a:bodyPr wrap="none">
            <a:spAutoFit/>
          </a:bodyPr>
          <a:lstStyle/>
          <a:p>
            <a:r>
              <a:rPr lang="en-GB" dirty="0" smtClean="0"/>
              <a:t>Terminology</a:t>
            </a:r>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1889785226"/>
              </p:ext>
            </p:extLst>
          </p:nvPr>
        </p:nvGraphicFramePr>
        <p:xfrm>
          <a:off x="989970" y="1412776"/>
          <a:ext cx="7005362" cy="4023360"/>
        </p:xfrm>
        <a:graphic>
          <a:graphicData uri="http://schemas.openxmlformats.org/drawingml/2006/table">
            <a:tbl>
              <a:tblPr firstRow="1" bandRow="1">
                <a:tableStyleId>{69CF1AB2-1976-4502-BF36-3FF5EA218861}</a:tableStyleId>
              </a:tblPr>
              <a:tblGrid>
                <a:gridCol w="2867227"/>
                <a:gridCol w="4138135"/>
              </a:tblGrid>
              <a:tr h="370840">
                <a:tc>
                  <a:txBody>
                    <a:bodyPr/>
                    <a:lstStyle/>
                    <a:p>
                      <a:pPr algn="ctr"/>
                      <a:r>
                        <a:rPr lang="en-GB" sz="2000" dirty="0" smtClean="0"/>
                        <a:t>Accuracy</a:t>
                      </a:r>
                      <a:endParaRPr lang="en-GB" sz="2000" dirty="0"/>
                    </a:p>
                  </a:txBody>
                  <a:tcPr anchor="ctr"/>
                </a:tc>
                <a:tc>
                  <a:txBody>
                    <a:bodyPr/>
                    <a:lstStyle/>
                    <a:p>
                      <a:r>
                        <a:rPr lang="en-GB" sz="2000" b="0" dirty="0" smtClean="0"/>
                        <a:t>How close a study parameter estimate (e.g. mean </a:t>
                      </a:r>
                      <a:r>
                        <a:rPr lang="en-GB" sz="2000" b="0" dirty="0" err="1" smtClean="0"/>
                        <a:t>sbp</a:t>
                      </a:r>
                      <a:r>
                        <a:rPr lang="en-GB" sz="2000" b="0" dirty="0" smtClean="0"/>
                        <a:t>) is to the true population value</a:t>
                      </a:r>
                      <a:endParaRPr lang="en-GB" sz="2000" dirty="0" smtClean="0"/>
                    </a:p>
                  </a:txBody>
                  <a:tcPr anchor="ctr"/>
                </a:tc>
              </a:tr>
              <a:tr h="370840">
                <a:tc>
                  <a:txBody>
                    <a:bodyPr/>
                    <a:lstStyle/>
                    <a:p>
                      <a:pPr algn="ctr"/>
                      <a:r>
                        <a:rPr lang="en-GB" sz="2000" b="1" dirty="0" smtClean="0"/>
                        <a:t>Precision</a:t>
                      </a:r>
                    </a:p>
                    <a:p>
                      <a:pPr algn="ctr"/>
                      <a:r>
                        <a:rPr lang="en-GB" sz="2000" dirty="0" smtClean="0"/>
                        <a:t/>
                      </a:r>
                      <a:br>
                        <a:rPr lang="en-GB" sz="2000" dirty="0" smtClean="0"/>
                      </a:br>
                      <a:endParaRPr lang="en-GB" sz="2000" dirty="0"/>
                    </a:p>
                  </a:txBody>
                  <a:tcPr anchor="ctr"/>
                </a:tc>
                <a:tc>
                  <a:txBody>
                    <a:bodyPr/>
                    <a:lstStyle/>
                    <a:p>
                      <a:r>
                        <a:rPr lang="en-GB" sz="2000" dirty="0" smtClean="0"/>
                        <a:t>The extent to which a parameter estimate varies with repeated sampling. The smaller</a:t>
                      </a:r>
                      <a:r>
                        <a:rPr lang="en-GB" sz="2000" baseline="0" dirty="0" smtClean="0"/>
                        <a:t> </a:t>
                      </a:r>
                      <a:r>
                        <a:rPr lang="en-GB" sz="2000" dirty="0" smtClean="0"/>
                        <a:t>the variation the more precise the value</a:t>
                      </a:r>
                      <a:endParaRPr lang="en-GB" sz="2000" dirty="0"/>
                    </a:p>
                  </a:txBody>
                  <a:tcPr anchor="ctr"/>
                </a:tc>
              </a:tr>
              <a:tr h="370840">
                <a:tc>
                  <a:txBody>
                    <a:bodyPr/>
                    <a:lstStyle/>
                    <a:p>
                      <a:pPr algn="ctr"/>
                      <a:r>
                        <a:rPr lang="en-GB" sz="2000" b="1" dirty="0" smtClean="0"/>
                        <a:t>Reliability</a:t>
                      </a:r>
                      <a:endParaRPr lang="en-GB" sz="2000" b="1" dirty="0"/>
                    </a:p>
                  </a:txBody>
                  <a:tcPr anchor="ctr"/>
                </a:tc>
                <a:tc>
                  <a:txBody>
                    <a:bodyPr/>
                    <a:lstStyle/>
                    <a:p>
                      <a:r>
                        <a:rPr lang="en-GB" sz="2000" dirty="0" smtClean="0"/>
                        <a:t>The accuracy, consistency &amp; stability of a test or study across differing situations</a:t>
                      </a:r>
                      <a:endParaRPr lang="en-GB" sz="2000" dirty="0"/>
                    </a:p>
                  </a:txBody>
                  <a:tcPr anchor="ctr"/>
                </a:tc>
              </a:tr>
              <a:tr h="370840">
                <a:tc>
                  <a:txBody>
                    <a:bodyPr/>
                    <a:lstStyle/>
                    <a:p>
                      <a:pPr algn="ctr"/>
                      <a:r>
                        <a:rPr lang="en-GB" sz="2000" b="1" dirty="0" smtClean="0"/>
                        <a:t>Validity</a:t>
                      </a:r>
                      <a:endParaRPr lang="en-GB" sz="2000" b="1" dirty="0"/>
                    </a:p>
                  </a:txBody>
                  <a:tcPr anchor="ctr"/>
                </a:tc>
                <a:tc>
                  <a:txBody>
                    <a:bodyPr/>
                    <a:lstStyle/>
                    <a:p>
                      <a:r>
                        <a:rPr lang="en-GB" sz="2000" dirty="0" smtClean="0"/>
                        <a:t>The likelihood that a study finding is true</a:t>
                      </a:r>
                      <a:r>
                        <a:rPr lang="en-GB" sz="2000" baseline="0" dirty="0" smtClean="0"/>
                        <a:t> and free of bias</a:t>
                      </a:r>
                      <a:endParaRPr lang="en-GB" sz="2000" dirty="0"/>
                    </a:p>
                  </a:txBody>
                  <a:tcPr anchor="ctr"/>
                </a:tc>
              </a:tr>
            </a:tbl>
          </a:graphicData>
        </a:graphic>
      </p:graphicFrame>
    </p:spTree>
    <p:extLst>
      <p:ext uri="{BB962C8B-B14F-4D97-AF65-F5344CB8AC3E}">
        <p14:creationId xmlns:p14="http://schemas.microsoft.com/office/powerpoint/2010/main" val="34376838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ChangeArrowheads="1"/>
          </p:cNvSpPr>
          <p:nvPr/>
        </p:nvSpPr>
        <p:spPr bwMode="auto">
          <a:xfrm>
            <a:off x="242888" y="1992762"/>
            <a:ext cx="864235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sz="2400" dirty="0" smtClean="0"/>
              <a:t>Inter-related concepts o</a:t>
            </a:r>
            <a:r>
              <a:rPr lang="en-US" altLang="en-US" sz="2400" dirty="0" smtClean="0">
                <a:effectLst/>
              </a:rPr>
              <a:t>f fundamental concern during study design</a:t>
            </a:r>
          </a:p>
        </p:txBody>
      </p:sp>
      <p:sp>
        <p:nvSpPr>
          <p:cNvPr id="2053" name="Rectangle 5"/>
          <p:cNvSpPr>
            <a:spLocks noChangeArrowheads="1"/>
          </p:cNvSpPr>
          <p:nvPr/>
        </p:nvSpPr>
        <p:spPr bwMode="auto">
          <a:xfrm>
            <a:off x="3419872" y="3006080"/>
            <a:ext cx="2324100" cy="1143000"/>
          </a:xfrm>
          <a:prstGeom prst="rect">
            <a:avLst/>
          </a:prstGeom>
          <a:noFill/>
          <a:ln w="25400">
            <a:solidFill>
              <a:srgbClr val="000000"/>
            </a:solidFill>
            <a:miter lim="800000"/>
            <a:headEnd/>
            <a:tailEnd/>
          </a:ln>
          <a:effectLst/>
        </p:spPr>
        <p:txBody>
          <a:bodyPr lIns="38100" tIns="38100" rIns="38100" bIns="38100"/>
          <a:lstStyle/>
          <a:p>
            <a:pPr algn="ctr" eaLnBrk="0" hangingPunct="0"/>
            <a:r>
              <a:rPr lang="en-US" altLang="en-US" sz="3600" b="1" dirty="0" smtClean="0"/>
              <a:t>Accuracy</a:t>
            </a:r>
          </a:p>
          <a:p>
            <a:pPr algn="ctr" eaLnBrk="0" hangingPunct="0"/>
            <a:r>
              <a:rPr lang="en-US" altLang="en-US" sz="1600" b="1" dirty="0" smtClean="0"/>
              <a:t>How good an estimate of population parameter</a:t>
            </a:r>
            <a:endParaRPr lang="en-US" altLang="en-US" sz="1600" b="1" dirty="0"/>
          </a:p>
        </p:txBody>
      </p:sp>
      <p:sp>
        <p:nvSpPr>
          <p:cNvPr id="2054" name="Rectangle 6"/>
          <p:cNvSpPr>
            <a:spLocks noChangeArrowheads="1"/>
          </p:cNvSpPr>
          <p:nvPr/>
        </p:nvSpPr>
        <p:spPr bwMode="auto">
          <a:xfrm>
            <a:off x="6307788" y="4967472"/>
            <a:ext cx="2324100" cy="1161877"/>
          </a:xfrm>
          <a:prstGeom prst="rect">
            <a:avLst/>
          </a:prstGeom>
          <a:noFill/>
          <a:ln>
            <a:solidFill>
              <a:schemeClr val="tx1"/>
            </a:solidFill>
          </a:ln>
          <a:effectLst/>
        </p:spPr>
        <p:txBody>
          <a:bodyPr lIns="38100" tIns="38100" rIns="38100" bIns="38100"/>
          <a:lstStyle/>
          <a:p>
            <a:pPr algn="ctr" eaLnBrk="0" hangingPunct="0"/>
            <a:r>
              <a:rPr lang="en-US" altLang="en-US" sz="3600" b="1" dirty="0" smtClean="0"/>
              <a:t>Precision</a:t>
            </a:r>
          </a:p>
          <a:p>
            <a:pPr algn="ctr" eaLnBrk="0" hangingPunct="0"/>
            <a:r>
              <a:rPr lang="en-US" altLang="en-US" sz="1600" b="1" dirty="0" smtClean="0"/>
              <a:t>How much do parameter estimates vary</a:t>
            </a:r>
            <a:endParaRPr lang="en-US" altLang="en-US" sz="1600" b="1" dirty="0"/>
          </a:p>
        </p:txBody>
      </p:sp>
      <p:sp>
        <p:nvSpPr>
          <p:cNvPr id="2055" name="Rectangle 7"/>
          <p:cNvSpPr>
            <a:spLocks noChangeArrowheads="1"/>
          </p:cNvSpPr>
          <p:nvPr/>
        </p:nvSpPr>
        <p:spPr bwMode="auto">
          <a:xfrm>
            <a:off x="520276" y="5121800"/>
            <a:ext cx="2324100" cy="893249"/>
          </a:xfrm>
          <a:prstGeom prst="rect">
            <a:avLst/>
          </a:prstGeom>
          <a:noFill/>
          <a:ln>
            <a:solidFill>
              <a:schemeClr val="tx1"/>
            </a:solidFill>
          </a:ln>
          <a:effectLst/>
        </p:spPr>
        <p:txBody>
          <a:bodyPr lIns="38100" tIns="38100" rIns="38100" bIns="38100"/>
          <a:lstStyle/>
          <a:p>
            <a:pPr algn="ctr" eaLnBrk="0" hangingPunct="0"/>
            <a:r>
              <a:rPr lang="en-US" altLang="en-US" sz="3600" b="1" dirty="0" smtClean="0"/>
              <a:t>Validity</a:t>
            </a:r>
          </a:p>
          <a:p>
            <a:pPr algn="ctr" eaLnBrk="0" hangingPunct="0"/>
            <a:r>
              <a:rPr lang="en-US" altLang="en-US" sz="1600" b="1" dirty="0" smtClean="0"/>
              <a:t>Truth of study findings</a:t>
            </a:r>
            <a:endParaRPr lang="en-US" altLang="en-US" sz="1600" b="1" dirty="0"/>
          </a:p>
        </p:txBody>
      </p:sp>
      <p:cxnSp>
        <p:nvCxnSpPr>
          <p:cNvPr id="5" name="Straight Arrow Connector 4"/>
          <p:cNvCxnSpPr/>
          <p:nvPr/>
        </p:nvCxnSpPr>
        <p:spPr>
          <a:xfrm>
            <a:off x="5781848" y="3472432"/>
            <a:ext cx="1673702" cy="136644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V="1">
            <a:off x="2900363" y="5572125"/>
            <a:ext cx="3357562" cy="1428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1657350" y="3501008"/>
            <a:ext cx="1690514" cy="1499617"/>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36" name="Title 1"/>
          <p:cNvSpPr txBox="1">
            <a:spLocks/>
          </p:cNvSpPr>
          <p:nvPr/>
        </p:nvSpPr>
        <p:spPr>
          <a:xfrm>
            <a:off x="457200" y="26064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GB" dirty="0"/>
          </a:p>
        </p:txBody>
      </p:sp>
      <p:sp>
        <p:nvSpPr>
          <p:cNvPr id="38" name="Title 1"/>
          <p:cNvSpPr>
            <a:spLocks noGrp="1"/>
          </p:cNvSpPr>
          <p:nvPr>
            <p:ph type="title"/>
          </p:nvPr>
        </p:nvSpPr>
        <p:spPr>
          <a:xfrm>
            <a:off x="251520" y="274638"/>
            <a:ext cx="8640960" cy="1143000"/>
          </a:xfrm>
        </p:spPr>
        <p:txBody>
          <a:bodyPr>
            <a:normAutofit fontScale="90000"/>
          </a:bodyPr>
          <a:lstStyle/>
          <a:p>
            <a:r>
              <a:rPr lang="en-GB" dirty="0" smtClean="0"/>
              <a:t>Accuracy, precision, validity &amp; reliability:</a:t>
            </a:r>
            <a:br>
              <a:rPr lang="en-GB" dirty="0" smtClean="0"/>
            </a:br>
            <a:r>
              <a:rPr lang="en-GB" dirty="0" smtClean="0"/>
              <a:t>relationships</a:t>
            </a:r>
            <a:endParaRPr lang="en-GB" sz="3600" dirty="0"/>
          </a:p>
        </p:txBody>
      </p:sp>
      <p:sp>
        <p:nvSpPr>
          <p:cNvPr id="39" name="Rectangle 5"/>
          <p:cNvSpPr>
            <a:spLocks noChangeArrowheads="1"/>
          </p:cNvSpPr>
          <p:nvPr/>
        </p:nvSpPr>
        <p:spPr bwMode="auto">
          <a:xfrm>
            <a:off x="3419872" y="4337664"/>
            <a:ext cx="2324100" cy="1091580"/>
          </a:xfrm>
          <a:prstGeom prst="rect">
            <a:avLst/>
          </a:prstGeom>
          <a:noFill/>
          <a:ln w="25400">
            <a:solidFill>
              <a:srgbClr val="000000"/>
            </a:solidFill>
            <a:miter lim="800000"/>
            <a:headEnd/>
            <a:tailEnd/>
          </a:ln>
          <a:effectLst/>
        </p:spPr>
        <p:txBody>
          <a:bodyPr lIns="38100" tIns="38100" rIns="38100" bIns="38100"/>
          <a:lstStyle/>
          <a:p>
            <a:pPr algn="ctr" eaLnBrk="0" hangingPunct="0"/>
            <a:r>
              <a:rPr lang="en-US" altLang="en-US" sz="3600" b="1" dirty="0" smtClean="0"/>
              <a:t>Reliability</a:t>
            </a:r>
          </a:p>
          <a:p>
            <a:pPr algn="ctr" eaLnBrk="0" hangingPunct="0"/>
            <a:r>
              <a:rPr lang="en-US" altLang="en-US" sz="1600" b="1" dirty="0" smtClean="0"/>
              <a:t>How replicable are the results</a:t>
            </a:r>
          </a:p>
        </p:txBody>
      </p:sp>
    </p:spTree>
    <p:extLst>
      <p:ext uri="{BB962C8B-B14F-4D97-AF65-F5344CB8AC3E}">
        <p14:creationId xmlns:p14="http://schemas.microsoft.com/office/powerpoint/2010/main" val="3712464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ine 2"/>
          <p:cNvSpPr>
            <a:spLocks noChangeShapeType="1"/>
          </p:cNvSpPr>
          <p:nvPr/>
        </p:nvSpPr>
        <p:spPr bwMode="auto">
          <a:xfrm flipH="1">
            <a:off x="1295398" y="3414712"/>
            <a:ext cx="4764" cy="2386031"/>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 name="Line 3"/>
          <p:cNvSpPr>
            <a:spLocks noChangeShapeType="1"/>
          </p:cNvSpPr>
          <p:nvPr/>
        </p:nvSpPr>
        <p:spPr bwMode="auto">
          <a:xfrm>
            <a:off x="1219200" y="5800744"/>
            <a:ext cx="6477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 name="Freeform 4"/>
          <p:cNvSpPr>
            <a:spLocks/>
          </p:cNvSpPr>
          <p:nvPr/>
        </p:nvSpPr>
        <p:spPr bwMode="auto">
          <a:xfrm>
            <a:off x="2819400" y="3357562"/>
            <a:ext cx="2743200" cy="2366981"/>
          </a:xfrm>
          <a:custGeom>
            <a:avLst/>
            <a:gdLst>
              <a:gd name="T0" fmla="*/ 0 w 1536"/>
              <a:gd name="T1" fmla="*/ 3048000 h 1968"/>
              <a:gd name="T2" fmla="*/ 1543050 w 1536"/>
              <a:gd name="T3" fmla="*/ 0 h 1968"/>
              <a:gd name="T4" fmla="*/ 2743200 w 1536"/>
              <a:gd name="T5" fmla="*/ 3048000 h 1968"/>
              <a:gd name="T6" fmla="*/ 0 60000 65536"/>
              <a:gd name="T7" fmla="*/ 0 60000 65536"/>
              <a:gd name="T8" fmla="*/ 0 60000 65536"/>
            </a:gdLst>
            <a:ahLst/>
            <a:cxnLst>
              <a:cxn ang="T6">
                <a:pos x="T0" y="T1"/>
              </a:cxn>
              <a:cxn ang="T7">
                <a:pos x="T2" y="T3"/>
              </a:cxn>
              <a:cxn ang="T8">
                <a:pos x="T4" y="T5"/>
              </a:cxn>
            </a:cxnLst>
            <a:rect l="0" t="0" r="r" b="b"/>
            <a:pathLst>
              <a:path w="1536" h="1968">
                <a:moveTo>
                  <a:pt x="0" y="1968"/>
                </a:moveTo>
                <a:cubicBezTo>
                  <a:pt x="304" y="984"/>
                  <a:pt x="608" y="0"/>
                  <a:pt x="864" y="0"/>
                </a:cubicBezTo>
                <a:cubicBezTo>
                  <a:pt x="1120" y="0"/>
                  <a:pt x="1424" y="1648"/>
                  <a:pt x="1536" y="1968"/>
                </a:cubicBezTo>
              </a:path>
            </a:pathLst>
          </a:custGeom>
          <a:noFill/>
          <a:ln w="57150" cmpd="sng">
            <a:solidFill>
              <a:schemeClr val="tx2">
                <a:lumMod val="40000"/>
                <a:lumOff val="60000"/>
              </a:schemeClr>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7" name="Freeform 5"/>
          <p:cNvSpPr>
            <a:spLocks/>
          </p:cNvSpPr>
          <p:nvPr/>
        </p:nvSpPr>
        <p:spPr bwMode="auto">
          <a:xfrm>
            <a:off x="1371600" y="4100513"/>
            <a:ext cx="5334000" cy="1624030"/>
          </a:xfrm>
          <a:custGeom>
            <a:avLst/>
            <a:gdLst>
              <a:gd name="T0" fmla="*/ 0 w 1536"/>
              <a:gd name="T1" fmla="*/ 2514600 h 1968"/>
              <a:gd name="T2" fmla="*/ 3000375 w 1536"/>
              <a:gd name="T3" fmla="*/ 0 h 1968"/>
              <a:gd name="T4" fmla="*/ 5334000 w 1536"/>
              <a:gd name="T5" fmla="*/ 2514600 h 1968"/>
              <a:gd name="T6" fmla="*/ 0 60000 65536"/>
              <a:gd name="T7" fmla="*/ 0 60000 65536"/>
              <a:gd name="T8" fmla="*/ 0 60000 65536"/>
            </a:gdLst>
            <a:ahLst/>
            <a:cxnLst>
              <a:cxn ang="T6">
                <a:pos x="T0" y="T1"/>
              </a:cxn>
              <a:cxn ang="T7">
                <a:pos x="T2" y="T3"/>
              </a:cxn>
              <a:cxn ang="T8">
                <a:pos x="T4" y="T5"/>
              </a:cxn>
            </a:cxnLst>
            <a:rect l="0" t="0" r="r" b="b"/>
            <a:pathLst>
              <a:path w="1536" h="1968">
                <a:moveTo>
                  <a:pt x="0" y="1968"/>
                </a:moveTo>
                <a:cubicBezTo>
                  <a:pt x="304" y="984"/>
                  <a:pt x="608" y="0"/>
                  <a:pt x="864" y="0"/>
                </a:cubicBezTo>
                <a:cubicBezTo>
                  <a:pt x="1120" y="0"/>
                  <a:pt x="1424" y="1648"/>
                  <a:pt x="1536" y="1968"/>
                </a:cubicBezTo>
              </a:path>
            </a:pathLst>
          </a:custGeom>
          <a:noFill/>
          <a:ln w="76200" cmpd="sng">
            <a:solidFill>
              <a:schemeClr val="accent3">
                <a:lumMod val="60000"/>
                <a:lumOff val="40000"/>
              </a:schemeClr>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8" name="Line 6"/>
          <p:cNvSpPr>
            <a:spLocks noChangeShapeType="1"/>
          </p:cNvSpPr>
          <p:nvPr/>
        </p:nvSpPr>
        <p:spPr bwMode="auto">
          <a:xfrm flipH="1">
            <a:off x="4324352" y="3386138"/>
            <a:ext cx="4761" cy="241460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 name="Freeform 8"/>
          <p:cNvSpPr>
            <a:spLocks/>
          </p:cNvSpPr>
          <p:nvPr/>
        </p:nvSpPr>
        <p:spPr bwMode="auto">
          <a:xfrm>
            <a:off x="1752600" y="3386138"/>
            <a:ext cx="2743200" cy="2414606"/>
          </a:xfrm>
          <a:custGeom>
            <a:avLst/>
            <a:gdLst>
              <a:gd name="T0" fmla="*/ 0 w 1536"/>
              <a:gd name="T1" fmla="*/ 3048000 h 1968"/>
              <a:gd name="T2" fmla="*/ 1543050 w 1536"/>
              <a:gd name="T3" fmla="*/ 0 h 1968"/>
              <a:gd name="T4" fmla="*/ 2743200 w 1536"/>
              <a:gd name="T5" fmla="*/ 3048000 h 1968"/>
              <a:gd name="T6" fmla="*/ 0 60000 65536"/>
              <a:gd name="T7" fmla="*/ 0 60000 65536"/>
              <a:gd name="T8" fmla="*/ 0 60000 65536"/>
            </a:gdLst>
            <a:ahLst/>
            <a:cxnLst>
              <a:cxn ang="T6">
                <a:pos x="T0" y="T1"/>
              </a:cxn>
              <a:cxn ang="T7">
                <a:pos x="T2" y="T3"/>
              </a:cxn>
              <a:cxn ang="T8">
                <a:pos x="T4" y="T5"/>
              </a:cxn>
            </a:cxnLst>
            <a:rect l="0" t="0" r="r" b="b"/>
            <a:pathLst>
              <a:path w="1536" h="1968">
                <a:moveTo>
                  <a:pt x="0" y="1968"/>
                </a:moveTo>
                <a:cubicBezTo>
                  <a:pt x="304" y="984"/>
                  <a:pt x="608" y="0"/>
                  <a:pt x="864" y="0"/>
                </a:cubicBezTo>
                <a:cubicBezTo>
                  <a:pt x="1120" y="0"/>
                  <a:pt x="1424" y="1648"/>
                  <a:pt x="1536" y="1968"/>
                </a:cubicBezTo>
              </a:path>
            </a:pathLst>
          </a:custGeom>
          <a:noFill/>
          <a:ln w="57150" cmpd="sng">
            <a:solidFill>
              <a:schemeClr val="accent2">
                <a:lumMod val="60000"/>
                <a:lumOff val="40000"/>
              </a:schemeClr>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1" name="Freeform 9"/>
          <p:cNvSpPr>
            <a:spLocks/>
          </p:cNvSpPr>
          <p:nvPr/>
        </p:nvSpPr>
        <p:spPr bwMode="auto">
          <a:xfrm>
            <a:off x="3962400" y="3343275"/>
            <a:ext cx="2743200" cy="2457469"/>
          </a:xfrm>
          <a:custGeom>
            <a:avLst/>
            <a:gdLst>
              <a:gd name="T0" fmla="*/ 0 w 1536"/>
              <a:gd name="T1" fmla="*/ 3048000 h 1968"/>
              <a:gd name="T2" fmla="*/ 1543050 w 1536"/>
              <a:gd name="T3" fmla="*/ 0 h 1968"/>
              <a:gd name="T4" fmla="*/ 2743200 w 1536"/>
              <a:gd name="T5" fmla="*/ 3048000 h 1968"/>
              <a:gd name="T6" fmla="*/ 0 60000 65536"/>
              <a:gd name="T7" fmla="*/ 0 60000 65536"/>
              <a:gd name="T8" fmla="*/ 0 60000 65536"/>
            </a:gdLst>
            <a:ahLst/>
            <a:cxnLst>
              <a:cxn ang="T6">
                <a:pos x="T0" y="T1"/>
              </a:cxn>
              <a:cxn ang="T7">
                <a:pos x="T2" y="T3"/>
              </a:cxn>
              <a:cxn ang="T8">
                <a:pos x="T4" y="T5"/>
              </a:cxn>
            </a:cxnLst>
            <a:rect l="0" t="0" r="r" b="b"/>
            <a:pathLst>
              <a:path w="1536" h="1968">
                <a:moveTo>
                  <a:pt x="0" y="1968"/>
                </a:moveTo>
                <a:cubicBezTo>
                  <a:pt x="304" y="984"/>
                  <a:pt x="608" y="0"/>
                  <a:pt x="864" y="0"/>
                </a:cubicBezTo>
                <a:cubicBezTo>
                  <a:pt x="1120" y="0"/>
                  <a:pt x="1424" y="1648"/>
                  <a:pt x="1536" y="1968"/>
                </a:cubicBezTo>
              </a:path>
            </a:pathLst>
          </a:custGeom>
          <a:noFill/>
          <a:ln w="57150" cmpd="sng">
            <a:solidFill>
              <a:schemeClr val="accent6">
                <a:lumMod val="60000"/>
                <a:lumOff val="40000"/>
              </a:schemeClr>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4" name="Text Box 12"/>
          <p:cNvSpPr txBox="1">
            <a:spLocks noChangeArrowheads="1"/>
          </p:cNvSpPr>
          <p:nvPr/>
        </p:nvSpPr>
        <p:spPr bwMode="auto">
          <a:xfrm>
            <a:off x="3429000" y="1590688"/>
            <a:ext cx="52197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r>
              <a:rPr lang="en-US" altLang="en-US" dirty="0" smtClean="0">
                <a:solidFill>
                  <a:schemeClr val="tx2">
                    <a:lumMod val="40000"/>
                    <a:lumOff val="60000"/>
                  </a:schemeClr>
                </a:solidFill>
                <a:latin typeface="Arial" charset="0"/>
              </a:rPr>
              <a:t>True population parameter</a:t>
            </a:r>
          </a:p>
          <a:p>
            <a:r>
              <a:rPr lang="en-US" altLang="en-US" dirty="0" smtClean="0">
                <a:solidFill>
                  <a:schemeClr val="accent3">
                    <a:lumMod val="60000"/>
                    <a:lumOff val="40000"/>
                  </a:schemeClr>
                </a:solidFill>
                <a:latin typeface="Arial" charset="0"/>
              </a:rPr>
              <a:t>Less precise but still accurate</a:t>
            </a:r>
          </a:p>
          <a:p>
            <a:r>
              <a:rPr lang="en-US" altLang="en-US" dirty="0" smtClean="0">
                <a:solidFill>
                  <a:schemeClr val="accent2">
                    <a:lumMod val="60000"/>
                    <a:lumOff val="40000"/>
                  </a:schemeClr>
                </a:solidFill>
                <a:latin typeface="Arial" charset="0"/>
              </a:rPr>
              <a:t>Still precise but </a:t>
            </a:r>
            <a:r>
              <a:rPr lang="en-US" altLang="en-US" dirty="0" smtClean="0">
                <a:solidFill>
                  <a:schemeClr val="accent6">
                    <a:lumMod val="60000"/>
                    <a:lumOff val="40000"/>
                  </a:schemeClr>
                </a:solidFill>
                <a:latin typeface="Arial" charset="0"/>
              </a:rPr>
              <a:t>less accurate</a:t>
            </a:r>
          </a:p>
          <a:p>
            <a:endParaRPr lang="en-US" altLang="en-US" dirty="0">
              <a:latin typeface="Arial" charset="0"/>
            </a:endParaRPr>
          </a:p>
        </p:txBody>
      </p:sp>
      <p:sp>
        <p:nvSpPr>
          <p:cNvPr id="18" name="Title 1"/>
          <p:cNvSpPr>
            <a:spLocks noGrp="1"/>
          </p:cNvSpPr>
          <p:nvPr>
            <p:ph type="title"/>
          </p:nvPr>
        </p:nvSpPr>
        <p:spPr>
          <a:xfrm>
            <a:off x="457200" y="274638"/>
            <a:ext cx="8229600" cy="1143000"/>
          </a:xfrm>
        </p:spPr>
        <p:txBody>
          <a:bodyPr>
            <a:normAutofit fontScale="90000"/>
          </a:bodyPr>
          <a:lstStyle/>
          <a:p>
            <a:r>
              <a:rPr lang="en-GB" dirty="0" smtClean="0"/>
              <a:t>Accuracy and Precision:</a:t>
            </a:r>
            <a:br>
              <a:rPr lang="en-GB" dirty="0" smtClean="0"/>
            </a:br>
            <a:r>
              <a:rPr lang="en-GB" sz="3600" dirty="0" smtClean="0"/>
              <a:t>Plausible circumstances</a:t>
            </a:r>
            <a:endParaRPr lang="en-GB" sz="3600" dirty="0"/>
          </a:p>
        </p:txBody>
      </p:sp>
    </p:spTree>
    <p:extLst>
      <p:ext uri="{BB962C8B-B14F-4D97-AF65-F5344CB8AC3E}">
        <p14:creationId xmlns:p14="http://schemas.microsoft.com/office/powerpoint/2010/main" val="294952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7"/>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grpId="0" nodeType="afterEffect">
                                  <p:stCondLst>
                                    <p:cond delay="0"/>
                                  </p:stCondLst>
                                  <p:childTnLst>
                                    <p:set>
                                      <p:cBhvr>
                                        <p:cTn id="9" dur="1" fill="hold">
                                          <p:stCondLst>
                                            <p:cond delay="499"/>
                                          </p:stCondLst>
                                        </p:cTn>
                                        <p:tgtEl>
                                          <p:spTgt spid="14"/>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grpId="0" nodeType="afterEffect">
                                  <p:stCondLst>
                                    <p:cond delay="0"/>
                                  </p:stCondLst>
                                  <p:childTnLst>
                                    <p:set>
                                      <p:cBhvr>
                                        <p:cTn id="12" dur="1" fill="hold">
                                          <p:stCondLst>
                                            <p:cond delay="499"/>
                                          </p:stCondLst>
                                        </p:cTn>
                                        <p:tgtEl>
                                          <p:spTgt spid="10"/>
                                        </p:tgtEl>
                                        <p:attrNameLst>
                                          <p:attrName>style.visibility</p:attrName>
                                        </p:attrNameLst>
                                      </p:cBhvr>
                                      <p:to>
                                        <p:strVal val="visible"/>
                                      </p:to>
                                    </p:set>
                                  </p:childTnLst>
                                </p:cTn>
                              </p:par>
                            </p:childTnLst>
                          </p:cTn>
                        </p:par>
                        <p:par>
                          <p:cTn id="13" fill="hold">
                            <p:stCondLst>
                              <p:cond delay="1500"/>
                            </p:stCondLst>
                            <p:childTnLst>
                              <p:par>
                                <p:cTn id="14" presetID="1" presetClass="entr" presetSubtype="0" fill="hold" grpId="0" nodeType="afterEffect">
                                  <p:stCondLst>
                                    <p:cond delay="0"/>
                                  </p:stCondLst>
                                  <p:childTnLst>
                                    <p:set>
                                      <p:cBhvr>
                                        <p:cTn id="15" dur="1" fill="hold">
                                          <p:stCondLst>
                                            <p:cond delay="499"/>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P spid="11" grpId="0" animBg="1"/>
      <p:bldP spid="14"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Accuracy and Precision:</a:t>
            </a:r>
            <a:br>
              <a:rPr lang="en-GB" dirty="0" smtClean="0"/>
            </a:br>
            <a:r>
              <a:rPr lang="en-GB" sz="3600" dirty="0" smtClean="0"/>
              <a:t>Plausible circumstances</a:t>
            </a:r>
            <a:endParaRPr lang="en-GB" sz="3600" dirty="0"/>
          </a:p>
        </p:txBody>
      </p:sp>
      <p:sp>
        <p:nvSpPr>
          <p:cNvPr id="3" name="Oval 2"/>
          <p:cNvSpPr/>
          <p:nvPr/>
        </p:nvSpPr>
        <p:spPr>
          <a:xfrm>
            <a:off x="2480448" y="2003128"/>
            <a:ext cx="1440160" cy="1440160"/>
          </a:xfrm>
          <a:prstGeom prst="ellipse">
            <a:avLst/>
          </a:prstGeom>
          <a:solidFill>
            <a:schemeClr val="accent2"/>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26" name="Picture 2"/>
          <p:cNvPicPr>
            <a:picLocks noChangeAspect="1" noChangeArrowheads="1"/>
          </p:cNvPicPr>
          <p:nvPr/>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2720541" y="2263152"/>
            <a:ext cx="951421" cy="937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p:cNvPicPr>
            <a:picLocks noChangeAspect="1" noChangeArrowheads="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945039" y="2478608"/>
            <a:ext cx="504056" cy="504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Oval 6"/>
          <p:cNvSpPr/>
          <p:nvPr/>
        </p:nvSpPr>
        <p:spPr>
          <a:xfrm>
            <a:off x="4947504" y="1955496"/>
            <a:ext cx="1440160" cy="1440160"/>
          </a:xfrm>
          <a:prstGeom prst="ellipse">
            <a:avLst/>
          </a:prstGeom>
          <a:solidFill>
            <a:schemeClr val="accent2"/>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2"/>
          <p:cNvPicPr>
            <a:picLocks noChangeAspect="1" noChangeArrowheads="1"/>
          </p:cNvPicPr>
          <p:nvPr/>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5187597" y="2215520"/>
            <a:ext cx="951421" cy="937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412095" y="2430976"/>
            <a:ext cx="504056" cy="504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Oval 9"/>
          <p:cNvSpPr/>
          <p:nvPr/>
        </p:nvSpPr>
        <p:spPr>
          <a:xfrm>
            <a:off x="4885584" y="4165368"/>
            <a:ext cx="1440160" cy="1440160"/>
          </a:xfrm>
          <a:prstGeom prst="ellipse">
            <a:avLst/>
          </a:prstGeom>
          <a:solidFill>
            <a:schemeClr val="accent2"/>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2"/>
          <p:cNvPicPr>
            <a:picLocks noChangeAspect="1" noChangeArrowheads="1"/>
          </p:cNvPicPr>
          <p:nvPr/>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5125677" y="4425392"/>
            <a:ext cx="951421" cy="937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2"/>
          <p:cNvPicPr>
            <a:picLocks noChangeAspect="1" noChangeArrowheads="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5350175" y="4640848"/>
            <a:ext cx="504056" cy="504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Oval 12"/>
          <p:cNvSpPr/>
          <p:nvPr/>
        </p:nvSpPr>
        <p:spPr>
          <a:xfrm>
            <a:off x="2494720" y="4189176"/>
            <a:ext cx="1440160" cy="1440160"/>
          </a:xfrm>
          <a:prstGeom prst="ellipse">
            <a:avLst/>
          </a:prstGeom>
          <a:solidFill>
            <a:schemeClr val="accent2"/>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Picture 2"/>
          <p:cNvPicPr>
            <a:picLocks noChangeAspect="1" noChangeArrowheads="1"/>
          </p:cNvPicPr>
          <p:nvPr/>
        </p:nvPicPr>
        <p:blipFill>
          <a:blip r:embed="rId2" cstate="print">
            <a:biLevel thresh="25000"/>
            <a:extLst>
              <a:ext uri="{28A0092B-C50C-407E-A947-70E740481C1C}">
                <a14:useLocalDpi xmlns:a14="http://schemas.microsoft.com/office/drawing/2010/main" val="0"/>
              </a:ext>
            </a:extLst>
          </a:blip>
          <a:srcRect/>
          <a:stretch>
            <a:fillRect/>
          </a:stretch>
        </p:blipFill>
        <p:spPr bwMode="auto">
          <a:xfrm>
            <a:off x="2734813" y="4449200"/>
            <a:ext cx="951421" cy="937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2"/>
          <p:cNvPicPr>
            <a:picLocks noChangeAspect="1" noChangeArrowheads="1"/>
          </p:cNvPicPr>
          <p:nvPr/>
        </p:nvPicPr>
        <p:blipFill>
          <a:blip r:embed="rId3" cstate="print">
            <a:duotone>
              <a:schemeClr val="accent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959311" y="4664656"/>
            <a:ext cx="504056" cy="504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Flowchart: Connector 3"/>
          <p:cNvSpPr/>
          <p:nvPr/>
        </p:nvSpPr>
        <p:spPr>
          <a:xfrm>
            <a:off x="3171692" y="2700361"/>
            <a:ext cx="57150" cy="45719"/>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Flowchart: Connector 16"/>
          <p:cNvSpPr/>
          <p:nvPr/>
        </p:nvSpPr>
        <p:spPr>
          <a:xfrm>
            <a:off x="3281228" y="2795609"/>
            <a:ext cx="57150" cy="45719"/>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Flowchart: Connector 17"/>
          <p:cNvSpPr/>
          <p:nvPr/>
        </p:nvSpPr>
        <p:spPr>
          <a:xfrm>
            <a:off x="3119292" y="2790841"/>
            <a:ext cx="57150" cy="45719"/>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Flowchart: Connector 18"/>
          <p:cNvSpPr/>
          <p:nvPr/>
        </p:nvSpPr>
        <p:spPr>
          <a:xfrm>
            <a:off x="3271692" y="2586041"/>
            <a:ext cx="57150" cy="45719"/>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Flowchart: Connector 19"/>
          <p:cNvSpPr/>
          <p:nvPr/>
        </p:nvSpPr>
        <p:spPr>
          <a:xfrm>
            <a:off x="3028796" y="2671769"/>
            <a:ext cx="57150" cy="45719"/>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Flowchart: Connector 20"/>
          <p:cNvSpPr/>
          <p:nvPr/>
        </p:nvSpPr>
        <p:spPr>
          <a:xfrm>
            <a:off x="5629212" y="2671769"/>
            <a:ext cx="57150" cy="45719"/>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Flowchart: Connector 21"/>
          <p:cNvSpPr/>
          <p:nvPr/>
        </p:nvSpPr>
        <p:spPr>
          <a:xfrm>
            <a:off x="5629212" y="3014681"/>
            <a:ext cx="57150" cy="45719"/>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Flowchart: Connector 22"/>
          <p:cNvSpPr/>
          <p:nvPr/>
        </p:nvSpPr>
        <p:spPr>
          <a:xfrm>
            <a:off x="5629212" y="2285993"/>
            <a:ext cx="57150" cy="45719"/>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Flowchart: Connector 23"/>
          <p:cNvSpPr/>
          <p:nvPr/>
        </p:nvSpPr>
        <p:spPr>
          <a:xfrm>
            <a:off x="5286300" y="2571753"/>
            <a:ext cx="57150" cy="45719"/>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Flowchart: Connector 24"/>
          <p:cNvSpPr/>
          <p:nvPr/>
        </p:nvSpPr>
        <p:spPr>
          <a:xfrm>
            <a:off x="5986412" y="2700345"/>
            <a:ext cx="57150" cy="45719"/>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Flowchart: Connector 25"/>
          <p:cNvSpPr/>
          <p:nvPr/>
        </p:nvSpPr>
        <p:spPr>
          <a:xfrm>
            <a:off x="5352972" y="2881321"/>
            <a:ext cx="57150" cy="45719"/>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Flowchart: Connector 26"/>
          <p:cNvSpPr/>
          <p:nvPr/>
        </p:nvSpPr>
        <p:spPr>
          <a:xfrm>
            <a:off x="5505372" y="4262489"/>
            <a:ext cx="57150" cy="45719"/>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Flowchart: Connector 27"/>
          <p:cNvSpPr/>
          <p:nvPr/>
        </p:nvSpPr>
        <p:spPr>
          <a:xfrm>
            <a:off x="6186428" y="4914969"/>
            <a:ext cx="57150" cy="45719"/>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Flowchart: Connector 28"/>
          <p:cNvSpPr/>
          <p:nvPr/>
        </p:nvSpPr>
        <p:spPr>
          <a:xfrm>
            <a:off x="6338828" y="4124361"/>
            <a:ext cx="57150" cy="45719"/>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Flowchart: Connector 29"/>
          <p:cNvSpPr/>
          <p:nvPr/>
        </p:nvSpPr>
        <p:spPr>
          <a:xfrm>
            <a:off x="6010204" y="4467273"/>
            <a:ext cx="57150" cy="45719"/>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Flowchart: Connector 30"/>
          <p:cNvSpPr/>
          <p:nvPr/>
        </p:nvSpPr>
        <p:spPr>
          <a:xfrm>
            <a:off x="6705548" y="4619673"/>
            <a:ext cx="57150" cy="45719"/>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Flowchart: Connector 31"/>
          <p:cNvSpPr/>
          <p:nvPr/>
        </p:nvSpPr>
        <p:spPr>
          <a:xfrm>
            <a:off x="5800636" y="4757785"/>
            <a:ext cx="57150" cy="45719"/>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Flowchart: Connector 32"/>
          <p:cNvSpPr/>
          <p:nvPr/>
        </p:nvSpPr>
        <p:spPr>
          <a:xfrm>
            <a:off x="5910172" y="2438361"/>
            <a:ext cx="57150" cy="45719"/>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Flowchart: Connector 33"/>
          <p:cNvSpPr/>
          <p:nvPr/>
        </p:nvSpPr>
        <p:spPr>
          <a:xfrm>
            <a:off x="5948268" y="4019561"/>
            <a:ext cx="57150" cy="45719"/>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Flowchart: Connector 34"/>
          <p:cNvSpPr/>
          <p:nvPr/>
        </p:nvSpPr>
        <p:spPr>
          <a:xfrm>
            <a:off x="2843118" y="4314879"/>
            <a:ext cx="57150" cy="45719"/>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Flowchart: Connector 35"/>
          <p:cNvSpPr/>
          <p:nvPr/>
        </p:nvSpPr>
        <p:spPr>
          <a:xfrm>
            <a:off x="2866926" y="4438703"/>
            <a:ext cx="57150" cy="45719"/>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Flowchart: Connector 36"/>
          <p:cNvSpPr/>
          <p:nvPr/>
        </p:nvSpPr>
        <p:spPr>
          <a:xfrm>
            <a:off x="3019326" y="4305343"/>
            <a:ext cx="57150" cy="45719"/>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Flowchart: Connector 37"/>
          <p:cNvSpPr/>
          <p:nvPr/>
        </p:nvSpPr>
        <p:spPr>
          <a:xfrm>
            <a:off x="2685934" y="4343439"/>
            <a:ext cx="57150" cy="45719"/>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Flowchart: Connector 38"/>
          <p:cNvSpPr/>
          <p:nvPr/>
        </p:nvSpPr>
        <p:spPr>
          <a:xfrm>
            <a:off x="2738318" y="4167215"/>
            <a:ext cx="57150" cy="45719"/>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Flowchart: Connector 39"/>
          <p:cNvSpPr/>
          <p:nvPr/>
        </p:nvSpPr>
        <p:spPr>
          <a:xfrm>
            <a:off x="2881198" y="4210079"/>
            <a:ext cx="57150" cy="45719"/>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Content Placeholder 4"/>
          <p:cNvSpPr>
            <a:spLocks noGrp="1"/>
          </p:cNvSpPr>
          <p:nvPr>
            <p:ph idx="1"/>
          </p:nvPr>
        </p:nvSpPr>
        <p:spPr>
          <a:xfrm>
            <a:off x="457200" y="1700216"/>
            <a:ext cx="8229600" cy="4525963"/>
          </a:xfrm>
        </p:spPr>
        <p:txBody>
          <a:bodyPr/>
          <a:lstStyle/>
          <a:p>
            <a:pPr marL="0" indent="0">
              <a:buNone/>
            </a:pPr>
            <a:endParaRPr lang="en-GB" dirty="0" smtClean="0"/>
          </a:p>
          <a:p>
            <a:pPr marL="0" indent="0">
              <a:buNone/>
            </a:pPr>
            <a:endParaRPr lang="en-GB" dirty="0"/>
          </a:p>
          <a:p>
            <a:pPr marL="0" indent="0">
              <a:buNone/>
            </a:pPr>
            <a:endParaRPr lang="en-GB" dirty="0" smtClean="0"/>
          </a:p>
          <a:p>
            <a:pPr marL="0" indent="0">
              <a:buNone/>
            </a:pPr>
            <a:r>
              <a:rPr lang="en-GB" sz="2000" dirty="0" smtClean="0"/>
              <a:t>	</a:t>
            </a:r>
            <a:r>
              <a:rPr lang="en-GB" sz="2000" dirty="0"/>
              <a:t> </a:t>
            </a:r>
            <a:r>
              <a:rPr lang="en-GB" sz="2000" dirty="0" smtClean="0"/>
              <a:t>          Accurate and precise       Accurate but imprecise</a:t>
            </a:r>
          </a:p>
          <a:p>
            <a:pPr marL="0" indent="0">
              <a:buNone/>
            </a:pPr>
            <a:endParaRPr lang="en-GB" sz="2000" dirty="0"/>
          </a:p>
          <a:p>
            <a:pPr marL="0" indent="0">
              <a:buNone/>
            </a:pPr>
            <a:endParaRPr lang="en-GB" sz="2000" dirty="0" smtClean="0"/>
          </a:p>
          <a:p>
            <a:pPr marL="0" indent="0">
              <a:buNone/>
            </a:pPr>
            <a:endParaRPr lang="en-GB" sz="2000" dirty="0"/>
          </a:p>
          <a:p>
            <a:pPr marL="0" indent="0">
              <a:buNone/>
            </a:pPr>
            <a:endParaRPr lang="en-GB" sz="2000" dirty="0" smtClean="0"/>
          </a:p>
          <a:p>
            <a:pPr marL="0" indent="0">
              <a:buNone/>
            </a:pPr>
            <a:endParaRPr lang="en-GB" sz="2000" dirty="0"/>
          </a:p>
          <a:p>
            <a:pPr marL="0" indent="0">
              <a:buNone/>
            </a:pPr>
            <a:r>
              <a:rPr lang="en-GB" sz="2000" dirty="0" smtClean="0"/>
              <a:t>                        Inaccurate and precise       Inaccurate and imprecise </a:t>
            </a:r>
            <a:endParaRPr lang="en-GB" sz="2000" dirty="0"/>
          </a:p>
        </p:txBody>
      </p:sp>
    </p:spTree>
    <p:extLst>
      <p:ext uri="{BB962C8B-B14F-4D97-AF65-F5344CB8AC3E}">
        <p14:creationId xmlns:p14="http://schemas.microsoft.com/office/powerpoint/2010/main" val="19045821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Validity</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2806399720"/>
              </p:ext>
            </p:extLst>
          </p:nvPr>
        </p:nvGraphicFramePr>
        <p:xfrm>
          <a:off x="257176" y="1443045"/>
          <a:ext cx="8615362" cy="4637715"/>
        </p:xfrm>
        <a:graphic>
          <a:graphicData uri="http://schemas.openxmlformats.org/drawingml/2006/table">
            <a:tbl>
              <a:tblPr firstRow="1" bandRow="1">
                <a:tableStyleId>{69CF1AB2-1976-4502-BF36-3FF5EA218861}</a:tableStyleId>
              </a:tblPr>
              <a:tblGrid>
                <a:gridCol w="3531016"/>
                <a:gridCol w="5084346"/>
              </a:tblGrid>
              <a:tr h="984884">
                <a:tc>
                  <a:txBody>
                    <a:bodyPr/>
                    <a:lstStyle/>
                    <a:p>
                      <a:r>
                        <a:rPr lang="en-GB" sz="1800" b="1" dirty="0" smtClean="0"/>
                        <a:t>Content validity </a:t>
                      </a:r>
                      <a:endParaRPr lang="en-GB" sz="18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0" dirty="0" smtClean="0"/>
                        <a:t>If a questionnaire being used actually covers all aspects of the variable that is being studied. If the test is too narrow, then it will not predict what it claims. </a:t>
                      </a:r>
                    </a:p>
                  </a:txBody>
                  <a:tcPr/>
                </a:tc>
              </a:tr>
              <a:tr h="9801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smtClean="0"/>
                        <a:t>Face validity</a:t>
                      </a:r>
                    </a:p>
                    <a:p>
                      <a:endParaRPr lang="en-GB" sz="1800" b="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t>Whether or not the a survey has the right questions in order to answer the research questions that it aims to answer.</a:t>
                      </a:r>
                    </a:p>
                  </a:txBody>
                  <a:tcPr/>
                </a:tc>
              </a:tr>
              <a:tr h="461728">
                <a:tc>
                  <a:txBody>
                    <a:bodyPr/>
                    <a:lstStyle/>
                    <a:p>
                      <a:r>
                        <a:rPr lang="en-GB" sz="1800" b="1" dirty="0" smtClean="0"/>
                        <a:t>Internal Validity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t>When controlling all extraneous variables and the only variable influencing the results of a study is the one being manipulated by the researcher. </a:t>
                      </a:r>
                    </a:p>
                  </a:txBody>
                  <a:tcPr/>
                </a:tc>
              </a:tr>
              <a:tr h="461728">
                <a:tc>
                  <a:txBody>
                    <a:bodyPr/>
                    <a:lstStyle/>
                    <a:p>
                      <a:r>
                        <a:rPr lang="en-GB" sz="1800" b="1" dirty="0" smtClean="0"/>
                        <a:t>External Validity </a:t>
                      </a:r>
                    </a:p>
                    <a:p>
                      <a:endParaRPr lang="en-GB" sz="1800" b="1"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t>The extent to which study</a:t>
                      </a:r>
                      <a:r>
                        <a:rPr lang="en-GB" sz="1800" baseline="0" dirty="0" smtClean="0"/>
                        <a:t> </a:t>
                      </a:r>
                      <a:r>
                        <a:rPr lang="en-GB" sz="1800" dirty="0" smtClean="0"/>
                        <a:t>results can be generalized or extended to others. </a:t>
                      </a:r>
                    </a:p>
                  </a:txBody>
                  <a:tcPr/>
                </a:tc>
              </a:tr>
              <a:tr h="461728">
                <a:tc>
                  <a:txBody>
                    <a:bodyPr/>
                    <a:lstStyle/>
                    <a:p>
                      <a:r>
                        <a:rPr lang="en-GB" sz="1800" b="1" dirty="0" smtClean="0"/>
                        <a:t>Ecological Validity </a:t>
                      </a:r>
                    </a:p>
                    <a:p>
                      <a:endParaRPr lang="en-GB" sz="1800" b="1"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0" dirty="0" smtClean="0"/>
                        <a:t>Degree to which behaviours observed and recorded reflect those occurring in natural settings</a:t>
                      </a:r>
                      <a:r>
                        <a:rPr lang="en-GB" sz="1800" b="0" baseline="0" dirty="0" smtClean="0"/>
                        <a:t> and thus </a:t>
                      </a:r>
                      <a:r>
                        <a:rPr lang="en-GB" sz="1800" b="0" dirty="0" smtClean="0"/>
                        <a:t>extent to which findings can be generalized.</a:t>
                      </a:r>
                    </a:p>
                  </a:txBody>
                  <a:tcPr/>
                </a:tc>
              </a:tr>
            </a:tbl>
          </a:graphicData>
        </a:graphic>
      </p:graphicFrame>
    </p:spTree>
    <p:extLst>
      <p:ext uri="{BB962C8B-B14F-4D97-AF65-F5344CB8AC3E}">
        <p14:creationId xmlns:p14="http://schemas.microsoft.com/office/powerpoint/2010/main" val="33730245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Validity of categorical data</a:t>
            </a:r>
            <a:endParaRPr lang="en-GB" dirty="0"/>
          </a:p>
        </p:txBody>
      </p:sp>
      <p:sp>
        <p:nvSpPr>
          <p:cNvPr id="3" name="Content Placeholder 2"/>
          <p:cNvSpPr>
            <a:spLocks noGrp="1"/>
          </p:cNvSpPr>
          <p:nvPr>
            <p:ph idx="1"/>
          </p:nvPr>
        </p:nvSpPr>
        <p:spPr/>
        <p:txBody>
          <a:bodyPr/>
          <a:lstStyle/>
          <a:p>
            <a:r>
              <a:rPr lang="en-GB" dirty="0" smtClean="0"/>
              <a:t>Concurrent or predictive validity most simply assessed in terms of tables (often 2 by 2 tables) of a diagnostic test or screening test for a disease</a:t>
            </a:r>
          </a:p>
          <a:p>
            <a:endParaRPr lang="en-GB" dirty="0" smtClean="0"/>
          </a:p>
          <a:p>
            <a:r>
              <a:rPr lang="en-GB" dirty="0" smtClean="0"/>
              <a:t>BUT – the principles apply equally to measurements of exposure</a:t>
            </a:r>
            <a:endParaRPr lang="en-GB" dirty="0"/>
          </a:p>
        </p:txBody>
      </p:sp>
    </p:spTree>
    <p:extLst>
      <p:ext uri="{BB962C8B-B14F-4D97-AF65-F5344CB8AC3E}">
        <p14:creationId xmlns:p14="http://schemas.microsoft.com/office/powerpoint/2010/main" val="15554744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_rels/item9.xml.rels><?xml version="1.0" encoding="UTF-8" standalone="yes"?>
<Relationships xmlns="http://schemas.openxmlformats.org/package/2006/relationships"><Relationship Id="rId1" Type="http://schemas.openxmlformats.org/officeDocument/2006/relationships/customXmlProps" Target="itemProps9.xml"/></Relationships>
</file>

<file path=customXml/item1.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7.xml><?xml version="1.0" encoding="utf-8"?>
<EsriMapsInfo xmlns="ESRI.ArcGIS.Mapping.OfficeIntegration.PowerPointInfo">
  <Version>Version1</Version>
  <RequiresSignIn>False</RequiresSignIn>
</EsriMapsInfo>
</file>

<file path=customXml/item8.xml><?xml version="1.0" encoding="utf-8"?>
<EsriMapsInfo xmlns="ESRI.ArcGIS.Mapping.OfficeIntegration.PowerPointInfo">
  <Version>Version1</Version>
  <RequiresSignIn>False</RequiresSignIn>
</EsriMapsInfo>
</file>

<file path=customXml/item9.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6774072C-5D69-4240-9D9B-5777DE6822BD}">
  <ds:schemaRefs>
    <ds:schemaRef ds:uri="ESRI.ArcGIS.Mapping.OfficeIntegration.PowerPointInfo"/>
  </ds:schemaRefs>
</ds:datastoreItem>
</file>

<file path=customXml/itemProps2.xml><?xml version="1.0" encoding="utf-8"?>
<ds:datastoreItem xmlns:ds="http://schemas.openxmlformats.org/officeDocument/2006/customXml" ds:itemID="{1B3BFB0D-7FFE-48B0-BA1A-3DAC6593B64A}">
  <ds:schemaRefs>
    <ds:schemaRef ds:uri="ESRI.ArcGIS.Mapping.OfficeIntegration.PowerPointInfo"/>
  </ds:schemaRefs>
</ds:datastoreItem>
</file>

<file path=customXml/itemProps3.xml><?xml version="1.0" encoding="utf-8"?>
<ds:datastoreItem xmlns:ds="http://schemas.openxmlformats.org/officeDocument/2006/customXml" ds:itemID="{4608A02E-8B2B-4567-AD06-907E0F233E49}">
  <ds:schemaRefs>
    <ds:schemaRef ds:uri="ESRI.ArcGIS.Mapping.OfficeIntegration.PowerPointInfo"/>
  </ds:schemaRefs>
</ds:datastoreItem>
</file>

<file path=customXml/itemProps4.xml><?xml version="1.0" encoding="utf-8"?>
<ds:datastoreItem xmlns:ds="http://schemas.openxmlformats.org/officeDocument/2006/customXml" ds:itemID="{3F0FC14D-B224-4BA3-BABA-4E051DDC5039}">
  <ds:schemaRefs>
    <ds:schemaRef ds:uri="ESRI.ArcGIS.Mapping.OfficeIntegration.PowerPointInfo"/>
  </ds:schemaRefs>
</ds:datastoreItem>
</file>

<file path=customXml/itemProps5.xml><?xml version="1.0" encoding="utf-8"?>
<ds:datastoreItem xmlns:ds="http://schemas.openxmlformats.org/officeDocument/2006/customXml" ds:itemID="{9BD1B8A9-EA1E-4302-B97B-664B50588C44}">
  <ds:schemaRefs>
    <ds:schemaRef ds:uri="ESRI.ArcGIS.Mapping.OfficeIntegration.PowerPointInfo"/>
  </ds:schemaRefs>
</ds:datastoreItem>
</file>

<file path=customXml/itemProps6.xml><?xml version="1.0" encoding="utf-8"?>
<ds:datastoreItem xmlns:ds="http://schemas.openxmlformats.org/officeDocument/2006/customXml" ds:itemID="{1368ADA9-174B-49D2-9E8B-064F09864512}">
  <ds:schemaRefs>
    <ds:schemaRef ds:uri="ESRI.ArcGIS.Mapping.OfficeIntegration.PowerPointInfo"/>
  </ds:schemaRefs>
</ds:datastoreItem>
</file>

<file path=customXml/itemProps7.xml><?xml version="1.0" encoding="utf-8"?>
<ds:datastoreItem xmlns:ds="http://schemas.openxmlformats.org/officeDocument/2006/customXml" ds:itemID="{6E96B767-AEC7-401E-A68F-90DBC711B7E9}">
  <ds:schemaRefs>
    <ds:schemaRef ds:uri="ESRI.ArcGIS.Mapping.OfficeIntegration.PowerPointInfo"/>
  </ds:schemaRefs>
</ds:datastoreItem>
</file>

<file path=customXml/itemProps8.xml><?xml version="1.0" encoding="utf-8"?>
<ds:datastoreItem xmlns:ds="http://schemas.openxmlformats.org/officeDocument/2006/customXml" ds:itemID="{B3C8B2EF-9844-4E63-994E-1A5E5783BD4F}">
  <ds:schemaRefs>
    <ds:schemaRef ds:uri="ESRI.ArcGIS.Mapping.OfficeIntegration.PowerPointInfo"/>
  </ds:schemaRefs>
</ds:datastoreItem>
</file>

<file path=customXml/itemProps9.xml><?xml version="1.0" encoding="utf-8"?>
<ds:datastoreItem xmlns:ds="http://schemas.openxmlformats.org/officeDocument/2006/customXml" ds:itemID="{81410961-4FB2-4183-B554-7A4631F050D1}">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otalTime>4200</TotalTime>
  <Words>1223</Words>
  <Application>Microsoft Office PowerPoint</Application>
  <PresentationFormat>On-screen Show (4:3)</PresentationFormat>
  <Paragraphs>242</Paragraphs>
  <Slides>28</Slides>
  <Notes>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28</vt:i4>
      </vt:variant>
    </vt:vector>
  </HeadingPairs>
  <TitlesOfParts>
    <vt:vector size="30" baseType="lpstr">
      <vt:lpstr>Office Theme</vt:lpstr>
      <vt:lpstr>Microsoft Clip Gallery</vt:lpstr>
      <vt:lpstr>Validity and Precision</vt:lpstr>
      <vt:lpstr>Objectives</vt:lpstr>
      <vt:lpstr>PowerPoint Presentation</vt:lpstr>
      <vt:lpstr>Terminology</vt:lpstr>
      <vt:lpstr>Accuracy, precision, validity &amp; reliability: relationships</vt:lpstr>
      <vt:lpstr>Accuracy and Precision: Plausible circumstances</vt:lpstr>
      <vt:lpstr>Accuracy and Precision: Plausible circumstances</vt:lpstr>
      <vt:lpstr>Validity</vt:lpstr>
      <vt:lpstr>Validity of categorical data</vt:lpstr>
      <vt:lpstr>Instrument or Research Tool</vt:lpstr>
      <vt:lpstr>How good is the instrument or tool? </vt:lpstr>
      <vt:lpstr>IMPORTANT POINTS</vt:lpstr>
      <vt:lpstr>ASSESSING PRECISION</vt:lpstr>
      <vt:lpstr>Testing reliability</vt:lpstr>
      <vt:lpstr>Random error is part of our experience that we cannot explain or predict. Precision and accuracy are always likely to be affected by random error    To increase precision we can increase:  the size of the study (total n)  the efficiency of the study (e.g. selecting on rarer component disease or exposure)  the proportion exposed or proportion of cases      </vt:lpstr>
      <vt:lpstr>Strategies for enhancing  accuracy</vt:lpstr>
      <vt:lpstr>ACCURACY</vt:lpstr>
      <vt:lpstr>IMPORTANT POINTS</vt:lpstr>
      <vt:lpstr>IMPORTANT POINTS</vt:lpstr>
      <vt:lpstr>ASSESSING ACCURACY</vt:lpstr>
      <vt:lpstr>Strategies for enhancing accuracy / precision</vt:lpstr>
      <vt:lpstr> Strategies for enhancing  accuracy</vt:lpstr>
      <vt:lpstr> Strategies for enhancing  accuracy  </vt:lpstr>
      <vt:lpstr>Strategies for enhancing  accuracy</vt:lpstr>
      <vt:lpstr>Strategies for enhancing  accuracy</vt:lpstr>
      <vt:lpstr>Strategies for enhancing  precision</vt:lpstr>
      <vt:lpstr>Evaluating the Validity of an Observational Study</vt:lpstr>
      <vt:lpstr>PowerPoint Presentation</vt:lpstr>
    </vt:vector>
  </TitlesOfParts>
  <Company>SGUL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Fiona Pearson</dc:creator>
  <cp:lastModifiedBy>Julia</cp:lastModifiedBy>
  <cp:revision>50</cp:revision>
  <dcterms:created xsi:type="dcterms:W3CDTF">2014-09-15T11:40:54Z</dcterms:created>
  <dcterms:modified xsi:type="dcterms:W3CDTF">2014-09-18T16:16:34Z</dcterms:modified>
</cp:coreProperties>
</file>