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1.xml" ContentType="application/vnd.openxmlformats-officedocument.drawingml.chart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7"/>
  </p:notesMasterIdLst>
  <p:sldIdLst>
    <p:sldId id="278" r:id="rId2"/>
    <p:sldId id="295" r:id="rId3"/>
    <p:sldId id="258" r:id="rId4"/>
    <p:sldId id="311" r:id="rId5"/>
    <p:sldId id="329" r:id="rId6"/>
    <p:sldId id="319" r:id="rId7"/>
    <p:sldId id="315" r:id="rId8"/>
    <p:sldId id="321" r:id="rId9"/>
    <p:sldId id="326" r:id="rId10"/>
    <p:sldId id="327" r:id="rId11"/>
    <p:sldId id="344" r:id="rId12"/>
    <p:sldId id="345" r:id="rId13"/>
    <p:sldId id="348" r:id="rId14"/>
    <p:sldId id="347" r:id="rId15"/>
    <p:sldId id="384" r:id="rId16"/>
    <p:sldId id="356" r:id="rId17"/>
    <p:sldId id="353" r:id="rId18"/>
    <p:sldId id="277" r:id="rId19"/>
    <p:sldId id="358" r:id="rId20"/>
    <p:sldId id="359" r:id="rId21"/>
    <p:sldId id="349" r:id="rId22"/>
    <p:sldId id="350" r:id="rId23"/>
    <p:sldId id="351" r:id="rId24"/>
    <p:sldId id="352" r:id="rId25"/>
    <p:sldId id="342" r:id="rId26"/>
    <p:sldId id="328" r:id="rId27"/>
    <p:sldId id="343" r:id="rId28"/>
    <p:sldId id="341" r:id="rId29"/>
    <p:sldId id="279" r:id="rId30"/>
    <p:sldId id="280" r:id="rId31"/>
    <p:sldId id="281" r:id="rId32"/>
    <p:sldId id="360" r:id="rId33"/>
    <p:sldId id="361" r:id="rId34"/>
    <p:sldId id="362" r:id="rId35"/>
    <p:sldId id="377" r:id="rId36"/>
    <p:sldId id="378" r:id="rId37"/>
    <p:sldId id="379" r:id="rId38"/>
    <p:sldId id="365" r:id="rId39"/>
    <p:sldId id="283" r:id="rId40"/>
    <p:sldId id="367" r:id="rId41"/>
    <p:sldId id="284" r:id="rId42"/>
    <p:sldId id="289" r:id="rId43"/>
    <p:sldId id="290" r:id="rId44"/>
    <p:sldId id="291" r:id="rId45"/>
    <p:sldId id="293" r:id="rId46"/>
    <p:sldId id="294" r:id="rId47"/>
    <p:sldId id="299" r:id="rId48"/>
    <p:sldId id="302" r:id="rId49"/>
    <p:sldId id="304" r:id="rId50"/>
    <p:sldId id="318" r:id="rId51"/>
    <p:sldId id="316" r:id="rId52"/>
    <p:sldId id="317" r:id="rId53"/>
    <p:sldId id="357" r:id="rId54"/>
    <p:sldId id="368" r:id="rId55"/>
    <p:sldId id="369" r:id="rId56"/>
    <p:sldId id="370" r:id="rId57"/>
    <p:sldId id="371" r:id="rId58"/>
    <p:sldId id="372" r:id="rId59"/>
    <p:sldId id="373" r:id="rId60"/>
    <p:sldId id="374" r:id="rId61"/>
    <p:sldId id="375" r:id="rId62"/>
    <p:sldId id="376" r:id="rId63"/>
    <p:sldId id="380" r:id="rId64"/>
    <p:sldId id="381" r:id="rId65"/>
    <p:sldId id="382" r:id="rId6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4943" autoAdjust="0"/>
    <p:restoredTop sz="94660"/>
  </p:normalViewPr>
  <p:slideViewPr>
    <p:cSldViewPr>
      <p:cViewPr>
        <p:scale>
          <a:sx n="100" d="100"/>
          <a:sy n="100" d="100"/>
        </p:scale>
        <p:origin x="-1956" y="-6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0" d="100"/>
          <a:sy n="60" d="100"/>
        </p:scale>
        <p:origin x="-2562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Book2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errBars>
            <c:errBarType val="both"/>
            <c:errValType val="cust"/>
            <c:noEndCap val="0"/>
            <c:plus>
              <c:numRef>
                <c:f>Sheet1!$I$14:$I$19</c:f>
                <c:numCache>
                  <c:formatCode>General</c:formatCode>
                  <c:ptCount val="6"/>
                  <c:pt idx="0">
                    <c:v>13.5</c:v>
                  </c:pt>
                  <c:pt idx="1">
                    <c:v>12.3</c:v>
                  </c:pt>
                  <c:pt idx="2">
                    <c:v>5.5</c:v>
                  </c:pt>
                  <c:pt idx="3">
                    <c:v>6.6999999999999993</c:v>
                  </c:pt>
                  <c:pt idx="4">
                    <c:v>5.5</c:v>
                  </c:pt>
                  <c:pt idx="5">
                    <c:v>7.4</c:v>
                  </c:pt>
                </c:numCache>
              </c:numRef>
            </c:plus>
            <c:minus>
              <c:numRef>
                <c:f>Sheet1!$H$14:$H$19</c:f>
                <c:numCache>
                  <c:formatCode>General</c:formatCode>
                  <c:ptCount val="6"/>
                  <c:pt idx="0">
                    <c:v>8.6999999999999993</c:v>
                  </c:pt>
                  <c:pt idx="1">
                    <c:v>7.1</c:v>
                  </c:pt>
                  <c:pt idx="2">
                    <c:v>2.8000000000000007</c:v>
                  </c:pt>
                  <c:pt idx="3">
                    <c:v>3.6000000000000005</c:v>
                  </c:pt>
                  <c:pt idx="4">
                    <c:v>3.8000000000000003</c:v>
                  </c:pt>
                  <c:pt idx="5">
                    <c:v>5.2</c:v>
                  </c:pt>
                </c:numCache>
              </c:numRef>
            </c:minus>
          </c:errBars>
          <c:cat>
            <c:multiLvlStrRef>
              <c:f>Sheet1!$E$14:$F$19</c:f>
              <c:multiLvlStrCache>
                <c:ptCount val="6"/>
                <c:lvl>
                  <c:pt idx="0">
                    <c:v>Asian</c:v>
                  </c:pt>
                  <c:pt idx="1">
                    <c:v>Asian</c:v>
                  </c:pt>
                  <c:pt idx="2">
                    <c:v>Black</c:v>
                  </c:pt>
                  <c:pt idx="3">
                    <c:v>Black</c:v>
                  </c:pt>
                  <c:pt idx="4">
                    <c:v>White</c:v>
                  </c:pt>
                  <c:pt idx="5">
                    <c:v>White</c:v>
                  </c:pt>
                </c:lvl>
                <c:lvl>
                  <c:pt idx="0">
                    <c:v>Male</c:v>
                  </c:pt>
                  <c:pt idx="1">
                    <c:v>Female</c:v>
                  </c:pt>
                  <c:pt idx="2">
                    <c:v>Male</c:v>
                  </c:pt>
                  <c:pt idx="3">
                    <c:v>Female</c:v>
                  </c:pt>
                  <c:pt idx="4">
                    <c:v>Male</c:v>
                  </c:pt>
                  <c:pt idx="5">
                    <c:v>Female</c:v>
                  </c:pt>
                </c:lvl>
              </c:multiLvlStrCache>
            </c:multiLvlStrRef>
          </c:cat>
          <c:val>
            <c:numRef>
              <c:f>Sheet1!$G$14:$G$19</c:f>
              <c:numCache>
                <c:formatCode>General</c:formatCode>
                <c:ptCount val="6"/>
                <c:pt idx="0">
                  <c:v>19.600000000000001</c:v>
                </c:pt>
                <c:pt idx="1">
                  <c:v>14.2</c:v>
                </c:pt>
                <c:pt idx="2">
                  <c:v>7.4</c:v>
                </c:pt>
                <c:pt idx="3">
                  <c:v>8.9</c:v>
                </c:pt>
                <c:pt idx="4">
                  <c:v>6.9</c:v>
                </c:pt>
                <c:pt idx="5">
                  <c:v>8.1999999999999993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97498240"/>
        <c:axId val="97499776"/>
      </c:barChart>
      <c:catAx>
        <c:axId val="9749824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97499776"/>
        <c:crosses val="autoZero"/>
        <c:auto val="1"/>
        <c:lblAlgn val="ctr"/>
        <c:lblOffset val="100"/>
        <c:noMultiLvlLbl val="0"/>
      </c:catAx>
      <c:valAx>
        <c:axId val="974997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749824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F5C5EF-BE8D-47EB-84E9-E5F8E3C595CA}" type="datetimeFigureOut">
              <a:rPr lang="en-GB" smtClean="0"/>
              <a:t>18/09/2014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B2B87E-1DDF-4A3F-8A92-FAAE0C377F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72557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B2B87E-1DDF-4A3F-8A92-FAAE0C377F3B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94138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B2B87E-1DDF-4A3F-8A92-FAAE0C377F3B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47225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B2B87E-1DDF-4A3F-8A92-FAAE0C377F3B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68363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B2B87E-1DDF-4A3F-8A92-FAAE0C377F3B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5479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B2B87E-1DDF-4A3F-8A92-FAAE0C377F3B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0902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B2B87E-1DDF-4A3F-8A92-FAAE0C377F3B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79326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B2B87E-1DDF-4A3F-8A92-FAAE0C377F3B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24483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B2B87E-1DDF-4A3F-8A92-FAAE0C377F3B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46722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B2B87E-1DDF-4A3F-8A92-FAAE0C377F3B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43541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B2B87E-1DDF-4A3F-8A92-FAAE0C377F3B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34973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B2B87E-1DDF-4A3F-8A92-FAAE0C377F3B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53968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B2B87E-1DDF-4A3F-8A92-FAAE0C377F3B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918079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B2B87E-1DDF-4A3F-8A92-FAAE0C377F3B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830864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B2B87E-1DDF-4A3F-8A92-FAAE0C377F3B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289405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B2B87E-1DDF-4A3F-8A92-FAAE0C377F3B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166184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B2B87E-1DDF-4A3F-8A92-FAAE0C377F3B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26518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B2B87E-1DDF-4A3F-8A92-FAAE0C377F3B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46495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B2B87E-1DDF-4A3F-8A92-FAAE0C377F3B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452154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B2B87E-1DDF-4A3F-8A92-FAAE0C377F3B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572204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Evidence for most of these questions judged to be of “low quality”</a:t>
            </a:r>
          </a:p>
          <a:p>
            <a:endParaRPr lang="en-GB" dirty="0"/>
          </a:p>
          <a:p>
            <a:r>
              <a:rPr lang="en-GB" dirty="0" smtClean="0"/>
              <a:t>Nothing at all for last two questions available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B2B87E-1DDF-4A3F-8A92-FAAE0C377F3B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252921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B2B87E-1DDF-4A3F-8A92-FAAE0C377F3B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661039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B2B87E-1DDF-4A3F-8A92-FAAE0C377F3B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8683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B2B87E-1DDF-4A3F-8A92-FAAE0C377F3B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881938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B2B87E-1DDF-4A3F-8A92-FAAE0C377F3B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827006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B2B87E-1DDF-4A3F-8A92-FAAE0C377F3B}" type="slidenum">
              <a:rPr lang="en-GB" smtClean="0"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579922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B2B87E-1DDF-4A3F-8A92-FAAE0C377F3B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055304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B2B87E-1DDF-4A3F-8A92-FAAE0C377F3B}" type="slidenum">
              <a:rPr lang="en-GB" smtClean="0"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163689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B2B87E-1DDF-4A3F-8A92-FAAE0C377F3B}" type="slidenum">
              <a:rPr lang="en-GB" smtClean="0"/>
              <a:t>38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808796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B2B87E-1DDF-4A3F-8A92-FAAE0C377F3B}" type="slidenum">
              <a:rPr lang="en-GB" smtClean="0"/>
              <a:t>39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736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B2B87E-1DDF-4A3F-8A92-FAAE0C377F3B}" type="slidenum">
              <a:rPr lang="en-GB" smtClean="0"/>
              <a:t>40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96785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B2B87E-1DDF-4A3F-8A92-FAAE0C377F3B}" type="slidenum">
              <a:rPr lang="en-GB" smtClean="0"/>
              <a:t>41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851891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B2B87E-1DDF-4A3F-8A92-FAAE0C377F3B}" type="slidenum">
              <a:rPr lang="en-GB" smtClean="0"/>
              <a:t>42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404549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B2B87E-1DDF-4A3F-8A92-FAAE0C377F3B}" type="slidenum">
              <a:rPr lang="en-GB" smtClean="0"/>
              <a:t>43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88740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B2B87E-1DDF-4A3F-8A92-FAAE0C377F3B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757370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B2B87E-1DDF-4A3F-8A92-FAAE0C377F3B}" type="slidenum">
              <a:rPr lang="en-GB" smtClean="0"/>
              <a:t>44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31861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B2B87E-1DDF-4A3F-8A92-FAAE0C377F3B}" type="slidenum">
              <a:rPr lang="en-GB" smtClean="0"/>
              <a:t>45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412204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B2B87E-1DDF-4A3F-8A92-FAAE0C377F3B}" type="slidenum">
              <a:rPr lang="en-GB" smtClean="0"/>
              <a:t>46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14208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B2B87E-1DDF-4A3F-8A92-FAAE0C377F3B}" type="slidenum">
              <a:rPr lang="en-GB" smtClean="0"/>
              <a:t>47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99926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B2B87E-1DDF-4A3F-8A92-FAAE0C377F3B}" type="slidenum">
              <a:rPr lang="en-GB" smtClean="0"/>
              <a:t>48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791014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B2B87E-1DDF-4A3F-8A92-FAAE0C377F3B}" type="slidenum">
              <a:rPr lang="en-GB" smtClean="0"/>
              <a:t>63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038668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B2B87E-1DDF-4A3F-8A92-FAAE0C377F3B}" type="slidenum">
              <a:rPr lang="en-GB" smtClean="0"/>
              <a:t>64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805331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B2B87E-1DDF-4A3F-8A92-FAAE0C377F3B}" type="slidenum">
              <a:rPr lang="en-GB" smtClean="0"/>
              <a:t>65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53813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B2B87E-1DDF-4A3F-8A92-FAAE0C377F3B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21305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B2B87E-1DDF-4A3F-8A92-FAAE0C377F3B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8521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B2B87E-1DDF-4A3F-8A92-FAAE0C377F3B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40529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B2B87E-1DDF-4A3F-8A92-FAAE0C377F3B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88457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B2B87E-1DDF-4A3F-8A92-FAAE0C377F3B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08068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ADB7E-BCAB-4D2E-9397-7DEF6F162484}" type="datetimeFigureOut">
              <a:rPr lang="en-GB" smtClean="0"/>
              <a:t>18/09/2014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C8AB9-3FE4-465D-88F5-0F2D3717DB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3171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ADB7E-BCAB-4D2E-9397-7DEF6F162484}" type="datetimeFigureOut">
              <a:rPr lang="en-GB" smtClean="0"/>
              <a:t>18/09/2014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C8AB9-3FE4-465D-88F5-0F2D3717DB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43457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ADB7E-BCAB-4D2E-9397-7DEF6F162484}" type="datetimeFigureOut">
              <a:rPr lang="en-GB" smtClean="0"/>
              <a:t>18/09/2014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C8AB9-3FE4-465D-88F5-0F2D3717DB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75727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elfolie">
    <p:bg>
      <p:bgPr>
        <a:solidFill>
          <a:srgbClr val="87888A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467544" y="4005064"/>
            <a:ext cx="8256783" cy="1752600"/>
          </a:xfrm>
          <a:noFill/>
        </p:spPr>
        <p:txBody>
          <a:bodyPr>
            <a:normAutofit/>
          </a:bodyPr>
          <a:lstStyle>
            <a:lvl1pPr marL="0" indent="0" algn="r">
              <a:buNone/>
              <a:defRPr sz="2400" b="1">
                <a:solidFill>
                  <a:srgbClr val="87888A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smtClean="0"/>
              <a:t>Formatvorlage des Untertitelmasters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12.03.2013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FF03-F330-4CFE-8F1A-16F1468AB382}" type="slidenum">
              <a:rPr lang="de-DE" smtClean="0"/>
              <a:pPr/>
              <a:t>‹#›</a:t>
            </a:fld>
            <a:endParaRPr lang="de-DE"/>
          </a:p>
        </p:txBody>
      </p:sp>
      <p:pic>
        <p:nvPicPr>
          <p:cNvPr id="8" name="Grafik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88640"/>
            <a:ext cx="5220072" cy="2329529"/>
          </a:xfrm>
          <a:prstGeom prst="rect">
            <a:avLst/>
          </a:prstGeom>
        </p:spPr>
      </p:pic>
      <p:pic>
        <p:nvPicPr>
          <p:cNvPr id="9" name="Picture 2" descr="jaune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6179393"/>
            <a:ext cx="8286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 descr="FP7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3063" y="6179393"/>
            <a:ext cx="69532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Gruppieren 14"/>
          <p:cNvGrpSpPr/>
          <p:nvPr userDrawn="1"/>
        </p:nvGrpSpPr>
        <p:grpSpPr>
          <a:xfrm>
            <a:off x="5940152" y="163302"/>
            <a:ext cx="3024336" cy="779140"/>
            <a:chOff x="5940152" y="163302"/>
            <a:chExt cx="3024336" cy="779140"/>
          </a:xfrm>
        </p:grpSpPr>
        <p:sp>
          <p:nvSpPr>
            <p:cNvPr id="11" name="Rechteck 10"/>
            <p:cNvSpPr/>
            <p:nvPr userDrawn="1"/>
          </p:nvSpPr>
          <p:spPr>
            <a:xfrm>
              <a:off x="5940152" y="315598"/>
              <a:ext cx="3024336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de-DE" sz="1050" b="0" i="0" u="none" strike="noStrike" kern="1200" baseline="0" dirty="0" err="1" smtClean="0">
                  <a:solidFill>
                    <a:srgbClr val="87888A"/>
                  </a:solidFill>
                  <a:effectLst/>
                  <a:latin typeface="+mj-lt"/>
                  <a:ea typeface="+mn-ea"/>
                  <a:cs typeface="Arial" pitchFamily="34" charset="0"/>
                </a:rPr>
                <a:t>Concurrent</a:t>
              </a:r>
              <a:r>
                <a:rPr lang="de-DE" sz="1050" b="0" i="0" u="none" strike="noStrike" kern="1200" baseline="0" dirty="0" smtClean="0">
                  <a:solidFill>
                    <a:srgbClr val="87888A"/>
                  </a:solidFill>
                  <a:effectLst/>
                  <a:latin typeface="+mj-lt"/>
                  <a:ea typeface="+mn-ea"/>
                  <a:cs typeface="Arial" pitchFamily="34" charset="0"/>
                </a:rPr>
                <a:t> </a:t>
              </a:r>
              <a:r>
                <a:rPr lang="de-DE" sz="1050" b="0" i="0" u="none" strike="noStrike" kern="1200" baseline="0" dirty="0" err="1" smtClean="0">
                  <a:solidFill>
                    <a:srgbClr val="87888A"/>
                  </a:solidFill>
                  <a:effectLst/>
                  <a:latin typeface="+mj-lt"/>
                  <a:ea typeface="+mn-ea"/>
                  <a:cs typeface="Arial" pitchFamily="34" charset="0"/>
                </a:rPr>
                <a:t>Tuberculosis</a:t>
              </a:r>
              <a:r>
                <a:rPr lang="de-DE" sz="1050" b="0" i="0" u="none" strike="noStrike" kern="1200" baseline="0" dirty="0" smtClean="0">
                  <a:solidFill>
                    <a:srgbClr val="87888A"/>
                  </a:solidFill>
                  <a:effectLst/>
                  <a:latin typeface="+mj-lt"/>
                  <a:ea typeface="+mn-ea"/>
                  <a:cs typeface="Arial" pitchFamily="34" charset="0"/>
                </a:rPr>
                <a:t> </a:t>
              </a:r>
              <a:r>
                <a:rPr lang="de-DE" sz="1050" b="0" i="0" u="none" strike="noStrike" kern="1200" baseline="0" dirty="0" err="1" smtClean="0">
                  <a:solidFill>
                    <a:srgbClr val="87888A"/>
                  </a:solidFill>
                  <a:effectLst/>
                  <a:latin typeface="+mj-lt"/>
                  <a:ea typeface="+mn-ea"/>
                  <a:cs typeface="Arial" pitchFamily="34" charset="0"/>
                </a:rPr>
                <a:t>and</a:t>
              </a:r>
              <a:r>
                <a:rPr lang="de-DE" sz="1050" b="0" i="0" u="none" strike="noStrike" kern="1200" baseline="0" dirty="0" smtClean="0">
                  <a:solidFill>
                    <a:srgbClr val="87888A"/>
                  </a:solidFill>
                  <a:effectLst/>
                  <a:latin typeface="+mj-lt"/>
                  <a:ea typeface="+mn-ea"/>
                  <a:cs typeface="Arial" pitchFamily="34" charset="0"/>
                </a:rPr>
                <a:t> Diabetes Mellitus</a:t>
              </a:r>
            </a:p>
            <a:p>
              <a:pPr algn="r"/>
              <a:r>
                <a:rPr lang="de-DE" sz="1050" b="0" i="0" u="none" strike="noStrike" kern="1200" baseline="0" dirty="0" err="1" smtClean="0">
                  <a:solidFill>
                    <a:srgbClr val="87888A"/>
                  </a:solidFill>
                  <a:effectLst/>
                  <a:latin typeface="+mj-lt"/>
                  <a:ea typeface="+mn-ea"/>
                  <a:cs typeface="Arial" pitchFamily="34" charset="0"/>
                </a:rPr>
                <a:t>Unraveling</a:t>
              </a:r>
              <a:r>
                <a:rPr lang="de-DE" sz="1050" b="0" i="0" u="none" strike="noStrike" kern="1200" baseline="0" dirty="0" smtClean="0">
                  <a:solidFill>
                    <a:srgbClr val="87888A"/>
                  </a:solidFill>
                  <a:effectLst/>
                  <a:latin typeface="+mj-lt"/>
                  <a:ea typeface="+mn-ea"/>
                  <a:cs typeface="Arial" pitchFamily="34" charset="0"/>
                </a:rPr>
                <a:t> </a:t>
              </a:r>
              <a:r>
                <a:rPr lang="de-DE" sz="1050" b="0" i="0" u="none" strike="noStrike" kern="1200" baseline="0" dirty="0" err="1" smtClean="0">
                  <a:solidFill>
                    <a:srgbClr val="87888A"/>
                  </a:solidFill>
                  <a:effectLst/>
                  <a:latin typeface="+mj-lt"/>
                  <a:ea typeface="+mn-ea"/>
                  <a:cs typeface="Arial" pitchFamily="34" charset="0"/>
                </a:rPr>
                <a:t>the</a:t>
              </a:r>
              <a:r>
                <a:rPr lang="de-DE" sz="1050" b="0" i="0" u="none" strike="noStrike" kern="1200" baseline="0" dirty="0" smtClean="0">
                  <a:solidFill>
                    <a:srgbClr val="87888A"/>
                  </a:solidFill>
                  <a:effectLst/>
                  <a:latin typeface="+mj-lt"/>
                  <a:ea typeface="+mn-ea"/>
                  <a:cs typeface="Arial" pitchFamily="34" charset="0"/>
                </a:rPr>
                <a:t> </a:t>
              </a:r>
              <a:r>
                <a:rPr lang="de-DE" sz="1050" b="0" i="0" u="none" strike="noStrike" kern="1200" baseline="0" dirty="0" err="1" smtClean="0">
                  <a:solidFill>
                    <a:srgbClr val="87888A"/>
                  </a:solidFill>
                  <a:effectLst/>
                  <a:latin typeface="+mj-lt"/>
                  <a:ea typeface="+mn-ea"/>
                  <a:cs typeface="Arial" pitchFamily="34" charset="0"/>
                </a:rPr>
                <a:t>causal</a:t>
              </a:r>
              <a:r>
                <a:rPr lang="de-DE" sz="1050" b="0" i="0" u="none" strike="noStrike" kern="1200" baseline="0" dirty="0" smtClean="0">
                  <a:solidFill>
                    <a:srgbClr val="87888A"/>
                  </a:solidFill>
                  <a:effectLst/>
                  <a:latin typeface="+mj-lt"/>
                  <a:ea typeface="+mn-ea"/>
                  <a:cs typeface="Arial" pitchFamily="34" charset="0"/>
                </a:rPr>
                <a:t> link, </a:t>
              </a:r>
              <a:r>
                <a:rPr lang="de-DE" sz="1050" b="0" i="0" u="none" strike="noStrike" kern="1200" baseline="0" dirty="0" err="1" smtClean="0">
                  <a:solidFill>
                    <a:srgbClr val="87888A"/>
                  </a:solidFill>
                  <a:effectLst/>
                  <a:latin typeface="+mj-lt"/>
                  <a:ea typeface="+mn-ea"/>
                  <a:cs typeface="Arial" pitchFamily="34" charset="0"/>
                </a:rPr>
                <a:t>and</a:t>
              </a:r>
              <a:r>
                <a:rPr lang="de-DE" sz="1050" b="0" i="0" u="none" strike="noStrike" kern="1200" baseline="0" dirty="0" smtClean="0">
                  <a:solidFill>
                    <a:srgbClr val="87888A"/>
                  </a:solidFill>
                  <a:effectLst/>
                  <a:latin typeface="+mj-lt"/>
                  <a:ea typeface="+mn-ea"/>
                  <a:cs typeface="Arial" pitchFamily="34" charset="0"/>
                </a:rPr>
                <a:t> </a:t>
              </a:r>
              <a:r>
                <a:rPr lang="de-DE" sz="1050" b="0" i="0" u="none" strike="noStrike" kern="1200" baseline="0" dirty="0" err="1" smtClean="0">
                  <a:solidFill>
                    <a:srgbClr val="87888A"/>
                  </a:solidFill>
                  <a:effectLst/>
                  <a:latin typeface="+mj-lt"/>
                  <a:ea typeface="+mn-ea"/>
                  <a:cs typeface="Arial" pitchFamily="34" charset="0"/>
                </a:rPr>
                <a:t>improving</a:t>
              </a:r>
              <a:r>
                <a:rPr lang="de-DE" sz="1050" b="0" i="0" u="none" strike="noStrike" kern="1200" baseline="0" dirty="0" smtClean="0">
                  <a:solidFill>
                    <a:srgbClr val="87888A"/>
                  </a:solidFill>
                  <a:effectLst/>
                  <a:latin typeface="+mj-lt"/>
                  <a:ea typeface="+mn-ea"/>
                  <a:cs typeface="Arial" pitchFamily="34" charset="0"/>
                </a:rPr>
                <a:t> </a:t>
              </a:r>
              <a:r>
                <a:rPr lang="de-DE" sz="1050" b="0" i="0" u="none" strike="noStrike" kern="1200" baseline="0" dirty="0" err="1" smtClean="0">
                  <a:solidFill>
                    <a:srgbClr val="87888A"/>
                  </a:solidFill>
                  <a:effectLst/>
                  <a:latin typeface="+mj-lt"/>
                  <a:ea typeface="+mn-ea"/>
                  <a:cs typeface="Arial" pitchFamily="34" charset="0"/>
                </a:rPr>
                <a:t>care</a:t>
              </a:r>
              <a:endParaRPr lang="de-DE" sz="1050" b="0" dirty="0">
                <a:solidFill>
                  <a:srgbClr val="87888A"/>
                </a:solidFill>
                <a:effectLst/>
                <a:latin typeface="+mj-lt"/>
                <a:cs typeface="Arial" pitchFamily="34" charset="0"/>
              </a:endParaRPr>
            </a:p>
          </p:txBody>
        </p:sp>
        <p:sp>
          <p:nvSpPr>
            <p:cNvPr id="12" name="Bogen 11"/>
            <p:cNvSpPr/>
            <p:nvPr userDrawn="1"/>
          </p:nvSpPr>
          <p:spPr>
            <a:xfrm rot="8327821">
              <a:off x="7792951" y="163302"/>
              <a:ext cx="737697" cy="655628"/>
            </a:xfrm>
            <a:prstGeom prst="arc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" name="Bogen 12"/>
            <p:cNvSpPr/>
            <p:nvPr userDrawn="1"/>
          </p:nvSpPr>
          <p:spPr>
            <a:xfrm rot="13272179" flipV="1">
              <a:off x="6806040" y="286814"/>
              <a:ext cx="737697" cy="655628"/>
            </a:xfrm>
            <a:prstGeom prst="arc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6" name="Titel 15"/>
          <p:cNvSpPr>
            <a:spLocks noGrp="1"/>
          </p:cNvSpPr>
          <p:nvPr>
            <p:ph type="title" hasCustomPrompt="1"/>
          </p:nvPr>
        </p:nvSpPr>
        <p:spPr>
          <a:xfrm>
            <a:off x="487166" y="2790056"/>
            <a:ext cx="8229600" cy="1143000"/>
          </a:xfrm>
          <a:noFill/>
        </p:spPr>
        <p:txBody>
          <a:bodyPr/>
          <a:lstStyle>
            <a:lvl1pPr algn="r">
              <a:defRPr sz="3200" b="1">
                <a:solidFill>
                  <a:srgbClr val="AF1228"/>
                </a:solidFill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049703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9552" y="1556792"/>
            <a:ext cx="8229600" cy="4525963"/>
          </a:xfrm>
        </p:spPr>
        <p:txBody>
          <a:bodyPr/>
          <a:lstStyle>
            <a:lvl1pPr marL="342900" indent="-342900">
              <a:buClr>
                <a:srgbClr val="87888A"/>
              </a:buClr>
              <a:buSzPct val="100000"/>
              <a:buFont typeface="Arial" pitchFamily="34" charset="0"/>
              <a:buChar char="•"/>
              <a:defRPr/>
            </a:lvl1pPr>
            <a:lvl2pPr marL="742950" indent="-285750">
              <a:buClr>
                <a:srgbClr val="87888A"/>
              </a:buClr>
              <a:buSzPct val="100000"/>
              <a:buFont typeface="Arial" pitchFamily="34" charset="0"/>
              <a:buChar char="•"/>
              <a:defRPr/>
            </a:lvl2pPr>
            <a:lvl3pPr marL="1143000" indent="-228600">
              <a:buClr>
                <a:srgbClr val="87888A"/>
              </a:buClr>
              <a:buSzPct val="100000"/>
              <a:buFont typeface="Arial" pitchFamily="34" charset="0"/>
              <a:buChar char="•"/>
              <a:defRPr/>
            </a:lvl3pPr>
            <a:lvl4pPr marL="1600200" indent="-228600">
              <a:buClr>
                <a:srgbClr val="87888A"/>
              </a:buClr>
              <a:buSzPct val="100000"/>
              <a:buFont typeface="Arial" pitchFamily="34" charset="0"/>
              <a:buChar char="•"/>
              <a:defRPr/>
            </a:lvl4pPr>
            <a:lvl5pPr marL="2057400" indent="-228600">
              <a:buClr>
                <a:srgbClr val="87888A"/>
              </a:buClr>
              <a:buSzPct val="100000"/>
              <a:buFont typeface="Arial" pitchFamily="34" charset="0"/>
              <a:buChar char="•"/>
              <a:defRPr/>
            </a:lvl5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12.03.2013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4211960" y="6390246"/>
            <a:ext cx="899120" cy="331229"/>
          </a:xfrm>
        </p:spPr>
        <p:txBody>
          <a:bodyPr/>
          <a:lstStyle>
            <a:lvl1pPr algn="ctr">
              <a:defRPr/>
            </a:lvl1pPr>
          </a:lstStyle>
          <a:p>
            <a:fld id="{8200FF03-F330-4CFE-8F1A-16F1468AB382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15" name="Titelplatzhalter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52928" cy="826238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35580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ADB7E-BCAB-4D2E-9397-7DEF6F162484}" type="datetimeFigureOut">
              <a:rPr lang="en-GB" smtClean="0"/>
              <a:t>18/09/2014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C8AB9-3FE4-465D-88F5-0F2D3717DB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9944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ADB7E-BCAB-4D2E-9397-7DEF6F162484}" type="datetimeFigureOut">
              <a:rPr lang="en-GB" smtClean="0"/>
              <a:t>18/09/2014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C8AB9-3FE4-465D-88F5-0F2D3717DB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107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ADB7E-BCAB-4D2E-9397-7DEF6F162484}" type="datetimeFigureOut">
              <a:rPr lang="en-GB" smtClean="0"/>
              <a:t>18/09/2014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C8AB9-3FE4-465D-88F5-0F2D3717DB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51185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ADB7E-BCAB-4D2E-9397-7DEF6F162484}" type="datetimeFigureOut">
              <a:rPr lang="en-GB" smtClean="0"/>
              <a:t>18/09/2014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C8AB9-3FE4-465D-88F5-0F2D3717DB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9233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ADB7E-BCAB-4D2E-9397-7DEF6F162484}" type="datetimeFigureOut">
              <a:rPr lang="en-GB" smtClean="0"/>
              <a:t>18/09/2014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C8AB9-3FE4-465D-88F5-0F2D3717DB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874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ADB7E-BCAB-4D2E-9397-7DEF6F162484}" type="datetimeFigureOut">
              <a:rPr lang="en-GB" smtClean="0"/>
              <a:t>18/09/2014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C8AB9-3FE4-465D-88F5-0F2D3717DB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5574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ADB7E-BCAB-4D2E-9397-7DEF6F162484}" type="datetimeFigureOut">
              <a:rPr lang="en-GB" smtClean="0"/>
              <a:t>18/09/2014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C8AB9-3FE4-465D-88F5-0F2D3717DB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7630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ADB7E-BCAB-4D2E-9397-7DEF6F162484}" type="datetimeFigureOut">
              <a:rPr lang="en-GB" smtClean="0"/>
              <a:t>18/09/2014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C8AB9-3FE4-465D-88F5-0F2D3717DB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9744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7ADB7E-BCAB-4D2E-9397-7DEF6F162484}" type="datetimeFigureOut">
              <a:rPr lang="en-GB" smtClean="0"/>
              <a:t>18/09/2014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4C8AB9-3FE4-465D-88F5-0F2D3717DB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3190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hyperlink" Target="http://www.plosmedicine.org/article/info:doi/10.1371/journal.pmed.0050152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55576" y="2636912"/>
            <a:ext cx="7772400" cy="1470025"/>
          </a:xfrm>
        </p:spPr>
        <p:txBody>
          <a:bodyPr>
            <a:normAutofit/>
          </a:bodyPr>
          <a:lstStyle/>
          <a:p>
            <a:r>
              <a:rPr lang="de-DE" dirty="0" smtClean="0"/>
              <a:t>Concurrent TB and Diabetes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979712" y="4293096"/>
            <a:ext cx="6400800" cy="1752600"/>
          </a:xfrm>
        </p:spPr>
        <p:txBody>
          <a:bodyPr/>
          <a:lstStyle/>
          <a:p>
            <a:r>
              <a:rPr lang="de-DE" dirty="0" smtClean="0"/>
              <a:t>Julia Critchley, September </a:t>
            </a:r>
            <a:r>
              <a:rPr lang="de-DE" dirty="0" smtClean="0"/>
              <a:t>2014</a:t>
            </a:r>
            <a:endParaRPr lang="de-DE" dirty="0" smtClean="0"/>
          </a:p>
          <a:p>
            <a:endParaRPr lang="de-DE" dirty="0"/>
          </a:p>
          <a:p>
            <a:r>
              <a:rPr lang="de-DE" dirty="0" smtClean="0"/>
              <a:t>With thanks to Reinout van Crevel, Sarah Kerry, Fiona Pearson, Nigel Unwin, Knut Lonroth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39319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2029577"/>
              </p:ext>
            </p:extLst>
          </p:nvPr>
        </p:nvGraphicFramePr>
        <p:xfrm>
          <a:off x="755576" y="1700787"/>
          <a:ext cx="7920880" cy="4684638"/>
        </p:xfrm>
        <a:graphic>
          <a:graphicData uri="http://schemas.openxmlformats.org/drawingml/2006/table">
            <a:tbl>
              <a:tblPr>
                <a:tableStyleId>{F5AB1C69-6EDB-4FF4-983F-18BD219EF322}</a:tableStyleId>
              </a:tblPr>
              <a:tblGrid>
                <a:gridCol w="1336441"/>
                <a:gridCol w="1179213"/>
                <a:gridCol w="1336441"/>
                <a:gridCol w="1257828"/>
                <a:gridCol w="1886742"/>
                <a:gridCol w="924215"/>
              </a:tblGrid>
              <a:tr h="3870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effectLst/>
                        </a:rPr>
                        <a:t>Exposure</a:t>
                      </a:r>
                      <a:r>
                        <a:rPr lang="en-GB" sz="1800" b="1" baseline="30000" dirty="0" smtClean="0">
                          <a:effectLst/>
                        </a:rPr>
                        <a:t>2</a:t>
                      </a:r>
                      <a:endParaRPr lang="en-GB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519" marR="2651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effectLst/>
                        </a:rPr>
                        <a:t>Outcome</a:t>
                      </a:r>
                      <a:endParaRPr lang="en-GB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519" marR="2651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effectLst/>
                        </a:rPr>
                        <a:t>Observed</a:t>
                      </a:r>
                      <a:endParaRPr lang="en-GB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519" marR="2651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effectLst/>
                        </a:rPr>
                        <a:t>Expected</a:t>
                      </a:r>
                      <a:endParaRPr lang="en-GB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519" marR="2651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effectLst/>
                        </a:rPr>
                        <a:t>ARR (95%CI)</a:t>
                      </a:r>
                      <a:r>
                        <a:rPr lang="en-GB" sz="1800" b="1" baseline="30000" dirty="0" smtClean="0">
                          <a:effectLst/>
                        </a:rPr>
                        <a:t>3</a:t>
                      </a:r>
                      <a:endParaRPr lang="en-GB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519" marR="2651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</a:rPr>
                        <a:t>p-value</a:t>
                      </a:r>
                      <a:endParaRPr lang="en-GB" sz="18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6519" marR="26519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703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  <a:tabLst>
                          <a:tab pos="1874520" algn="r"/>
                        </a:tabLst>
                      </a:pPr>
                      <a:r>
                        <a:rPr lang="en-GB" sz="1800" kern="1200" dirty="0" smtClean="0"/>
                        <a:t>DM</a:t>
                      </a:r>
                      <a:r>
                        <a:rPr lang="en-GB" sz="1800" kern="1200" dirty="0"/>
                        <a:t>	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 smtClean="0"/>
                        <a:t>TB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/>
                        <a:t>12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/>
                        <a:t>3.9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/>
                        <a:t>3.40 (1.68-6.33)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/>
                        <a:t>&lt;0.001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703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 smtClean="0"/>
                        <a:t>DM &lt;30 </a:t>
                      </a:r>
                      <a:r>
                        <a:rPr lang="en-GB" sz="1800" kern="1200" dirty="0" err="1" smtClean="0"/>
                        <a:t>yrs</a:t>
                      </a:r>
                      <a:r>
                        <a:rPr lang="en-GB" sz="1800" kern="1200" dirty="0" smtClean="0"/>
                        <a:t> 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 smtClean="0"/>
                        <a:t>TB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/>
                        <a:t>0</a:t>
                      </a:r>
                      <a:endParaRPr lang="en-GB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/>
                        <a:t>0.1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/>
                        <a:t>0 (0-30.9)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/>
                        <a:t>0.35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703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 smtClean="0"/>
                        <a:t>DM 30</a:t>
                      </a:r>
                      <a:r>
                        <a:rPr lang="en-GB" sz="1800" kern="1200" dirty="0"/>
                        <a:t>+ </a:t>
                      </a:r>
                      <a:r>
                        <a:rPr lang="en-GB" sz="1800" kern="1200" dirty="0" err="1" smtClean="0"/>
                        <a:t>yrs</a:t>
                      </a:r>
                      <a:r>
                        <a:rPr lang="en-GB" sz="1800" kern="1200" dirty="0" smtClean="0"/>
                        <a:t> 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 smtClean="0"/>
                        <a:t>TB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/>
                        <a:t>12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/>
                        <a:t>3.8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/>
                        <a:t>3.60 (1.76-6.76)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/>
                        <a:t>&lt;0.001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703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 smtClean="0"/>
                        <a:t>DM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 smtClean="0"/>
                        <a:t>PTB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/>
                        <a:t>10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/>
                        <a:t>3.4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/>
                        <a:t>3.33 (1.51-6.62)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/>
                        <a:t>0.001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309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DM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EPTB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3.68 (0.41-15.4)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703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 smtClean="0"/>
                        <a:t>TB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 smtClean="0"/>
                        <a:t>DM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/>
                        <a:t>18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/>
                        <a:t>13.0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/>
                        <a:t>1.39 (0.82-2.19)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/>
                        <a:t>0.21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658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 smtClean="0"/>
                        <a:t>TB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 smtClean="0"/>
                        <a:t>DM&lt;30 </a:t>
                      </a:r>
                      <a:r>
                        <a:rPr lang="en-GB" sz="1800" kern="1200" dirty="0" err="1" smtClean="0"/>
                        <a:t>yrs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/>
                        <a:t>0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/>
                        <a:t>0.2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/>
                        <a:t>0 (0-23.9)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/>
                        <a:t>0.39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658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/>
                        <a:t>TB 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 smtClean="0"/>
                        <a:t>DM 30</a:t>
                      </a:r>
                      <a:r>
                        <a:rPr lang="en-GB" sz="1800" kern="1200" dirty="0"/>
                        <a:t>+ </a:t>
                      </a:r>
                      <a:r>
                        <a:rPr lang="en-GB" sz="1800" kern="1200" dirty="0" err="1" smtClean="0"/>
                        <a:t>yrs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/>
                        <a:t>2</a:t>
                      </a:r>
                      <a:endParaRPr lang="en-GB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/>
                        <a:t>0.7</a:t>
                      </a:r>
                      <a:endParaRPr lang="en-GB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/>
                        <a:t>3.00 (0.36-11.0)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/>
                        <a:t>0.31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703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 smtClean="0"/>
                        <a:t>PTB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 smtClean="0"/>
                        <a:t>DM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/>
                        <a:t>1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/>
                        <a:t>0.6</a:t>
                      </a:r>
                      <a:endParaRPr lang="en-GB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/>
                        <a:t>1.65 (0.04-9.27)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/>
                        <a:t>0.89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703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 smtClean="0"/>
                        <a:t>EPTB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 smtClean="0"/>
                        <a:t>DM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/>
                        <a:t>1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/>
                        <a:t>0.2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/>
                        <a:t>4.27 (0.11-24.0)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/>
                        <a:t>0.59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706" marR="627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557808"/>
            <a:ext cx="8568952" cy="1143000"/>
          </a:xfrm>
        </p:spPr>
        <p:txBody>
          <a:bodyPr/>
          <a:lstStyle/>
          <a:p>
            <a:r>
              <a:rPr lang="en-GB" sz="3200" b="1" dirty="0" smtClean="0">
                <a:solidFill>
                  <a:srgbClr val="000082"/>
                </a:solidFill>
              </a:rPr>
              <a:t>Oxford Record Linkage Study 2 (1999-2005)</a:t>
            </a:r>
            <a:endParaRPr lang="en-GB" sz="3200" dirty="0">
              <a:solidFill>
                <a:srgbClr val="000082"/>
              </a:solidFill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611560" y="4149080"/>
            <a:ext cx="8064896" cy="2088232"/>
          </a:xfrm>
          <a:prstGeom prst="roundRect">
            <a:avLst/>
          </a:prstGeom>
          <a:noFill/>
          <a:ln w="762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rgbClr val="000082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9" name="Rounded Rectangle 8"/>
          <p:cNvSpPr/>
          <p:nvPr/>
        </p:nvSpPr>
        <p:spPr bwMode="auto">
          <a:xfrm>
            <a:off x="683568" y="2060848"/>
            <a:ext cx="8064896" cy="432048"/>
          </a:xfrm>
          <a:prstGeom prst="roundRect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rgbClr val="000082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0" name="Rounded Rectangle 9"/>
          <p:cNvSpPr/>
          <p:nvPr/>
        </p:nvSpPr>
        <p:spPr bwMode="auto">
          <a:xfrm>
            <a:off x="683568" y="2780928"/>
            <a:ext cx="8064896" cy="432048"/>
          </a:xfrm>
          <a:prstGeom prst="roundRect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rgbClr val="000082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1" name="Rounded Rectangle 10"/>
          <p:cNvSpPr/>
          <p:nvPr/>
        </p:nvSpPr>
        <p:spPr bwMode="auto">
          <a:xfrm>
            <a:off x="683568" y="3140968"/>
            <a:ext cx="8064896" cy="510778"/>
          </a:xfrm>
          <a:prstGeom prst="roundRect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1140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en-GB" sz="4800" b="1" dirty="0" smtClean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en-GB" sz="4800" b="1" dirty="0" smtClean="0">
                <a:solidFill>
                  <a:srgbClr val="002060"/>
                </a:solidFill>
              </a:rPr>
              <a:t>GLOBAL TRENDS AND PUBLIC HEALTH IMPLICATIONS</a:t>
            </a:r>
            <a:endParaRPr lang="en-GB" sz="4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381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magic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000" cy="12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27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dirty="0">
                <a:solidFill>
                  <a:srgbClr val="0070C0"/>
                </a:solidFill>
              </a:rPr>
              <a:t>TB decline in England and Wales </a:t>
            </a:r>
          </a:p>
        </p:txBody>
      </p:sp>
      <p:pic>
        <p:nvPicPr>
          <p:cNvPr id="54276" name="Picture 4" descr="McKeown decline in tb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276475"/>
            <a:ext cx="7696200" cy="427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277" name="Text Box 5"/>
          <p:cNvSpPr txBox="1">
            <a:spLocks noChangeArrowheads="1"/>
          </p:cNvSpPr>
          <p:nvPr/>
        </p:nvSpPr>
        <p:spPr bwMode="auto">
          <a:xfrm>
            <a:off x="6732588" y="4149725"/>
            <a:ext cx="1439862" cy="16049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/>
              <a:t>       </a:t>
            </a:r>
          </a:p>
          <a:p>
            <a:pPr>
              <a:spcBef>
                <a:spcPct val="50000"/>
              </a:spcBef>
            </a:pPr>
            <a:endParaRPr lang="en-GB"/>
          </a:p>
          <a:p>
            <a:pPr>
              <a:spcBef>
                <a:spcPct val="50000"/>
              </a:spcBef>
            </a:pPr>
            <a:endParaRPr lang="en-GB"/>
          </a:p>
          <a:p>
            <a:pPr>
              <a:spcBef>
                <a:spcPct val="50000"/>
              </a:spcBef>
            </a:pPr>
            <a:r>
              <a:rPr lang="en-GB">
                <a:solidFill>
                  <a:schemeClr val="bg1"/>
                </a:solidFill>
              </a:rPr>
              <a:t>x  </a:t>
            </a:r>
            <a:r>
              <a:rPr lang="en-GB"/>
              <a:t>                                 </a:t>
            </a:r>
          </a:p>
        </p:txBody>
      </p:sp>
      <p:sp>
        <p:nvSpPr>
          <p:cNvPr id="54278" name="Text Box 6"/>
          <p:cNvSpPr txBox="1">
            <a:spLocks noChangeArrowheads="1"/>
          </p:cNvSpPr>
          <p:nvPr/>
        </p:nvSpPr>
        <p:spPr bwMode="auto">
          <a:xfrm>
            <a:off x="7380288" y="4076700"/>
            <a:ext cx="1295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pic>
        <p:nvPicPr>
          <p:cNvPr id="54279" name="Picture 7" descr=" 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1844675"/>
            <a:ext cx="1349375" cy="151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80" name="Picture 8" descr="C0020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1460500"/>
            <a:ext cx="4537075" cy="2400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281" name="Text Box 9"/>
          <p:cNvSpPr txBox="1">
            <a:spLocks noChangeArrowheads="1"/>
          </p:cNvSpPr>
          <p:nvPr/>
        </p:nvSpPr>
        <p:spPr bwMode="auto">
          <a:xfrm>
            <a:off x="6696075" y="4149725"/>
            <a:ext cx="2447925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dirty="0">
                <a:solidFill>
                  <a:srgbClr val="FF3300"/>
                </a:solidFill>
              </a:rPr>
              <a:t>contributed &lt;5% of reduction in TB death </a:t>
            </a:r>
            <a:r>
              <a:rPr lang="en-GB" dirty="0" smtClean="0">
                <a:solidFill>
                  <a:srgbClr val="FF3300"/>
                </a:solidFill>
              </a:rPr>
              <a:t>1838-1971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48346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b="1" dirty="0" smtClean="0">
                <a:solidFill>
                  <a:srgbClr val="0070C0"/>
                </a:solidFill>
              </a:rPr>
              <a:t>Global Trends in TB control</a:t>
            </a:r>
            <a:endParaRPr lang="en-GB" sz="4000" b="1" dirty="0">
              <a:solidFill>
                <a:srgbClr val="0070C0"/>
              </a:solidFill>
            </a:endParaRP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773238"/>
            <a:ext cx="8229600" cy="4525962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en-GB" sz="2400" dirty="0"/>
              <a:t>In 2012, </a:t>
            </a:r>
            <a:r>
              <a:rPr lang="en-GB" sz="2400" dirty="0">
                <a:solidFill>
                  <a:srgbClr val="FF0000"/>
                </a:solidFill>
              </a:rPr>
              <a:t>9 million </a:t>
            </a:r>
            <a:r>
              <a:rPr lang="en-GB" sz="2400" dirty="0"/>
              <a:t>people </a:t>
            </a:r>
            <a:r>
              <a:rPr lang="en-GB" sz="2400" dirty="0" smtClean="0"/>
              <a:t>diagnosed </a:t>
            </a:r>
            <a:r>
              <a:rPr lang="en-GB" sz="2400" dirty="0"/>
              <a:t>with TB, and </a:t>
            </a:r>
            <a:r>
              <a:rPr lang="en-GB" sz="2400" dirty="0">
                <a:solidFill>
                  <a:srgbClr val="FF0000"/>
                </a:solidFill>
              </a:rPr>
              <a:t>1.2 – 1.4 million </a:t>
            </a:r>
            <a:r>
              <a:rPr lang="en-GB" sz="2400" dirty="0" smtClean="0"/>
              <a:t>die </a:t>
            </a:r>
            <a:r>
              <a:rPr lang="en-GB" sz="2400" dirty="0"/>
              <a:t>from the disease</a:t>
            </a:r>
          </a:p>
          <a:p>
            <a:pPr>
              <a:lnSpc>
                <a:spcPct val="90000"/>
              </a:lnSpc>
            </a:pPr>
            <a:endParaRPr lang="en-GB" sz="2400" dirty="0" smtClean="0"/>
          </a:p>
          <a:p>
            <a:pPr>
              <a:lnSpc>
                <a:spcPct val="90000"/>
              </a:lnSpc>
            </a:pPr>
            <a:r>
              <a:rPr lang="en-GB" sz="2400" dirty="0" smtClean="0"/>
              <a:t>DOTS</a:t>
            </a:r>
            <a:r>
              <a:rPr lang="en-GB" sz="2400" dirty="0"/>
              <a:t>, the Stop TB Strategy, and the Global Plan to Stop TB focus mainly </a:t>
            </a:r>
            <a:r>
              <a:rPr lang="en-GB" sz="2400" dirty="0" smtClean="0"/>
              <a:t>on </a:t>
            </a:r>
            <a:r>
              <a:rPr lang="en-GB" sz="2400" dirty="0"/>
              <a:t>ensuring optimal access to quality medical interventions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GB" sz="2400" dirty="0"/>
          </a:p>
          <a:p>
            <a:pPr>
              <a:lnSpc>
                <a:spcPct val="90000"/>
              </a:lnSpc>
            </a:pPr>
            <a:r>
              <a:rPr lang="en-GB" sz="2400" dirty="0"/>
              <a:t>Is it enough? Will we reach MDG-targets </a:t>
            </a:r>
            <a:r>
              <a:rPr lang="en-GB" sz="2400" dirty="0" smtClean="0"/>
              <a:t>and </a:t>
            </a:r>
            <a:r>
              <a:rPr lang="en-GB" sz="2400" dirty="0"/>
              <a:t>elimination goal without additional preventive measures?</a:t>
            </a:r>
          </a:p>
          <a:p>
            <a:pPr lvl="1">
              <a:lnSpc>
                <a:spcPct val="90000"/>
              </a:lnSpc>
            </a:pPr>
            <a:endParaRPr lang="en-GB" sz="2000" dirty="0"/>
          </a:p>
          <a:p>
            <a:pPr lvl="1">
              <a:lnSpc>
                <a:spcPct val="90000"/>
              </a:lnSpc>
            </a:pPr>
            <a:r>
              <a:rPr lang="en-GB" sz="2000" b="1" dirty="0">
                <a:solidFill>
                  <a:srgbClr val="FF0000"/>
                </a:solidFill>
              </a:rPr>
              <a:t>Prevalence, death rate and incidence </a:t>
            </a:r>
            <a:r>
              <a:rPr lang="en-GB" sz="2000" b="1" dirty="0" smtClean="0">
                <a:solidFill>
                  <a:srgbClr val="FF0000"/>
                </a:solidFill>
              </a:rPr>
              <a:t>declining</a:t>
            </a:r>
            <a:r>
              <a:rPr lang="en-GB" sz="2000" b="1" dirty="0">
                <a:solidFill>
                  <a:srgbClr val="FF0000"/>
                </a:solidFill>
              </a:rPr>
              <a:t>, but not fast enough and not according to expectation in many countries</a:t>
            </a:r>
          </a:p>
          <a:p>
            <a:pPr lvl="1">
              <a:lnSpc>
                <a:spcPct val="90000"/>
              </a:lnSpc>
            </a:pPr>
            <a:endParaRPr lang="en-GB" sz="2000" b="1" dirty="0">
              <a:solidFill>
                <a:srgbClr val="002060"/>
              </a:solidFill>
            </a:endParaRPr>
          </a:p>
          <a:p>
            <a:pPr lvl="1">
              <a:lnSpc>
                <a:spcPct val="90000"/>
              </a:lnSpc>
            </a:pPr>
            <a:r>
              <a:rPr lang="en-GB" sz="2000" b="1" dirty="0">
                <a:solidFill>
                  <a:srgbClr val="002060"/>
                </a:solidFill>
              </a:rPr>
              <a:t>Historically, improved living conditions and nutritional status has probably been more important than medical interventions for decline in TB burden  </a:t>
            </a:r>
          </a:p>
        </p:txBody>
      </p:sp>
    </p:spTree>
    <p:extLst>
      <p:ext uri="{BB962C8B-B14F-4D97-AF65-F5344CB8AC3E}">
        <p14:creationId xmlns:p14="http://schemas.microsoft.com/office/powerpoint/2010/main" val="3536739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Global diabetes epidemic</a:t>
            </a:r>
            <a:endParaRPr lang="en-GB" dirty="0"/>
          </a:p>
        </p:txBody>
      </p:sp>
      <p:sp>
        <p:nvSpPr>
          <p:cNvPr id="207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512" y="1412776"/>
            <a:ext cx="8640960" cy="4978499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80000"/>
              </a:lnSpc>
            </a:pPr>
            <a:r>
              <a:rPr lang="en-GB" sz="2800" dirty="0" smtClean="0"/>
              <a:t>Diabetes </a:t>
            </a:r>
            <a:r>
              <a:rPr lang="en-GB" sz="2800" dirty="0"/>
              <a:t>is increasing </a:t>
            </a:r>
            <a:r>
              <a:rPr lang="en-GB" sz="2800" dirty="0" smtClean="0"/>
              <a:t>rapidly worldwide </a:t>
            </a:r>
            <a:r>
              <a:rPr lang="en-GB" sz="2800" dirty="0"/>
              <a:t>(associated with increasing obesity levels</a:t>
            </a:r>
            <a:r>
              <a:rPr lang="en-GB" sz="2800" dirty="0" smtClean="0"/>
              <a:t>)</a:t>
            </a:r>
          </a:p>
          <a:p>
            <a:pPr>
              <a:lnSpc>
                <a:spcPct val="80000"/>
              </a:lnSpc>
            </a:pPr>
            <a:endParaRPr lang="en-GB" sz="2800" dirty="0"/>
          </a:p>
          <a:p>
            <a:pPr>
              <a:lnSpc>
                <a:spcPct val="80000"/>
              </a:lnSpc>
            </a:pPr>
            <a:r>
              <a:rPr lang="en-GB" sz="2800" dirty="0"/>
              <a:t>Globally, </a:t>
            </a:r>
            <a:r>
              <a:rPr lang="en-GB" sz="2800" b="1" dirty="0" smtClean="0">
                <a:solidFill>
                  <a:srgbClr val="FF0000"/>
                </a:solidFill>
              </a:rPr>
              <a:t>382 </a:t>
            </a:r>
            <a:r>
              <a:rPr lang="en-GB" sz="2800" b="1" dirty="0">
                <a:solidFill>
                  <a:srgbClr val="FF0000"/>
                </a:solidFill>
              </a:rPr>
              <a:t>million </a:t>
            </a:r>
            <a:r>
              <a:rPr lang="en-GB" sz="2800" dirty="0"/>
              <a:t>people live </a:t>
            </a:r>
            <a:r>
              <a:rPr lang="en-GB" sz="2800" dirty="0" smtClean="0"/>
              <a:t>with DM in </a:t>
            </a:r>
            <a:r>
              <a:rPr lang="en-GB" sz="2800" dirty="0" smtClean="0"/>
              <a:t>2013</a:t>
            </a:r>
            <a:endParaRPr lang="en-GB" sz="2800" dirty="0" smtClean="0"/>
          </a:p>
          <a:p>
            <a:pPr>
              <a:lnSpc>
                <a:spcPct val="80000"/>
              </a:lnSpc>
            </a:pPr>
            <a:endParaRPr lang="en-GB" sz="2800" dirty="0" smtClean="0"/>
          </a:p>
          <a:p>
            <a:pPr>
              <a:lnSpc>
                <a:spcPct val="80000"/>
              </a:lnSpc>
            </a:pPr>
            <a:r>
              <a:rPr lang="en-GB" sz="2800" dirty="0"/>
              <a:t>E</a:t>
            </a:r>
            <a:r>
              <a:rPr lang="en-GB" sz="2800" dirty="0" smtClean="0"/>
              <a:t>xpected </a:t>
            </a:r>
            <a:r>
              <a:rPr lang="en-GB" sz="2800" dirty="0"/>
              <a:t>to grow to at least </a:t>
            </a:r>
            <a:r>
              <a:rPr lang="en-GB" sz="2800" b="1" dirty="0" smtClean="0">
                <a:solidFill>
                  <a:srgbClr val="FF0000"/>
                </a:solidFill>
              </a:rPr>
              <a:t>592 </a:t>
            </a:r>
            <a:r>
              <a:rPr lang="en-GB" sz="2800" b="1" dirty="0">
                <a:solidFill>
                  <a:srgbClr val="FF0000"/>
                </a:solidFill>
              </a:rPr>
              <a:t>million </a:t>
            </a:r>
            <a:r>
              <a:rPr lang="en-GB" sz="2800" dirty="0"/>
              <a:t>by the year </a:t>
            </a:r>
            <a:r>
              <a:rPr lang="en-GB" sz="2800" dirty="0" smtClean="0"/>
              <a:t>2035</a:t>
            </a:r>
            <a:endParaRPr lang="en-GB" sz="2800" dirty="0" smtClean="0"/>
          </a:p>
          <a:p>
            <a:pPr>
              <a:lnSpc>
                <a:spcPct val="80000"/>
              </a:lnSpc>
            </a:pPr>
            <a:endParaRPr lang="en-GB" sz="2800" dirty="0" smtClean="0"/>
          </a:p>
          <a:p>
            <a:pPr>
              <a:lnSpc>
                <a:spcPct val="80000"/>
              </a:lnSpc>
            </a:pPr>
            <a:r>
              <a:rPr lang="en-GB" sz="2800" dirty="0" smtClean="0"/>
              <a:t>T2DM increasing in every country</a:t>
            </a:r>
          </a:p>
          <a:p>
            <a:pPr>
              <a:lnSpc>
                <a:spcPct val="80000"/>
              </a:lnSpc>
            </a:pPr>
            <a:endParaRPr lang="en-GB" sz="2800" dirty="0"/>
          </a:p>
          <a:p>
            <a:pPr>
              <a:lnSpc>
                <a:spcPct val="80000"/>
              </a:lnSpc>
            </a:pPr>
            <a:r>
              <a:rPr lang="en-GB" sz="2800" dirty="0" smtClean="0"/>
              <a:t>80</a:t>
            </a:r>
            <a:r>
              <a:rPr lang="en-GB" sz="2800" dirty="0"/>
              <a:t>% of adult cases are expected to reside in low- or middle income </a:t>
            </a:r>
            <a:r>
              <a:rPr lang="en-GB" sz="2800" dirty="0" smtClean="0"/>
              <a:t>countries</a:t>
            </a:r>
          </a:p>
          <a:p>
            <a:pPr>
              <a:lnSpc>
                <a:spcPct val="80000"/>
              </a:lnSpc>
            </a:pPr>
            <a:endParaRPr lang="en-GB" sz="2800" dirty="0" smtClean="0"/>
          </a:p>
          <a:p>
            <a:pPr>
              <a:lnSpc>
                <a:spcPct val="80000"/>
              </a:lnSpc>
            </a:pPr>
            <a:r>
              <a:rPr lang="en-GB" sz="2800" dirty="0" smtClean="0"/>
              <a:t>Half are undiagnosed DM</a:t>
            </a:r>
            <a:endParaRPr lang="en-GB" sz="2800" dirty="0"/>
          </a:p>
          <a:p>
            <a:pPr>
              <a:lnSpc>
                <a:spcPct val="80000"/>
              </a:lnSpc>
              <a:buFontTx/>
              <a:buNone/>
            </a:pPr>
            <a:endParaRPr lang="en-GB" dirty="0"/>
          </a:p>
          <a:p>
            <a:pPr>
              <a:lnSpc>
                <a:spcPct val="80000"/>
              </a:lnSpc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0119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3" y="133350"/>
            <a:ext cx="8620125" cy="675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21037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764704"/>
            <a:ext cx="8712968" cy="5832648"/>
          </a:xfrm>
        </p:spPr>
      </p:pic>
    </p:spTree>
    <p:extLst>
      <p:ext uri="{BB962C8B-B14F-4D97-AF65-F5344CB8AC3E}">
        <p14:creationId xmlns:p14="http://schemas.microsoft.com/office/powerpoint/2010/main" val="2988477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 smtClean="0">
                <a:solidFill>
                  <a:srgbClr val="92D050"/>
                </a:solidFill>
              </a:rPr>
              <a:t>Proportion of TB attributable to DM, UK ethnic groups</a:t>
            </a:r>
            <a:endParaRPr lang="en-GB" b="1" dirty="0">
              <a:solidFill>
                <a:srgbClr val="92D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62546138"/>
              </p:ext>
            </p:extLst>
          </p:nvPr>
        </p:nvGraphicFramePr>
        <p:xfrm>
          <a:off x="611560" y="1700808"/>
          <a:ext cx="7830616" cy="44679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23528" y="6309320"/>
            <a:ext cx="28644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/>
              <a:t>Walker, Unwin, Thorax 2010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3149167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 smtClean="0"/>
              <a:t>SUMMARY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eaLnBrk="1" hangingPunct="1"/>
            <a:endParaRPr lang="en-GB" b="1" dirty="0" smtClean="0">
              <a:solidFill>
                <a:srgbClr val="0070C0"/>
              </a:solidFill>
            </a:endParaRPr>
          </a:p>
          <a:p>
            <a:pPr eaLnBrk="1" hangingPunct="1"/>
            <a:r>
              <a:rPr lang="en-GB" b="1" dirty="0" smtClean="0">
                <a:solidFill>
                  <a:srgbClr val="0070C0"/>
                </a:solidFill>
              </a:rPr>
              <a:t>TB burden not declining as fast as predicted</a:t>
            </a:r>
          </a:p>
          <a:p>
            <a:pPr eaLnBrk="1" hangingPunct="1"/>
            <a:r>
              <a:rPr lang="en-GB" b="1" dirty="0" smtClean="0">
                <a:solidFill>
                  <a:srgbClr val="0070C0"/>
                </a:solidFill>
              </a:rPr>
              <a:t>Diabetes is a driver of the TB epidemic; it is increasing everywhere (rapidly in some places) </a:t>
            </a:r>
          </a:p>
          <a:p>
            <a:pPr eaLnBrk="1" hangingPunct="1"/>
            <a:r>
              <a:rPr lang="en-GB" b="1" dirty="0" smtClean="0">
                <a:solidFill>
                  <a:srgbClr val="0070C0"/>
                </a:solidFill>
              </a:rPr>
              <a:t>Limitations in existing evidence mean implications (e.g. for screening, treatment) could be important but not clear-cut how to address</a:t>
            </a:r>
          </a:p>
          <a:p>
            <a:pPr eaLnBrk="1" hangingPunct="1"/>
            <a:endParaRPr lang="en-GB" b="1" dirty="0" smtClean="0">
              <a:solidFill>
                <a:srgbClr val="FFFF00"/>
              </a:solidFill>
            </a:endParaRPr>
          </a:p>
          <a:p>
            <a:pPr eaLnBrk="1" hangingPunct="1"/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017727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TANDEM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dirty="0" smtClean="0"/>
              <a:t>TANDEM is 4 year collaborative EC FP7 project (started Feb </a:t>
            </a:r>
            <a:r>
              <a:rPr lang="en-GB" dirty="0"/>
              <a:t>2013) </a:t>
            </a:r>
            <a:r>
              <a:rPr lang="en-GB" dirty="0">
                <a:solidFill>
                  <a:srgbClr val="0070C0"/>
                </a:solidFill>
              </a:rPr>
              <a:t>- http://tandem-fp7.eu/</a:t>
            </a:r>
            <a:endParaRPr lang="en-GB" dirty="0" smtClean="0">
              <a:solidFill>
                <a:srgbClr val="0070C0"/>
              </a:solidFill>
            </a:endParaRPr>
          </a:p>
          <a:p>
            <a:endParaRPr lang="en-GB" dirty="0" smtClean="0"/>
          </a:p>
          <a:p>
            <a:r>
              <a:rPr lang="en-GB" dirty="0" smtClean="0"/>
              <a:t>Address the lack </a:t>
            </a:r>
            <a:r>
              <a:rPr lang="en-GB" dirty="0"/>
              <a:t>of evidence to support many of the recently advocated guidelines for care and control of TB and diabetes, and a lack of understanding of the mechanisms underlying the effect of diabetes on TB susceptibility and treatment outcome. </a:t>
            </a:r>
          </a:p>
          <a:p>
            <a:endParaRPr lang="en-GB" dirty="0" smtClean="0"/>
          </a:p>
          <a:p>
            <a:r>
              <a:rPr lang="en-GB" dirty="0"/>
              <a:t>M</a:t>
            </a:r>
            <a:r>
              <a:rPr lang="en-GB" dirty="0" smtClean="0"/>
              <a:t>ulti-disciplinary </a:t>
            </a:r>
            <a:r>
              <a:rPr lang="en-GB" dirty="0"/>
              <a:t>consortium linking field sites in Romania, Peru, South Africa and Indonesia, with </a:t>
            </a:r>
            <a:r>
              <a:rPr lang="en-GB" dirty="0" smtClean="0"/>
              <a:t>groups in </a:t>
            </a:r>
            <a:r>
              <a:rPr lang="en-GB" dirty="0"/>
              <a:t>Germany, United Kingdom and the Netherlands.</a:t>
            </a:r>
          </a:p>
          <a:p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2286000" y="-118764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dirty="0" smtClean="0"/>
              <a:t>global </a:t>
            </a:r>
            <a:r>
              <a:rPr lang="en-GB" dirty="0"/>
              <a:t>TB control</a:t>
            </a:r>
            <a:r>
              <a:rPr lang="en-GB" dirty="0" smtClean="0"/>
              <a:t>.</a:t>
            </a:r>
          </a:p>
          <a:p>
            <a:r>
              <a:rPr lang="en-GB" dirty="0" smtClean="0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8606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 smtClean="0">
                <a:solidFill>
                  <a:srgbClr val="FFC000"/>
                </a:solidFill>
              </a:rPr>
              <a:t>Background for practical session</a:t>
            </a:r>
            <a:r>
              <a:rPr lang="en-GB" dirty="0" smtClean="0"/>
              <a:t>		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Evidence for Tuberculosis Diabetes (TB-DM) association</a:t>
            </a:r>
          </a:p>
          <a:p>
            <a:r>
              <a:rPr lang="en-GB" dirty="0" smtClean="0"/>
              <a:t>Global trends in TB-DM and Public health implications</a:t>
            </a:r>
          </a:p>
          <a:p>
            <a:r>
              <a:rPr lang="en-GB" dirty="0" smtClean="0">
                <a:solidFill>
                  <a:srgbClr val="FF0000"/>
                </a:solidFill>
              </a:rPr>
              <a:t>TANDEM studies </a:t>
            </a:r>
            <a:r>
              <a:rPr lang="en-GB" b="1" dirty="0" smtClean="0">
                <a:solidFill>
                  <a:srgbClr val="92D050"/>
                </a:solidFill>
              </a:rPr>
              <a:t>(overview of </a:t>
            </a:r>
            <a:r>
              <a:rPr lang="en-GB" b="1" dirty="0" smtClean="0">
                <a:solidFill>
                  <a:srgbClr val="92D050"/>
                </a:solidFill>
              </a:rPr>
              <a:t>design … part of our practical session)</a:t>
            </a:r>
            <a:endParaRPr lang="en-GB" b="1" dirty="0" smtClean="0">
              <a:solidFill>
                <a:srgbClr val="92D050"/>
              </a:solidFill>
            </a:endParaRPr>
          </a:p>
          <a:p>
            <a:r>
              <a:rPr lang="en-GB" b="1" i="1" dirty="0" smtClean="0">
                <a:solidFill>
                  <a:srgbClr val="92D050"/>
                </a:solidFill>
              </a:rPr>
              <a:t>Future </a:t>
            </a:r>
            <a:r>
              <a:rPr lang="en-GB" b="1" i="1" dirty="0" smtClean="0">
                <a:solidFill>
                  <a:srgbClr val="92D050"/>
                </a:solidFill>
              </a:rPr>
              <a:t>possibilities (unanswered questions)</a:t>
            </a:r>
          </a:p>
          <a:p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32701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TANDEM key objectives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To identify feasible, accurate and cost-effective ways of screening TB patients for diabetes, and determine the prevalence of DM among TB patients and of TB in DM patients in different geographic areas</a:t>
            </a:r>
            <a:r>
              <a:rPr lang="en-GB" b="1" dirty="0" smtClean="0">
                <a:solidFill>
                  <a:srgbClr val="FF0000"/>
                </a:solidFill>
              </a:rPr>
              <a:t>.</a:t>
            </a:r>
          </a:p>
          <a:p>
            <a:endParaRPr lang="en-GB" b="1" dirty="0">
              <a:solidFill>
                <a:srgbClr val="FF0000"/>
              </a:solidFill>
            </a:endParaRPr>
          </a:p>
          <a:p>
            <a:r>
              <a:rPr lang="en-GB" b="1" dirty="0">
                <a:solidFill>
                  <a:srgbClr val="FF0000"/>
                </a:solidFill>
              </a:rPr>
              <a:t>To determine the level of DM management required during and after TB treatment, and the effect of glucose control on TB treatment outcome.</a:t>
            </a:r>
          </a:p>
          <a:p>
            <a:endParaRPr lang="en-GB" dirty="0" smtClean="0"/>
          </a:p>
          <a:p>
            <a:r>
              <a:rPr lang="en-GB" dirty="0" smtClean="0"/>
              <a:t>To </a:t>
            </a:r>
            <a:r>
              <a:rPr lang="en-GB" dirty="0"/>
              <a:t>identify key pathways which may account for enhanced susceptibility to, and poorer treatment outcomes of TB-DM by comparing gene expression and biomarker profiles in TB patients with, compared to those without, DM.</a:t>
            </a:r>
          </a:p>
          <a:p>
            <a:endParaRPr lang="en-GB" dirty="0" smtClean="0"/>
          </a:p>
          <a:p>
            <a:r>
              <a:rPr lang="en-GB" dirty="0" smtClean="0"/>
              <a:t>To </a:t>
            </a:r>
            <a:r>
              <a:rPr lang="en-GB" dirty="0"/>
              <a:t>establish the cellular and molecular basis responsible for the causal link between diabetes and TB, and in particular to determine the effect of </a:t>
            </a:r>
            <a:r>
              <a:rPr lang="en-GB" dirty="0" err="1"/>
              <a:t>hyperglycemia</a:t>
            </a:r>
            <a:r>
              <a:rPr lang="en-GB" dirty="0"/>
              <a:t> and genetic variation on the host protective response to </a:t>
            </a:r>
            <a:r>
              <a:rPr lang="en-GB" i="1" dirty="0" err="1"/>
              <a:t>Mtb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0200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 dirty="0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67386" cy="6453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3318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GB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>
              <a:buFontTx/>
              <a:buNone/>
            </a:pPr>
            <a:r>
              <a:rPr lang="en-GB" sz="4000" b="1" i="1" dirty="0" smtClean="0">
                <a:solidFill>
                  <a:srgbClr val="FF3399"/>
                </a:solidFill>
              </a:rPr>
              <a:t>   Estimates of public health burden of TB associated with diabetes in India</a:t>
            </a:r>
          </a:p>
          <a:p>
            <a:pPr eaLnBrk="1" hangingPunct="1">
              <a:buFontTx/>
              <a:buNone/>
            </a:pPr>
            <a:endParaRPr lang="en-GB" sz="4000" b="1" i="1" dirty="0" smtClean="0">
              <a:solidFill>
                <a:srgbClr val="FF3399"/>
              </a:solidFill>
            </a:endParaRPr>
          </a:p>
          <a:p>
            <a:pPr eaLnBrk="1" hangingPunct="1">
              <a:buFontTx/>
              <a:buNone/>
            </a:pPr>
            <a:r>
              <a:rPr lang="en-GB" sz="4000" b="1" i="1" dirty="0" smtClean="0">
                <a:solidFill>
                  <a:srgbClr val="FF3399"/>
                </a:solidFill>
              </a:rPr>
              <a:t>  (PAR – Population Attributable Risk – </a:t>
            </a:r>
            <a:r>
              <a:rPr lang="en-GB" sz="2800" b="1" i="1" dirty="0" smtClean="0">
                <a:solidFill>
                  <a:srgbClr val="FF3399"/>
                </a:solidFill>
              </a:rPr>
              <a:t>percentage of cases in the population statistically attributable to the exposure - DM)</a:t>
            </a:r>
          </a:p>
        </p:txBody>
      </p:sp>
    </p:spTree>
    <p:extLst>
      <p:ext uri="{BB962C8B-B14F-4D97-AF65-F5344CB8AC3E}">
        <p14:creationId xmlns:p14="http://schemas.microsoft.com/office/powerpoint/2010/main" val="2121460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274638"/>
            <a:ext cx="8568952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GB" sz="3200" b="1" dirty="0" smtClean="0"/>
              <a:t>Pulmonary TB and diabetes in India </a:t>
            </a:r>
            <a:br>
              <a:rPr lang="en-GB" sz="3200" b="1" dirty="0" smtClean="0"/>
            </a:br>
            <a:r>
              <a:rPr lang="en-GB" sz="3200" b="1" dirty="0" smtClean="0"/>
              <a:t>– attributable risk estimates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eaLnBrk="1" hangingPunct="1"/>
            <a:r>
              <a:rPr lang="en-GB" dirty="0" smtClean="0"/>
              <a:t>Data sources:</a:t>
            </a:r>
          </a:p>
          <a:p>
            <a:pPr lvl="1" eaLnBrk="1" hangingPunct="1"/>
            <a:r>
              <a:rPr lang="en-GB" dirty="0" smtClean="0">
                <a:solidFill>
                  <a:srgbClr val="0070C0"/>
                </a:solidFill>
              </a:rPr>
              <a:t>TB incidence from WHO estimates based on notifications from the Revised National TB Control Programme for India</a:t>
            </a:r>
          </a:p>
          <a:p>
            <a:pPr lvl="1" eaLnBrk="1" hangingPunct="1"/>
            <a:r>
              <a:rPr lang="en-GB" dirty="0" smtClean="0">
                <a:solidFill>
                  <a:srgbClr val="0070C0"/>
                </a:solidFill>
              </a:rPr>
              <a:t>Prevalence of diabetes from Prevalence of Diabetes in India Study (PODIS) – involving &gt;18,000 adults in rural and urban areas </a:t>
            </a:r>
          </a:p>
          <a:p>
            <a:pPr lvl="1" eaLnBrk="1" hangingPunct="1"/>
            <a:r>
              <a:rPr lang="en-GB" dirty="0" smtClean="0">
                <a:solidFill>
                  <a:srgbClr val="0070C0"/>
                </a:solidFill>
              </a:rPr>
              <a:t>Age specific relative risk from study of &gt;80,000 Korean civil servants</a:t>
            </a:r>
            <a:r>
              <a:rPr lang="en-GB" dirty="0" smtClean="0">
                <a:solidFill>
                  <a:srgbClr val="FFFF00"/>
                </a:solidFill>
              </a:rPr>
              <a:t> </a:t>
            </a:r>
            <a:r>
              <a:rPr lang="en-GB" sz="1800" b="1" dirty="0" smtClean="0">
                <a:solidFill>
                  <a:srgbClr val="66FF33"/>
                </a:solidFill>
              </a:rPr>
              <a:t>(Kim et al. 1995)</a:t>
            </a:r>
          </a:p>
          <a:p>
            <a:pPr marL="457200" lvl="1" indent="0" eaLnBrk="1" hangingPunct="1">
              <a:buNone/>
            </a:pPr>
            <a:endParaRPr lang="en-GB" sz="1800" b="1" dirty="0" smtClean="0">
              <a:solidFill>
                <a:srgbClr val="66FF33"/>
              </a:solidFill>
            </a:endParaRPr>
          </a:p>
          <a:p>
            <a:pPr marL="457200" lvl="1" indent="0" eaLnBrk="1" hangingPunct="1">
              <a:buNone/>
            </a:pPr>
            <a:endParaRPr lang="en-GB" sz="1700" b="1" dirty="0">
              <a:solidFill>
                <a:srgbClr val="66FF33"/>
              </a:solidFill>
            </a:endParaRPr>
          </a:p>
          <a:p>
            <a:pPr marL="457200" lvl="1" indent="0" eaLnBrk="1" hangingPunct="1">
              <a:buNone/>
            </a:pPr>
            <a:r>
              <a:rPr lang="en-GB" sz="1700" b="1" dirty="0" smtClean="0"/>
              <a:t>Stevenson </a:t>
            </a:r>
            <a:r>
              <a:rPr lang="en-GB" sz="1700" b="1" dirty="0"/>
              <a:t>et al. BMC Public Health 2007</a:t>
            </a:r>
          </a:p>
          <a:p>
            <a:pPr lvl="1" eaLnBrk="1" hangingPunct="1"/>
            <a:endParaRPr lang="en-GB" dirty="0" smtClean="0">
              <a:solidFill>
                <a:srgbClr val="FFFF00"/>
              </a:solidFill>
            </a:endParaRP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592138" y="6113463"/>
            <a:ext cx="62420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pPr eaLnBrk="1" hangingPunct="1"/>
            <a:r>
              <a:rPr lang="en-GB" sz="1800" b="1">
                <a:solidFill>
                  <a:schemeClr val="bg1"/>
                </a:solidFill>
                <a:latin typeface="Arial" charset="0"/>
                <a:cs typeface="Arial" charset="0"/>
              </a:rPr>
              <a:t>Source: Stephenson et al BMC Public Health 2007, 7:34</a:t>
            </a:r>
            <a:r>
              <a:rPr lang="en-GB" sz="1800">
                <a:solidFill>
                  <a:schemeClr val="bg1"/>
                </a:solidFill>
                <a:latin typeface="Arial" charset="0"/>
                <a:cs typeface="Arial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1936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en-GB" sz="3600" b="1" dirty="0" smtClean="0"/>
              <a:t>Pulmonary TB and diabetes in India</a:t>
            </a:r>
            <a:br>
              <a:rPr lang="en-GB" sz="3600" b="1" dirty="0" smtClean="0"/>
            </a:br>
            <a:r>
              <a:rPr lang="en-GB" sz="3600" b="1" dirty="0" smtClean="0"/>
              <a:t>– attributable risk estimates (2)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sz="2000" b="1" dirty="0" smtClean="0"/>
          </a:p>
          <a:p>
            <a:pPr eaLnBrk="1" hangingPunct="1"/>
            <a:r>
              <a:rPr lang="en-GB" sz="2000" b="1" dirty="0" smtClean="0">
                <a:solidFill>
                  <a:srgbClr val="FF3399"/>
                </a:solidFill>
              </a:rPr>
              <a:t>TB incidence attributable to diabetes in adults (25 years +):</a:t>
            </a:r>
          </a:p>
          <a:p>
            <a:pPr lvl="1" eaLnBrk="1" hangingPunct="1"/>
            <a:r>
              <a:rPr lang="en-GB" b="1" dirty="0" smtClean="0"/>
              <a:t>15% </a:t>
            </a:r>
            <a:r>
              <a:rPr lang="en-GB" sz="2000" dirty="0" smtClean="0"/>
              <a:t>of all pulmonary TB (range 7 – 24%)</a:t>
            </a:r>
          </a:p>
          <a:p>
            <a:pPr lvl="1" eaLnBrk="1" hangingPunct="1"/>
            <a:r>
              <a:rPr lang="en-GB" b="1" dirty="0" smtClean="0"/>
              <a:t>20% </a:t>
            </a:r>
            <a:r>
              <a:rPr lang="en-GB" sz="2000" dirty="0" smtClean="0"/>
              <a:t>smear positive TB (range 8 - 42%)</a:t>
            </a:r>
          </a:p>
          <a:p>
            <a:pPr lvl="1" eaLnBrk="1" hangingPunct="1"/>
            <a:r>
              <a:rPr lang="en-GB" sz="2000" dirty="0" smtClean="0"/>
              <a:t>Over a 5</a:t>
            </a:r>
            <a:r>
              <a:rPr lang="en-GB" sz="2000" baseline="30000" dirty="0" smtClean="0"/>
              <a:t>th</a:t>
            </a:r>
            <a:r>
              <a:rPr lang="en-GB" sz="2000" dirty="0" smtClean="0"/>
              <a:t> of excess in urban areas</a:t>
            </a:r>
          </a:p>
          <a:p>
            <a:pPr lvl="1" eaLnBrk="1" hangingPunct="1"/>
            <a:endParaRPr lang="en-GB" sz="2000" dirty="0" smtClean="0"/>
          </a:p>
          <a:p>
            <a:pPr eaLnBrk="1" hangingPunct="1"/>
            <a:r>
              <a:rPr lang="en-GB" sz="2000" b="1" dirty="0" smtClean="0">
                <a:solidFill>
                  <a:srgbClr val="FF3399"/>
                </a:solidFill>
              </a:rPr>
              <a:t>Diabetes in people with TB:</a:t>
            </a:r>
          </a:p>
          <a:p>
            <a:pPr lvl="1" eaLnBrk="1" hangingPunct="1"/>
            <a:r>
              <a:rPr lang="en-GB" sz="2000" b="1" dirty="0" smtClean="0"/>
              <a:t>18% </a:t>
            </a:r>
            <a:r>
              <a:rPr lang="en-GB" sz="2000" dirty="0" smtClean="0"/>
              <a:t>of all cases of pulmonary TB have diabetes</a:t>
            </a:r>
          </a:p>
          <a:p>
            <a:pPr lvl="1" eaLnBrk="1" hangingPunct="1"/>
            <a:r>
              <a:rPr lang="en-GB" sz="2000" b="1" dirty="0" smtClean="0"/>
              <a:t>24% </a:t>
            </a:r>
            <a:r>
              <a:rPr lang="en-GB" sz="2000" dirty="0" smtClean="0"/>
              <a:t>of those with smear positive TB have diabetes</a:t>
            </a:r>
          </a:p>
          <a:p>
            <a:pPr lvl="1" eaLnBrk="1" hangingPunct="1"/>
            <a:r>
              <a:rPr lang="en-GB" sz="2000" b="1" dirty="0" smtClean="0">
                <a:solidFill>
                  <a:srgbClr val="FF0000"/>
                </a:solidFill>
              </a:rPr>
              <a:t>[recent screening studies in India have estimated DM prevalence in TB patients registering for treatment of 13%-50%] </a:t>
            </a:r>
          </a:p>
          <a:p>
            <a:pPr eaLnBrk="1" hangingPunct="1"/>
            <a:endParaRPr lang="en-GB" sz="2000" dirty="0" smtClean="0"/>
          </a:p>
          <a:p>
            <a:pPr eaLnBrk="1" hangingPunct="1"/>
            <a:endParaRPr lang="en-GB" sz="2000" dirty="0" smtClean="0"/>
          </a:p>
        </p:txBody>
      </p:sp>
      <p:sp>
        <p:nvSpPr>
          <p:cNvPr id="22532" name="Text Box 5"/>
          <p:cNvSpPr txBox="1">
            <a:spLocks noChangeArrowheads="1"/>
          </p:cNvSpPr>
          <p:nvPr/>
        </p:nvSpPr>
        <p:spPr bwMode="auto">
          <a:xfrm>
            <a:off x="539750" y="6165850"/>
            <a:ext cx="62420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pPr eaLnBrk="1" hangingPunct="1"/>
            <a:r>
              <a:rPr lang="en-GB" sz="1800" b="1">
                <a:solidFill>
                  <a:schemeClr val="bg1"/>
                </a:solidFill>
                <a:latin typeface="Arial" charset="0"/>
                <a:cs typeface="Arial" charset="0"/>
              </a:rPr>
              <a:t>Source: Stephenson et al BMC Public Health 2007, 7:34</a:t>
            </a:r>
            <a:r>
              <a:rPr lang="en-GB" sz="1800">
                <a:solidFill>
                  <a:schemeClr val="bg1"/>
                </a:solidFill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05654" y="5877272"/>
            <a:ext cx="80845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>
                <a:solidFill>
                  <a:schemeClr val="accent1">
                    <a:lumMod val="75000"/>
                  </a:schemeClr>
                </a:solidFill>
              </a:rPr>
              <a:t>MORE PEOPLE WITH TB HAVE DM THAN HAVE CONCOMITANT</a:t>
            </a:r>
          </a:p>
          <a:p>
            <a:r>
              <a:rPr lang="en-GB" sz="2400" b="1" dirty="0" smtClean="0">
                <a:solidFill>
                  <a:schemeClr val="accent1">
                    <a:lumMod val="75000"/>
                  </a:schemeClr>
                </a:solidFill>
              </a:rPr>
              <a:t>HIV INFECTION</a:t>
            </a:r>
            <a:endParaRPr lang="en-GB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81475" y="1412776"/>
            <a:ext cx="40466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/>
              <a:t>Stevenson et al. BMC Public Health 2007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2610016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8856984" cy="114300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Clinical outcomes among TB-DM patients	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GB" sz="4400" dirty="0" smtClean="0"/>
              <a:t>DM associated with </a:t>
            </a:r>
            <a:r>
              <a:rPr lang="en-GB" sz="4400" dirty="0" smtClean="0">
                <a:solidFill>
                  <a:srgbClr val="FF0000"/>
                </a:solidFill>
              </a:rPr>
              <a:t>positive sputum culture </a:t>
            </a:r>
            <a:r>
              <a:rPr lang="en-GB" sz="4400" dirty="0" smtClean="0"/>
              <a:t>at 2-3 months</a:t>
            </a:r>
          </a:p>
          <a:p>
            <a:endParaRPr lang="en-GB" sz="4400" dirty="0" smtClean="0"/>
          </a:p>
          <a:p>
            <a:r>
              <a:rPr lang="en-GB" sz="4400" dirty="0" smtClean="0"/>
              <a:t>Diabetes increases risk of </a:t>
            </a:r>
            <a:r>
              <a:rPr lang="en-GB" sz="4400" dirty="0" smtClean="0">
                <a:solidFill>
                  <a:srgbClr val="FF0000"/>
                </a:solidFill>
              </a:rPr>
              <a:t>TB treatment failure and death </a:t>
            </a:r>
            <a:r>
              <a:rPr lang="en-GB" sz="4400" dirty="0" smtClean="0"/>
              <a:t>(RR 1.69, 95% CI 1.36 to 2.12)</a:t>
            </a:r>
          </a:p>
          <a:p>
            <a:endParaRPr lang="en-GB" sz="4400" dirty="0"/>
          </a:p>
          <a:p>
            <a:r>
              <a:rPr lang="en-GB" sz="4400" dirty="0"/>
              <a:t>Diabetes is also associated with an </a:t>
            </a:r>
            <a:r>
              <a:rPr lang="en-GB" sz="4400" dirty="0">
                <a:solidFill>
                  <a:srgbClr val="FF0000"/>
                </a:solidFill>
              </a:rPr>
              <a:t>increased risk of </a:t>
            </a:r>
            <a:r>
              <a:rPr lang="en-GB" sz="4400" dirty="0" smtClean="0">
                <a:solidFill>
                  <a:srgbClr val="FF0000"/>
                </a:solidFill>
              </a:rPr>
              <a:t>TB relapse </a:t>
            </a:r>
            <a:r>
              <a:rPr lang="en-GB" sz="4400" dirty="0"/>
              <a:t>(RR, 3.89; 95% CI, 2.43 to 6.23</a:t>
            </a:r>
            <a:r>
              <a:rPr lang="en-GB" sz="4400" dirty="0" smtClean="0"/>
              <a:t>)</a:t>
            </a:r>
          </a:p>
          <a:p>
            <a:endParaRPr lang="en-GB" sz="4400" dirty="0"/>
          </a:p>
          <a:p>
            <a:pPr algn="ctr"/>
            <a:r>
              <a:rPr lang="en-GB" sz="4400" dirty="0" smtClean="0">
                <a:solidFill>
                  <a:srgbClr val="FF0000"/>
                </a:solidFill>
              </a:rPr>
              <a:t>Early deaths </a:t>
            </a:r>
            <a:r>
              <a:rPr lang="en-GB" sz="4400" dirty="0" smtClean="0"/>
              <a:t>(e.g. </a:t>
            </a:r>
            <a:r>
              <a:rPr lang="en-GB" sz="4400" dirty="0" err="1" smtClean="0"/>
              <a:t>Mwanza</a:t>
            </a:r>
            <a:r>
              <a:rPr lang="en-GB" sz="4400" dirty="0"/>
              <a:t> </a:t>
            </a:r>
            <a:r>
              <a:rPr lang="en-GB" sz="4400" dirty="0" smtClean="0"/>
              <a:t>prospective cohort study RR dying in first 100 days 5.09</a:t>
            </a:r>
            <a:r>
              <a:rPr lang="en-GB" sz="4400" dirty="0"/>
              <a:t>, 95% CI 2.36; 11.02, </a:t>
            </a:r>
            <a:r>
              <a:rPr lang="en-GB" sz="4400" dirty="0" smtClean="0"/>
              <a:t>among </a:t>
            </a:r>
            <a:r>
              <a:rPr lang="en-GB" sz="4400" dirty="0"/>
              <a:t>HIV </a:t>
            </a:r>
            <a:r>
              <a:rPr lang="en-GB" sz="4400" dirty="0" smtClean="0"/>
              <a:t>uninfected; </a:t>
            </a:r>
            <a:r>
              <a:rPr lang="en-GB" sz="2900" b="1" dirty="0" err="1" smtClean="0"/>
              <a:t>Faurholt-Jepsen</a:t>
            </a:r>
            <a:r>
              <a:rPr lang="en-GB" sz="2900" b="1" dirty="0" smtClean="0"/>
              <a:t> TMIH 2013</a:t>
            </a:r>
            <a:r>
              <a:rPr lang="en-GB" sz="4400" dirty="0" smtClean="0"/>
              <a:t>) </a:t>
            </a:r>
          </a:p>
          <a:p>
            <a:endParaRPr lang="en-GB" sz="4400" dirty="0" smtClean="0"/>
          </a:p>
          <a:p>
            <a:r>
              <a:rPr lang="en-GB" sz="4400" dirty="0" smtClean="0"/>
              <a:t>TB can </a:t>
            </a:r>
            <a:r>
              <a:rPr lang="en-GB" sz="4400" dirty="0" smtClean="0">
                <a:solidFill>
                  <a:srgbClr val="FF0000"/>
                </a:solidFill>
              </a:rPr>
              <a:t>worsen glycaemic control </a:t>
            </a:r>
            <a:r>
              <a:rPr lang="en-GB" sz="4400" dirty="0" smtClean="0"/>
              <a:t>in people with diabetes</a:t>
            </a:r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13086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b="1" smtClean="0"/>
          </a:p>
          <a:p>
            <a:pPr eaLnBrk="1" hangingPunct="1"/>
            <a:endParaRPr lang="en-GB" b="1" smtClean="0"/>
          </a:p>
        </p:txBody>
      </p:sp>
      <p:sp>
        <p:nvSpPr>
          <p:cNvPr id="6149" name="Text Box 6"/>
          <p:cNvSpPr txBox="1">
            <a:spLocks noChangeArrowheads="1"/>
          </p:cNvSpPr>
          <p:nvPr/>
        </p:nvSpPr>
        <p:spPr bwMode="auto">
          <a:xfrm>
            <a:off x="1476375" y="115888"/>
            <a:ext cx="60483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sz="4000" b="1" dirty="0" smtClean="0">
                <a:solidFill>
                  <a:schemeClr val="accent2"/>
                </a:solidFill>
              </a:rPr>
              <a:t>Evidence &amp; Implications</a:t>
            </a:r>
            <a:endParaRPr lang="en-GB" sz="4000" b="1" dirty="0">
              <a:solidFill>
                <a:schemeClr val="accent2"/>
              </a:solidFill>
            </a:endParaRPr>
          </a:p>
        </p:txBody>
      </p:sp>
      <p:sp>
        <p:nvSpPr>
          <p:cNvPr id="6150" name="Line 7"/>
          <p:cNvSpPr>
            <a:spLocks noChangeShapeType="1"/>
          </p:cNvSpPr>
          <p:nvPr/>
        </p:nvSpPr>
        <p:spPr bwMode="auto">
          <a:xfrm>
            <a:off x="0" y="981075"/>
            <a:ext cx="9144000" cy="0"/>
          </a:xfrm>
          <a:prstGeom prst="line">
            <a:avLst/>
          </a:prstGeom>
          <a:noFill/>
          <a:ln w="25400">
            <a:solidFill>
              <a:srgbClr val="000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6151" name="Rectangle 8"/>
          <p:cNvSpPr>
            <a:spLocks noChangeArrowheads="1"/>
          </p:cNvSpPr>
          <p:nvPr/>
        </p:nvSpPr>
        <p:spPr bwMode="auto">
          <a:xfrm>
            <a:off x="157163" y="3230563"/>
            <a:ext cx="8736012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tabLst>
                <a:tab pos="457200" algn="l"/>
              </a:tabLst>
            </a:pPr>
            <a:endParaRPr lang="en-US" sz="2200" b="1">
              <a:solidFill>
                <a:schemeClr val="accent2"/>
              </a:solidFill>
            </a:endParaRPr>
          </a:p>
        </p:txBody>
      </p:sp>
      <p:sp>
        <p:nvSpPr>
          <p:cNvPr id="6152" name="Rectangle 7"/>
          <p:cNvSpPr>
            <a:spLocks noChangeArrowheads="1"/>
          </p:cNvSpPr>
          <p:nvPr/>
        </p:nvSpPr>
        <p:spPr bwMode="auto">
          <a:xfrm>
            <a:off x="642938" y="1285875"/>
            <a:ext cx="8072437" cy="4647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endParaRPr lang="en-GB" sz="2400" b="1" dirty="0">
              <a:solidFill>
                <a:srgbClr val="000099"/>
              </a:solidFill>
            </a:endParaRPr>
          </a:p>
          <a:p>
            <a:pPr>
              <a:buFont typeface="Arial" charset="0"/>
              <a:buChar char="•"/>
            </a:pPr>
            <a:endParaRPr lang="en-GB" sz="800" b="1" dirty="0">
              <a:solidFill>
                <a:srgbClr val="000099"/>
              </a:solidFill>
            </a:endParaRPr>
          </a:p>
          <a:p>
            <a:pPr>
              <a:buFont typeface="Arial" charset="0"/>
              <a:buChar char="•"/>
            </a:pPr>
            <a:r>
              <a:rPr lang="en-GB" sz="2400" b="1" dirty="0">
                <a:solidFill>
                  <a:srgbClr val="000099"/>
                </a:solidFill>
              </a:rPr>
              <a:t> </a:t>
            </a:r>
            <a:r>
              <a:rPr lang="en-GB" sz="2400" b="1" dirty="0" smtClean="0">
                <a:solidFill>
                  <a:srgbClr val="000099"/>
                </a:solidFill>
              </a:rPr>
              <a:t>The </a:t>
            </a:r>
            <a:r>
              <a:rPr lang="en-GB" sz="2400" b="1" dirty="0">
                <a:solidFill>
                  <a:srgbClr val="000099"/>
                </a:solidFill>
              </a:rPr>
              <a:t>evidence base for this association is </a:t>
            </a:r>
            <a:r>
              <a:rPr lang="en-GB" sz="2400" b="1" dirty="0" smtClean="0">
                <a:solidFill>
                  <a:srgbClr val="000099"/>
                </a:solidFill>
              </a:rPr>
              <a:t>now well accepted </a:t>
            </a:r>
          </a:p>
          <a:p>
            <a:pPr>
              <a:buFont typeface="Arial" charset="0"/>
              <a:buChar char="•"/>
            </a:pPr>
            <a:endParaRPr lang="en-GB" sz="2400" b="1" dirty="0">
              <a:solidFill>
                <a:srgbClr val="000099"/>
              </a:solidFill>
            </a:endParaRPr>
          </a:p>
          <a:p>
            <a:pPr>
              <a:buFont typeface="Arial" charset="0"/>
              <a:buChar char="•"/>
            </a:pPr>
            <a:r>
              <a:rPr lang="en-GB" sz="2400" b="1" dirty="0" smtClean="0">
                <a:solidFill>
                  <a:srgbClr val="000099"/>
                </a:solidFill>
              </a:rPr>
              <a:t> Magnitude of increased risk is sizeable (three fold increase)</a:t>
            </a:r>
          </a:p>
          <a:p>
            <a:pPr>
              <a:buFont typeface="Arial" charset="0"/>
              <a:buChar char="•"/>
            </a:pPr>
            <a:endParaRPr lang="en-GB" sz="2400" b="1" dirty="0">
              <a:solidFill>
                <a:srgbClr val="000099"/>
              </a:solidFill>
            </a:endParaRPr>
          </a:p>
          <a:p>
            <a:pPr>
              <a:buFont typeface="Arial" charset="0"/>
              <a:buChar char="•"/>
            </a:pPr>
            <a:r>
              <a:rPr lang="en-GB" sz="2400" b="1" dirty="0" smtClean="0">
                <a:solidFill>
                  <a:srgbClr val="000099"/>
                </a:solidFill>
              </a:rPr>
              <a:t> Appears to be bi-directional </a:t>
            </a:r>
          </a:p>
          <a:p>
            <a:pPr>
              <a:buFont typeface="Arial" charset="0"/>
              <a:buChar char="•"/>
            </a:pPr>
            <a:endParaRPr lang="en-GB" sz="2400" b="1" dirty="0">
              <a:solidFill>
                <a:srgbClr val="000099"/>
              </a:solidFill>
            </a:endParaRPr>
          </a:p>
          <a:p>
            <a:pPr>
              <a:buFont typeface="Arial" charset="0"/>
              <a:buChar char="•"/>
            </a:pPr>
            <a:r>
              <a:rPr lang="en-GB" sz="2400" b="1" dirty="0" smtClean="0">
                <a:solidFill>
                  <a:srgbClr val="000099"/>
                </a:solidFill>
              </a:rPr>
              <a:t>Global </a:t>
            </a:r>
            <a:r>
              <a:rPr lang="en-GB" sz="2400" b="1" dirty="0">
                <a:solidFill>
                  <a:srgbClr val="000099"/>
                </a:solidFill>
              </a:rPr>
              <a:t>and UK treatment guidelines for TB and DM make little mention of it, even though it is possible that it could have a large impact on TB control and treatment outcomes especially as DM prevalence continues to rise globally</a:t>
            </a:r>
            <a:endParaRPr lang="en-GB" sz="2400" b="1" baseline="30000" dirty="0">
              <a:solidFill>
                <a:srgbClr val="000099"/>
              </a:solidFill>
            </a:endParaRPr>
          </a:p>
          <a:p>
            <a:endParaRPr lang="en-GB" sz="2400" b="1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3383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solidFill>
                  <a:srgbClr val="FFC000"/>
                </a:solidFill>
              </a:rPr>
              <a:t>Health Service Implications? </a:t>
            </a:r>
            <a:endParaRPr lang="en-GB" b="1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Screening for DM among people with PTB</a:t>
            </a:r>
          </a:p>
          <a:p>
            <a:r>
              <a:rPr lang="en-GB" dirty="0" smtClean="0"/>
              <a:t>Screening for TB in people with DM (in high TB prevalence populations)</a:t>
            </a:r>
          </a:p>
          <a:p>
            <a:r>
              <a:rPr lang="en-GB" dirty="0" smtClean="0"/>
              <a:t>TB treatment (glycaemic control)</a:t>
            </a:r>
          </a:p>
          <a:p>
            <a:r>
              <a:rPr lang="en-GB" b="1" i="1" dirty="0" smtClean="0">
                <a:solidFill>
                  <a:srgbClr val="92D050"/>
                </a:solidFill>
              </a:rPr>
              <a:t>TB preventive therapy in people with DM with recent TB exposure?</a:t>
            </a:r>
          </a:p>
          <a:p>
            <a:r>
              <a:rPr lang="en-GB" b="1" i="1" dirty="0" smtClean="0">
                <a:solidFill>
                  <a:srgbClr val="92D050"/>
                </a:solidFill>
              </a:rPr>
              <a:t>Diagnosis and treatment of latent TB infection in people with DM?</a:t>
            </a:r>
            <a:endParaRPr lang="en-GB" b="1" i="1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877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712968" cy="1143000"/>
          </a:xfrm>
        </p:spPr>
        <p:txBody>
          <a:bodyPr>
            <a:noAutofit/>
          </a:bodyPr>
          <a:lstStyle/>
          <a:p>
            <a:r>
              <a:rPr lang="en-GB" sz="3200" b="1" dirty="0"/>
              <a:t>The 2011 WHO / </a:t>
            </a:r>
            <a:r>
              <a:rPr lang="en-GB" sz="3200" b="1" dirty="0" smtClean="0"/>
              <a:t>IUATLD </a:t>
            </a:r>
            <a:r>
              <a:rPr lang="en-GB" sz="3200" b="1" dirty="0"/>
              <a:t>collaborative framework for care and control of TB and diabetes</a:t>
            </a:r>
            <a:endParaRPr lang="en-GB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81124"/>
            <a:ext cx="8208912" cy="5360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6802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/>
          <p:cNvSpPr txBox="1"/>
          <p:nvPr/>
        </p:nvSpPr>
        <p:spPr>
          <a:xfrm>
            <a:off x="611560" y="1227812"/>
            <a:ext cx="7916636" cy="5678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600"/>
              </a:spcBef>
              <a:buFontTx/>
              <a:buChar char="-"/>
            </a:pPr>
            <a:r>
              <a:rPr lang="nl-NL" sz="2200" dirty="0" smtClean="0"/>
              <a:t>Evidence to support many of the recently advocated guidelines for care and control of TB and DM</a:t>
            </a:r>
          </a:p>
          <a:p>
            <a:pPr marL="342900" indent="-342900">
              <a:spcBef>
                <a:spcPts val="600"/>
              </a:spcBef>
              <a:buFontTx/>
              <a:buChar char="-"/>
            </a:pPr>
            <a:endParaRPr lang="nl-NL" sz="2200" dirty="0" smtClean="0"/>
          </a:p>
          <a:p>
            <a:pPr marL="342900" indent="-342900">
              <a:spcBef>
                <a:spcPts val="600"/>
              </a:spcBef>
              <a:buFontTx/>
              <a:buChar char="-"/>
            </a:pPr>
            <a:r>
              <a:rPr lang="nl-NL" sz="2200" dirty="0" err="1" smtClean="0"/>
              <a:t>Understanding</a:t>
            </a:r>
            <a:r>
              <a:rPr lang="nl-NL" sz="2200" dirty="0" smtClean="0"/>
              <a:t> of the </a:t>
            </a:r>
            <a:r>
              <a:rPr lang="nl-NL" sz="2200" dirty="0" err="1" smtClean="0"/>
              <a:t>mechanisms</a:t>
            </a:r>
            <a:r>
              <a:rPr lang="nl-NL" sz="2200" dirty="0" smtClean="0"/>
              <a:t> </a:t>
            </a:r>
            <a:r>
              <a:rPr lang="nl-NL" sz="2200" dirty="0" err="1" smtClean="0"/>
              <a:t>underlying</a:t>
            </a:r>
            <a:r>
              <a:rPr lang="nl-NL" sz="2200" dirty="0" smtClean="0"/>
              <a:t> the effect of DM </a:t>
            </a:r>
            <a:r>
              <a:rPr lang="nl-NL" sz="2200" dirty="0" err="1" smtClean="0"/>
              <a:t>on</a:t>
            </a:r>
            <a:r>
              <a:rPr lang="nl-NL" sz="2200" dirty="0" smtClean="0"/>
              <a:t> TB </a:t>
            </a:r>
            <a:r>
              <a:rPr lang="nl-NL" sz="2200" dirty="0" err="1" smtClean="0"/>
              <a:t>susceptibility</a:t>
            </a:r>
            <a:r>
              <a:rPr lang="nl-NL" sz="2200" dirty="0" smtClean="0"/>
              <a:t> and </a:t>
            </a:r>
            <a:r>
              <a:rPr lang="nl-NL" sz="2200" dirty="0" err="1" smtClean="0"/>
              <a:t>treatment</a:t>
            </a:r>
            <a:r>
              <a:rPr lang="nl-NL" sz="2200" dirty="0" smtClean="0"/>
              <a:t> </a:t>
            </a:r>
            <a:r>
              <a:rPr lang="nl-NL" sz="2200" dirty="0" err="1" smtClean="0"/>
              <a:t>outcome</a:t>
            </a:r>
            <a:endParaRPr lang="nl-NL" sz="2200" dirty="0" smtClean="0"/>
          </a:p>
          <a:p>
            <a:pPr marL="342900" indent="-342900">
              <a:spcBef>
                <a:spcPts val="600"/>
              </a:spcBef>
            </a:pPr>
            <a:endParaRPr lang="nl-NL" sz="2200" dirty="0" smtClean="0"/>
          </a:p>
          <a:p>
            <a:pPr marL="342900" indent="-342900">
              <a:spcBef>
                <a:spcPts val="600"/>
              </a:spcBef>
            </a:pPr>
            <a:r>
              <a:rPr lang="nl-NL" sz="2200" dirty="0" err="1" smtClean="0"/>
              <a:t>four</a:t>
            </a:r>
            <a:r>
              <a:rPr lang="nl-NL" sz="2200" dirty="0" smtClean="0"/>
              <a:t> </a:t>
            </a:r>
            <a:r>
              <a:rPr lang="nl-NL" sz="2200" dirty="0" err="1" smtClean="0"/>
              <a:t>workpackages</a:t>
            </a:r>
            <a:r>
              <a:rPr lang="nl-NL" sz="2200" dirty="0" smtClean="0"/>
              <a:t>:</a:t>
            </a:r>
          </a:p>
          <a:p>
            <a:pPr marL="914400" lvl="1" indent="-457200">
              <a:spcBef>
                <a:spcPts val="600"/>
              </a:spcBef>
              <a:buAutoNum type="arabicPeriod"/>
            </a:pPr>
            <a:r>
              <a:rPr lang="nl-NL" sz="2200" b="1" dirty="0">
                <a:solidFill>
                  <a:srgbClr val="FF0000"/>
                </a:solidFill>
              </a:rPr>
              <a:t>S</a:t>
            </a:r>
            <a:r>
              <a:rPr lang="nl-NL" sz="2200" b="1" dirty="0" smtClean="0">
                <a:solidFill>
                  <a:srgbClr val="FF0000"/>
                </a:solidFill>
              </a:rPr>
              <a:t>creening (DM among PTB; TB among DM)</a:t>
            </a:r>
          </a:p>
          <a:p>
            <a:pPr marL="914400" lvl="1" indent="-457200">
              <a:spcBef>
                <a:spcPts val="600"/>
              </a:spcBef>
              <a:buAutoNum type="arabicPeriod"/>
            </a:pPr>
            <a:r>
              <a:rPr lang="nl-NL" sz="2200" b="1" dirty="0" smtClean="0">
                <a:solidFill>
                  <a:srgbClr val="FF0000"/>
                </a:solidFill>
              </a:rPr>
              <a:t>DM management / DM          TB </a:t>
            </a:r>
            <a:r>
              <a:rPr lang="nl-NL" sz="2200" b="1" dirty="0" err="1" smtClean="0">
                <a:solidFill>
                  <a:srgbClr val="FF0000"/>
                </a:solidFill>
              </a:rPr>
              <a:t>treatment</a:t>
            </a:r>
            <a:endParaRPr lang="nl-NL" sz="2200" b="1" dirty="0">
              <a:solidFill>
                <a:srgbClr val="FF0000"/>
              </a:solidFill>
            </a:endParaRPr>
          </a:p>
          <a:p>
            <a:pPr marL="914400" lvl="1" indent="-457200">
              <a:spcBef>
                <a:spcPts val="600"/>
              </a:spcBef>
              <a:buAutoNum type="arabicPeriod"/>
            </a:pPr>
            <a:r>
              <a:rPr lang="nl-NL" sz="2200" dirty="0" err="1" smtClean="0"/>
              <a:t>Bioprofiling</a:t>
            </a:r>
            <a:r>
              <a:rPr lang="nl-NL" sz="2200" dirty="0" smtClean="0"/>
              <a:t> TB, TB-DM, DM </a:t>
            </a:r>
            <a:r>
              <a:rPr lang="nl-NL" sz="2200" dirty="0" err="1" smtClean="0"/>
              <a:t>patients</a:t>
            </a:r>
            <a:endParaRPr lang="nl-NL" sz="2200" dirty="0" smtClean="0"/>
          </a:p>
          <a:p>
            <a:pPr marL="914400" lvl="1" indent="-457200">
              <a:spcBef>
                <a:spcPts val="600"/>
              </a:spcBef>
              <a:buAutoNum type="arabicPeriod"/>
            </a:pPr>
            <a:r>
              <a:rPr lang="nl-NL" sz="2200" dirty="0" err="1" smtClean="0"/>
              <a:t>in-vitro</a:t>
            </a:r>
            <a:r>
              <a:rPr lang="nl-NL" sz="2200" dirty="0" smtClean="0"/>
              <a:t> and </a:t>
            </a:r>
            <a:r>
              <a:rPr lang="nl-NL" sz="2200" dirty="0" err="1" smtClean="0"/>
              <a:t>genetic</a:t>
            </a:r>
            <a:r>
              <a:rPr lang="nl-NL" sz="2200" dirty="0" smtClean="0"/>
              <a:t> studies</a:t>
            </a:r>
          </a:p>
          <a:p>
            <a:pPr marL="342900" indent="-342900">
              <a:spcBef>
                <a:spcPts val="600"/>
              </a:spcBef>
              <a:buFontTx/>
              <a:buChar char="-"/>
            </a:pPr>
            <a:endParaRPr lang="nl-NL" sz="2200" dirty="0" smtClean="0"/>
          </a:p>
          <a:p>
            <a:pPr marL="342900" indent="-342900">
              <a:spcBef>
                <a:spcPts val="600"/>
              </a:spcBef>
            </a:pPr>
            <a:endParaRPr lang="nl-NL" sz="2200" dirty="0"/>
          </a:p>
          <a:p>
            <a:pPr marL="342900" indent="-342900">
              <a:spcBef>
                <a:spcPts val="600"/>
              </a:spcBef>
            </a:pPr>
            <a:endParaRPr lang="nl-NL" sz="2200" dirty="0"/>
          </a:p>
        </p:txBody>
      </p:sp>
      <p:cxnSp>
        <p:nvCxnSpPr>
          <p:cNvPr id="6" name="Rechte verbindingslijn 5"/>
          <p:cNvCxnSpPr/>
          <p:nvPr/>
        </p:nvCxnSpPr>
        <p:spPr>
          <a:xfrm>
            <a:off x="4377638" y="4581128"/>
            <a:ext cx="475373" cy="0"/>
          </a:xfrm>
          <a:prstGeom prst="line">
            <a:avLst/>
          </a:prstGeom>
          <a:ln w="38100">
            <a:tailEnd type="triangle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itel 4"/>
          <p:cNvSpPr txBox="1">
            <a:spLocks/>
          </p:cNvSpPr>
          <p:nvPr/>
        </p:nvSpPr>
        <p:spPr>
          <a:xfrm>
            <a:off x="467544" y="260648"/>
            <a:ext cx="8291264" cy="100811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800" b="1" dirty="0" smtClean="0">
                <a:solidFill>
                  <a:srgbClr val="AF1228"/>
                </a:solidFill>
                <a:latin typeface="+mj-lt"/>
                <a:ea typeface="+mj-ea"/>
                <a:cs typeface="+mj-cs"/>
              </a:rPr>
              <a:t>TANDEM </a:t>
            </a:r>
            <a:r>
              <a:rPr lang="de-DE" sz="2800" b="1" dirty="0" err="1" smtClean="0">
                <a:solidFill>
                  <a:srgbClr val="AF1228"/>
                </a:solidFill>
                <a:latin typeface="+mj-lt"/>
                <a:ea typeface="+mj-ea"/>
                <a:cs typeface="+mj-cs"/>
              </a:rPr>
              <a:t>aims</a:t>
            </a:r>
            <a:r>
              <a:rPr lang="de-DE" sz="2800" b="1" dirty="0" smtClean="0">
                <a:solidFill>
                  <a:srgbClr val="AF1228"/>
                </a:solidFill>
                <a:latin typeface="+mj-lt"/>
                <a:ea typeface="+mj-ea"/>
                <a:cs typeface="+mj-cs"/>
              </a:rPr>
              <a:t> </a:t>
            </a:r>
            <a:r>
              <a:rPr lang="de-DE" sz="2800" b="1" dirty="0" err="1" smtClean="0">
                <a:solidFill>
                  <a:srgbClr val="AF1228"/>
                </a:solidFill>
                <a:latin typeface="+mj-lt"/>
                <a:ea typeface="+mj-ea"/>
                <a:cs typeface="+mj-cs"/>
              </a:rPr>
              <a:t>to</a:t>
            </a:r>
            <a:r>
              <a:rPr lang="de-DE" sz="2800" b="1" dirty="0" smtClean="0">
                <a:solidFill>
                  <a:srgbClr val="AF1228"/>
                </a:solidFill>
                <a:latin typeface="+mj-lt"/>
                <a:ea typeface="+mj-ea"/>
                <a:cs typeface="+mj-cs"/>
              </a:rPr>
              <a:t> </a:t>
            </a:r>
            <a:r>
              <a:rPr lang="de-DE" sz="2800" b="1" dirty="0" err="1" smtClean="0">
                <a:solidFill>
                  <a:srgbClr val="AF1228"/>
                </a:solidFill>
                <a:latin typeface="+mj-lt"/>
                <a:ea typeface="+mj-ea"/>
                <a:cs typeface="+mj-cs"/>
              </a:rPr>
              <a:t>provide</a:t>
            </a:r>
            <a:r>
              <a:rPr kumimoji="0" lang="de-DE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AF1228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..</a:t>
            </a:r>
            <a:endParaRPr kumimoji="0" lang="de-DE" sz="2800" b="1" i="0" u="none" strike="noStrike" kern="1200" cap="none" spc="0" normalizeH="0" baseline="0" noProof="0" dirty="0">
              <a:ln>
                <a:noFill/>
              </a:ln>
              <a:solidFill>
                <a:srgbClr val="AF1228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600185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908175" y="187325"/>
            <a:ext cx="5400675" cy="5778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GB" sz="3200" b="1" dirty="0" smtClean="0">
                <a:solidFill>
                  <a:srgbClr val="000082"/>
                </a:solidFill>
              </a:rPr>
              <a:t>Long known association between TB-DM</a:t>
            </a:r>
            <a:endParaRPr lang="en-GB" sz="3200" dirty="0" smtClean="0">
              <a:solidFill>
                <a:srgbClr val="000082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1300" y="1279525"/>
            <a:ext cx="5194300" cy="4525963"/>
          </a:xfrm>
        </p:spPr>
        <p:txBody>
          <a:bodyPr>
            <a:normAutofit fontScale="92500" lnSpcReduction="20000"/>
          </a:bodyPr>
          <a:lstStyle/>
          <a:p>
            <a:pPr eaLnBrk="1" hangingPunct="1"/>
            <a:r>
              <a:rPr lang="en-GB" sz="2400" b="1" dirty="0" smtClean="0">
                <a:solidFill>
                  <a:srgbClr val="000099"/>
                </a:solidFill>
              </a:rPr>
              <a:t>An association between DM and TB has long been suspected, described in the works of Avicenna (1000 AD) and Richard Morton in his </a:t>
            </a:r>
            <a:r>
              <a:rPr lang="en-GB" sz="2400" b="1" i="1" dirty="0" smtClean="0">
                <a:solidFill>
                  <a:srgbClr val="000099"/>
                </a:solidFill>
              </a:rPr>
              <a:t>Phthisiologia: a treatise on consumption (1694)</a:t>
            </a:r>
          </a:p>
          <a:p>
            <a:pPr eaLnBrk="1" hangingPunct="1"/>
            <a:endParaRPr lang="en-GB" sz="2400" b="1" dirty="0" smtClean="0">
              <a:solidFill>
                <a:srgbClr val="000099"/>
              </a:solidFill>
            </a:endParaRPr>
          </a:p>
          <a:p>
            <a:pPr eaLnBrk="1" hangingPunct="1"/>
            <a:r>
              <a:rPr lang="en-GB" sz="2400" b="1" dirty="0" smtClean="0">
                <a:solidFill>
                  <a:srgbClr val="000099"/>
                </a:solidFill>
              </a:rPr>
              <a:t>An increased risk amongst individuals with DM to develop active TB is thought to occur as a result of an impairment in their immune response</a:t>
            </a:r>
          </a:p>
          <a:p>
            <a:pPr eaLnBrk="1" hangingPunct="1"/>
            <a:endParaRPr lang="en-GB" sz="2400" b="1" dirty="0">
              <a:solidFill>
                <a:srgbClr val="000099"/>
              </a:solidFill>
            </a:endParaRPr>
          </a:p>
          <a:p>
            <a:pPr eaLnBrk="1" hangingPunct="1"/>
            <a:r>
              <a:rPr lang="en-GB" sz="2400" b="1" dirty="0" smtClean="0">
                <a:solidFill>
                  <a:srgbClr val="000099"/>
                </a:solidFill>
              </a:rPr>
              <a:t>UK 1950s joint TB-DM clinics for this “deadly combination” (Lunz BMJ 1954; 1957) </a:t>
            </a:r>
          </a:p>
        </p:txBody>
      </p:sp>
      <p:sp>
        <p:nvSpPr>
          <p:cNvPr id="4102" name="Line 6"/>
          <p:cNvSpPr>
            <a:spLocks noChangeShapeType="1"/>
          </p:cNvSpPr>
          <p:nvPr/>
        </p:nvSpPr>
        <p:spPr bwMode="auto">
          <a:xfrm>
            <a:off x="0" y="981075"/>
            <a:ext cx="9144000" cy="0"/>
          </a:xfrm>
          <a:prstGeom prst="line">
            <a:avLst/>
          </a:prstGeom>
          <a:noFill/>
          <a:ln w="25400">
            <a:solidFill>
              <a:srgbClr val="000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 dirty="0"/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2" t="4410" r="17041" b="12013"/>
          <a:stretch>
            <a:fillRect/>
          </a:stretch>
        </p:blipFill>
        <p:spPr bwMode="auto">
          <a:xfrm>
            <a:off x="5724525" y="1152525"/>
            <a:ext cx="2952750" cy="544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8534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Rechteck 195"/>
          <p:cNvSpPr/>
          <p:nvPr/>
        </p:nvSpPr>
        <p:spPr>
          <a:xfrm>
            <a:off x="895350" y="120512"/>
            <a:ext cx="7905751" cy="64612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" name="Gruppieren 197"/>
          <p:cNvGrpSpPr/>
          <p:nvPr/>
        </p:nvGrpSpPr>
        <p:grpSpPr>
          <a:xfrm>
            <a:off x="7857935" y="4573974"/>
            <a:ext cx="551812" cy="439202"/>
            <a:chOff x="7867459" y="3007222"/>
            <a:chExt cx="551812" cy="439202"/>
          </a:xfrm>
        </p:grpSpPr>
        <p:sp>
          <p:nvSpPr>
            <p:cNvPr id="177" name="Eine Ecke des Rechtecks schneiden und abrunden 176"/>
            <p:cNvSpPr/>
            <p:nvPr/>
          </p:nvSpPr>
          <p:spPr>
            <a:xfrm rot="16200000" flipV="1">
              <a:off x="7946769" y="2927912"/>
              <a:ext cx="393192" cy="551812"/>
            </a:xfrm>
            <a:prstGeom prst="snip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78" name="Tekstvak 15"/>
            <p:cNvSpPr txBox="1"/>
            <p:nvPr/>
          </p:nvSpPr>
          <p:spPr>
            <a:xfrm>
              <a:off x="7954602" y="3215592"/>
              <a:ext cx="42044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nl-NL" sz="900" i="1" dirty="0" smtClean="0"/>
                <a:t>WP5</a:t>
              </a:r>
              <a:endParaRPr lang="nl-NL" sz="900" i="1" dirty="0"/>
            </a:p>
          </p:txBody>
        </p:sp>
      </p:grpSp>
      <p:sp>
        <p:nvSpPr>
          <p:cNvPr id="176" name="Abgerundetes Rechteck 175"/>
          <p:cNvSpPr/>
          <p:nvPr/>
        </p:nvSpPr>
        <p:spPr>
          <a:xfrm>
            <a:off x="7169779" y="1595786"/>
            <a:ext cx="1249494" cy="3201367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bg1">
                <a:lumMod val="75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noFill/>
            </a:endParaRPr>
          </a:p>
        </p:txBody>
      </p:sp>
      <p:sp>
        <p:nvSpPr>
          <p:cNvPr id="159" name="Tekstvak 11"/>
          <p:cNvSpPr txBox="1"/>
          <p:nvPr/>
        </p:nvSpPr>
        <p:spPr>
          <a:xfrm>
            <a:off x="7261174" y="2132856"/>
            <a:ext cx="1090863" cy="664012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sz="1100" b="1" dirty="0">
                <a:cs typeface="Arial Narrow"/>
              </a:rPr>
              <a:t>Coherent dissemination strategy</a:t>
            </a:r>
          </a:p>
        </p:txBody>
      </p:sp>
      <p:sp>
        <p:nvSpPr>
          <p:cNvPr id="160" name="Tekstvak 11"/>
          <p:cNvSpPr txBox="1"/>
          <p:nvPr/>
        </p:nvSpPr>
        <p:spPr>
          <a:xfrm>
            <a:off x="7251649" y="2924944"/>
            <a:ext cx="1090863" cy="1204436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100" b="1" dirty="0"/>
              <a:t>Plan for the Use and </a:t>
            </a:r>
            <a:r>
              <a:rPr lang="en-GB" sz="1100" b="1" dirty="0" err="1" smtClean="0"/>
              <a:t>Disemination</a:t>
            </a:r>
            <a:r>
              <a:rPr lang="en-GB" sz="1100" b="1" dirty="0" smtClean="0"/>
              <a:t> </a:t>
            </a:r>
            <a:r>
              <a:rPr lang="en-GB" sz="1100" b="1" dirty="0"/>
              <a:t>of Foreground </a:t>
            </a:r>
            <a:r>
              <a:rPr lang="en-GB" sz="1100" b="1" dirty="0" smtClean="0"/>
              <a:t>(</a:t>
            </a:r>
            <a:r>
              <a:rPr lang="nl-NL" sz="1100" b="1" dirty="0" smtClean="0">
                <a:cs typeface="Arial Narrow"/>
              </a:rPr>
              <a:t>PUDF)</a:t>
            </a:r>
            <a:endParaRPr lang="nl-NL" sz="1100" b="1" dirty="0">
              <a:cs typeface="Arial Narrow"/>
            </a:endParaRPr>
          </a:p>
        </p:txBody>
      </p:sp>
      <p:sp>
        <p:nvSpPr>
          <p:cNvPr id="161" name="Tekstvak 11"/>
          <p:cNvSpPr txBox="1"/>
          <p:nvPr/>
        </p:nvSpPr>
        <p:spPr>
          <a:xfrm>
            <a:off x="7256039" y="4176410"/>
            <a:ext cx="1090863" cy="476726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sz="1100" b="1" dirty="0" smtClean="0">
                <a:cs typeface="Arial Narrow"/>
              </a:rPr>
              <a:t>Recommen-dations</a:t>
            </a:r>
            <a:endParaRPr lang="nl-NL" sz="1100" b="1" dirty="0">
              <a:cs typeface="Arial Narrow"/>
            </a:endParaRPr>
          </a:p>
        </p:txBody>
      </p:sp>
      <p:grpSp>
        <p:nvGrpSpPr>
          <p:cNvPr id="3" name="Gruppieren 198"/>
          <p:cNvGrpSpPr/>
          <p:nvPr/>
        </p:nvGrpSpPr>
        <p:grpSpPr>
          <a:xfrm>
            <a:off x="1041641" y="5600891"/>
            <a:ext cx="7662717" cy="914690"/>
            <a:chOff x="1155940" y="5505640"/>
            <a:chExt cx="7662717" cy="914690"/>
          </a:xfrm>
        </p:grpSpPr>
        <p:sp>
          <p:nvSpPr>
            <p:cNvPr id="151" name="Eine Ecke des Rechtecks schneiden und abrunden 150"/>
            <p:cNvSpPr/>
            <p:nvPr/>
          </p:nvSpPr>
          <p:spPr>
            <a:xfrm rot="16200000" flipV="1">
              <a:off x="8188001" y="5746685"/>
              <a:ext cx="393192" cy="862078"/>
            </a:xfrm>
            <a:prstGeom prst="snip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52" name="Tekstvak 15"/>
            <p:cNvSpPr txBox="1"/>
            <p:nvPr/>
          </p:nvSpPr>
          <p:spPr>
            <a:xfrm>
              <a:off x="8238828" y="6189498"/>
              <a:ext cx="42044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nl-NL" sz="900" i="1" dirty="0" smtClean="0"/>
                <a:t>WP6</a:t>
              </a:r>
              <a:endParaRPr lang="nl-NL" sz="900" i="1" dirty="0"/>
            </a:p>
          </p:txBody>
        </p:sp>
        <p:sp>
          <p:nvSpPr>
            <p:cNvPr id="168" name="Abgerundetes Rechteck 167"/>
            <p:cNvSpPr/>
            <p:nvPr/>
          </p:nvSpPr>
          <p:spPr>
            <a:xfrm>
              <a:off x="1155940" y="5505640"/>
              <a:ext cx="7662717" cy="699268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>
                  <a:lumMod val="75000"/>
                </a:schemeClr>
              </a:solidFill>
              <a:prstDash val="soli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noFill/>
              </a:endParaRPr>
            </a:p>
          </p:txBody>
        </p:sp>
        <p:sp>
          <p:nvSpPr>
            <p:cNvPr id="150" name="Tekstvak 12"/>
            <p:cNvSpPr txBox="1"/>
            <p:nvPr/>
          </p:nvSpPr>
          <p:spPr>
            <a:xfrm>
              <a:off x="1232103" y="5830383"/>
              <a:ext cx="1800000" cy="289441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nl-NL" sz="1100" b="1" dirty="0" smtClean="0">
                  <a:cs typeface="Arial Narrow"/>
                </a:rPr>
                <a:t>Scientific coordination</a:t>
              </a:r>
              <a:endParaRPr lang="nl-NL" sz="1100" b="1" dirty="0">
                <a:cs typeface="Arial Narrow"/>
              </a:endParaRPr>
            </a:p>
          </p:txBody>
        </p:sp>
        <p:sp>
          <p:nvSpPr>
            <p:cNvPr id="155" name="Tekstvak 12"/>
            <p:cNvSpPr txBox="1"/>
            <p:nvPr/>
          </p:nvSpPr>
          <p:spPr>
            <a:xfrm>
              <a:off x="3145761" y="5825909"/>
              <a:ext cx="2277352" cy="289441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nl-NL" sz="1100" b="1" dirty="0" smtClean="0">
                  <a:cs typeface="Arial Narrow"/>
                </a:rPr>
                <a:t>Close support for study sites</a:t>
              </a:r>
              <a:endParaRPr lang="nl-NL" sz="1100" b="1" dirty="0">
                <a:cs typeface="Arial Narrow"/>
              </a:endParaRPr>
            </a:p>
          </p:txBody>
        </p:sp>
        <p:sp>
          <p:nvSpPr>
            <p:cNvPr id="158" name="Tekstvak 12"/>
            <p:cNvSpPr txBox="1"/>
            <p:nvPr/>
          </p:nvSpPr>
          <p:spPr>
            <a:xfrm>
              <a:off x="5518415" y="5818378"/>
              <a:ext cx="3233990" cy="289441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nl-NL" sz="1100" b="1" dirty="0">
                  <a:cs typeface="Arial Narrow"/>
                </a:rPr>
                <a:t>Administration, financial monitoring &amp; guidance</a:t>
              </a:r>
            </a:p>
          </p:txBody>
        </p:sp>
        <p:sp>
          <p:nvSpPr>
            <p:cNvPr id="179" name="Tekstvak 22"/>
            <p:cNvSpPr txBox="1"/>
            <p:nvPr/>
          </p:nvSpPr>
          <p:spPr>
            <a:xfrm>
              <a:off x="3114953" y="5505640"/>
              <a:ext cx="411747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nl-NL" sz="1100" b="1" dirty="0" smtClean="0">
                  <a:solidFill>
                    <a:srgbClr val="E00237"/>
                  </a:solidFill>
                </a:rPr>
                <a:t>Management &amp; coordination</a:t>
              </a:r>
              <a:endParaRPr lang="nl-NL" sz="1100" b="1" dirty="0">
                <a:solidFill>
                  <a:srgbClr val="E00237"/>
                </a:solidFill>
              </a:endParaRPr>
            </a:p>
          </p:txBody>
        </p:sp>
      </p:grpSp>
      <p:sp>
        <p:nvSpPr>
          <p:cNvPr id="180" name="Tekstvak 22"/>
          <p:cNvSpPr txBox="1"/>
          <p:nvPr/>
        </p:nvSpPr>
        <p:spPr>
          <a:xfrm>
            <a:off x="7049686" y="1760630"/>
            <a:ext cx="14674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100" b="1" dirty="0" smtClean="0">
                <a:solidFill>
                  <a:srgbClr val="E00237"/>
                </a:solidFill>
              </a:rPr>
              <a:t>Use of results</a:t>
            </a:r>
            <a:endParaRPr lang="nl-NL" sz="1100" b="1" dirty="0">
              <a:solidFill>
                <a:srgbClr val="E00237"/>
              </a:solidFill>
            </a:endParaRPr>
          </a:p>
        </p:txBody>
      </p:sp>
      <p:sp>
        <p:nvSpPr>
          <p:cNvPr id="188" name="Rechteck 187"/>
          <p:cNvSpPr/>
          <p:nvPr/>
        </p:nvSpPr>
        <p:spPr>
          <a:xfrm>
            <a:off x="1155940" y="4294999"/>
            <a:ext cx="5603401" cy="1143873"/>
          </a:xfrm>
          <a:prstGeom prst="rect">
            <a:avLst/>
          </a:prstGeom>
          <a:solidFill>
            <a:srgbClr val="F3F3F3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7" name="Gruppieren 186"/>
          <p:cNvGrpSpPr/>
          <p:nvPr/>
        </p:nvGrpSpPr>
        <p:grpSpPr>
          <a:xfrm>
            <a:off x="1244058" y="4657635"/>
            <a:ext cx="5410232" cy="668304"/>
            <a:chOff x="1244057" y="4432585"/>
            <a:chExt cx="5410232" cy="668304"/>
          </a:xfrm>
        </p:grpSpPr>
        <p:sp>
          <p:nvSpPr>
            <p:cNvPr id="57" name="Pijl links 56"/>
            <p:cNvSpPr/>
            <p:nvPr/>
          </p:nvSpPr>
          <p:spPr>
            <a:xfrm>
              <a:off x="3748821" y="4596766"/>
              <a:ext cx="1008000" cy="184537"/>
            </a:xfrm>
            <a:prstGeom prst="rightArrow">
              <a:avLst/>
            </a:prstGeom>
            <a:solidFill>
              <a:srgbClr val="E00237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100"/>
            </a:p>
          </p:txBody>
        </p:sp>
        <p:grpSp>
          <p:nvGrpSpPr>
            <p:cNvPr id="17" name="Gruppieren 173"/>
            <p:cNvGrpSpPr/>
            <p:nvPr/>
          </p:nvGrpSpPr>
          <p:grpSpPr>
            <a:xfrm>
              <a:off x="1244057" y="4432585"/>
              <a:ext cx="2479389" cy="668304"/>
              <a:chOff x="1244057" y="4380829"/>
              <a:chExt cx="2479389" cy="668304"/>
            </a:xfrm>
          </p:grpSpPr>
          <p:sp>
            <p:nvSpPr>
              <p:cNvPr id="67" name="Eine Ecke des Rechtecks schneiden und abrunden 66"/>
              <p:cNvSpPr/>
              <p:nvPr/>
            </p:nvSpPr>
            <p:spPr>
              <a:xfrm rot="16200000" flipV="1">
                <a:off x="3299615" y="4631511"/>
                <a:ext cx="393192" cy="382013"/>
              </a:xfrm>
              <a:prstGeom prst="snipRound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solidFill>
                  <a:schemeClr val="accent2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" name="Tekstvak 23"/>
              <p:cNvSpPr txBox="1"/>
              <p:nvPr/>
            </p:nvSpPr>
            <p:spPr>
              <a:xfrm>
                <a:off x="1244057" y="4380829"/>
                <a:ext cx="2446443" cy="476726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nl-NL" sz="1100" b="1" dirty="0" err="1" smtClean="0">
                    <a:cs typeface="Arial Narrow"/>
                  </a:rPr>
                  <a:t>Stimulation</a:t>
                </a:r>
                <a:r>
                  <a:rPr lang="nl-NL" sz="1100" b="1" dirty="0" smtClean="0">
                    <a:cs typeface="Arial Narrow"/>
                  </a:rPr>
                  <a:t> / </a:t>
                </a:r>
                <a:r>
                  <a:rPr lang="nl-NL" sz="1100" b="1" i="1" dirty="0" err="1" smtClean="0">
                    <a:cs typeface="Arial Narrow"/>
                  </a:rPr>
                  <a:t>Mtb</a:t>
                </a:r>
                <a:r>
                  <a:rPr lang="nl-NL" sz="1100" b="1" i="1" dirty="0" smtClean="0">
                    <a:cs typeface="Arial Narrow"/>
                  </a:rPr>
                  <a:t> </a:t>
                </a:r>
                <a:r>
                  <a:rPr lang="nl-NL" sz="1100" b="1" dirty="0" err="1" smtClean="0">
                    <a:cs typeface="Arial Narrow"/>
                  </a:rPr>
                  <a:t>infection</a:t>
                </a:r>
                <a:r>
                  <a:rPr lang="nl-NL" sz="1100" b="1" dirty="0" smtClean="0">
                    <a:cs typeface="Arial Narrow"/>
                  </a:rPr>
                  <a:t> of </a:t>
                </a:r>
                <a:r>
                  <a:rPr lang="nl-NL" sz="1100" b="1" dirty="0" err="1" smtClean="0">
                    <a:cs typeface="Arial Narrow"/>
                  </a:rPr>
                  <a:t>macrophages</a:t>
                </a:r>
                <a:r>
                  <a:rPr lang="nl-NL" sz="1100" b="1" dirty="0" smtClean="0">
                    <a:cs typeface="Arial Narrow"/>
                  </a:rPr>
                  <a:t> &amp; </a:t>
                </a:r>
                <a:r>
                  <a:rPr lang="nl-NL" sz="1100" b="1" dirty="0" err="1" smtClean="0">
                    <a:cs typeface="Arial Narrow"/>
                  </a:rPr>
                  <a:t>adipocytes</a:t>
                </a:r>
                <a:endParaRPr lang="nl-NL" sz="1100" b="1" dirty="0">
                  <a:cs typeface="Arial Narrow"/>
                </a:endParaRPr>
              </a:p>
            </p:txBody>
          </p:sp>
          <p:sp>
            <p:nvSpPr>
              <p:cNvPr id="80" name="Tekstvak 15"/>
              <p:cNvSpPr txBox="1"/>
              <p:nvPr/>
            </p:nvSpPr>
            <p:spPr>
              <a:xfrm>
                <a:off x="3303005" y="4818301"/>
                <a:ext cx="420441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nl-NL" sz="900" i="1" dirty="0" smtClean="0"/>
                  <a:t>WP4</a:t>
                </a:r>
                <a:endParaRPr lang="nl-NL" sz="900" i="1" dirty="0"/>
              </a:p>
            </p:txBody>
          </p:sp>
        </p:grpSp>
        <p:grpSp>
          <p:nvGrpSpPr>
            <p:cNvPr id="18" name="Gruppieren 185"/>
            <p:cNvGrpSpPr/>
            <p:nvPr/>
          </p:nvGrpSpPr>
          <p:grpSpPr>
            <a:xfrm>
              <a:off x="4836239" y="4525191"/>
              <a:ext cx="1818050" cy="476691"/>
              <a:chOff x="4836239" y="4404427"/>
              <a:chExt cx="1818050" cy="476691"/>
            </a:xfrm>
          </p:grpSpPr>
          <p:grpSp>
            <p:nvGrpSpPr>
              <p:cNvPr id="19" name="Gruppieren 172"/>
              <p:cNvGrpSpPr/>
              <p:nvPr/>
            </p:nvGrpSpPr>
            <p:grpSpPr>
              <a:xfrm>
                <a:off x="6233848" y="4476420"/>
                <a:ext cx="420441" cy="404698"/>
                <a:chOff x="6233848" y="4476420"/>
                <a:chExt cx="420441" cy="404698"/>
              </a:xfrm>
            </p:grpSpPr>
            <p:sp>
              <p:nvSpPr>
                <p:cNvPr id="92" name="Eine Ecke des Rechtecks schneiden und abrunden 91"/>
                <p:cNvSpPr/>
                <p:nvPr/>
              </p:nvSpPr>
              <p:spPr>
                <a:xfrm rot="16200000" flipV="1">
                  <a:off x="6241907" y="4482009"/>
                  <a:ext cx="393192" cy="382013"/>
                </a:xfrm>
                <a:prstGeom prst="snipRoundRect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solidFill>
                    <a:schemeClr val="accent2">
                      <a:lumMod val="40000"/>
                      <a:lumOff val="60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94" name="Tekstvak 15"/>
                <p:cNvSpPr txBox="1"/>
                <p:nvPr/>
              </p:nvSpPr>
              <p:spPr>
                <a:xfrm>
                  <a:off x="6233848" y="4650286"/>
                  <a:ext cx="420441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nl-NL" sz="900" i="1" dirty="0" smtClean="0"/>
                    <a:t>WP4</a:t>
                  </a:r>
                  <a:endParaRPr lang="nl-NL" sz="900" i="1" dirty="0"/>
                </a:p>
              </p:txBody>
            </p:sp>
          </p:grpSp>
          <p:sp>
            <p:nvSpPr>
              <p:cNvPr id="93" name="Tekstvak 12"/>
              <p:cNvSpPr txBox="1"/>
              <p:nvPr/>
            </p:nvSpPr>
            <p:spPr>
              <a:xfrm>
                <a:off x="4836239" y="4404427"/>
                <a:ext cx="1800000" cy="289441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nl-NL" sz="1100" b="1" dirty="0" smtClean="0">
                    <a:cs typeface="Arial Narrow"/>
                  </a:rPr>
                  <a:t>Functional genomics</a:t>
                </a:r>
                <a:endParaRPr lang="nl-NL" sz="1100" b="1" dirty="0">
                  <a:cs typeface="Arial Narrow"/>
                </a:endParaRPr>
              </a:p>
            </p:txBody>
          </p:sp>
        </p:grpSp>
      </p:grpSp>
      <p:sp>
        <p:nvSpPr>
          <p:cNvPr id="181" name="Rechteck 180"/>
          <p:cNvSpPr/>
          <p:nvPr/>
        </p:nvSpPr>
        <p:spPr>
          <a:xfrm>
            <a:off x="1155941" y="237171"/>
            <a:ext cx="5603401" cy="3945690"/>
          </a:xfrm>
          <a:prstGeom prst="rect">
            <a:avLst/>
          </a:prstGeom>
          <a:solidFill>
            <a:srgbClr val="F3F3F3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Pijl omlaag 48"/>
          <p:cNvSpPr/>
          <p:nvPr/>
        </p:nvSpPr>
        <p:spPr>
          <a:xfrm>
            <a:off x="1549729" y="1074111"/>
            <a:ext cx="182130" cy="346908"/>
          </a:xfrm>
          <a:prstGeom prst="downArrow">
            <a:avLst/>
          </a:prstGeom>
          <a:solidFill>
            <a:srgbClr val="E00237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100"/>
          </a:p>
        </p:txBody>
      </p:sp>
      <p:sp>
        <p:nvSpPr>
          <p:cNvPr id="51" name="Pijl omlaag 50"/>
          <p:cNvSpPr/>
          <p:nvPr/>
        </p:nvSpPr>
        <p:spPr>
          <a:xfrm>
            <a:off x="2530749" y="1074779"/>
            <a:ext cx="182130" cy="346908"/>
          </a:xfrm>
          <a:prstGeom prst="downArrow">
            <a:avLst/>
          </a:prstGeom>
          <a:solidFill>
            <a:srgbClr val="E00237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100"/>
          </a:p>
        </p:txBody>
      </p:sp>
      <p:grpSp>
        <p:nvGrpSpPr>
          <p:cNvPr id="21" name="Gruppieren 182"/>
          <p:cNvGrpSpPr/>
          <p:nvPr/>
        </p:nvGrpSpPr>
        <p:grpSpPr>
          <a:xfrm>
            <a:off x="2099192" y="524659"/>
            <a:ext cx="1101559" cy="812480"/>
            <a:chOff x="2099191" y="490154"/>
            <a:chExt cx="1101559" cy="812480"/>
          </a:xfrm>
        </p:grpSpPr>
        <p:pic>
          <p:nvPicPr>
            <p:cNvPr id="69" name="Grafik 68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323" r="25857"/>
            <a:stretch/>
          </p:blipFill>
          <p:spPr>
            <a:xfrm>
              <a:off x="2305917" y="490154"/>
              <a:ext cx="740907" cy="772588"/>
            </a:xfrm>
            <a:prstGeom prst="rect">
              <a:avLst/>
            </a:prstGeom>
            <a:solidFill>
              <a:srgbClr val="F3F3F3"/>
            </a:solidFill>
          </p:spPr>
        </p:pic>
        <p:sp>
          <p:nvSpPr>
            <p:cNvPr id="5" name="Tekstvak 4"/>
            <p:cNvSpPr txBox="1"/>
            <p:nvPr/>
          </p:nvSpPr>
          <p:spPr>
            <a:xfrm>
              <a:off x="2099191" y="1041024"/>
              <a:ext cx="1101559" cy="261610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nl-NL" sz="1100" b="1" dirty="0" smtClean="0">
                  <a:cs typeface="Arial Narrow"/>
                </a:rPr>
                <a:t>TB </a:t>
              </a:r>
              <a:r>
                <a:rPr lang="nl-NL" sz="1100" b="1" dirty="0" err="1" smtClean="0">
                  <a:cs typeface="Arial Narrow"/>
                </a:rPr>
                <a:t>patients</a:t>
              </a:r>
              <a:endParaRPr lang="nl-NL" sz="1100" b="1" dirty="0">
                <a:cs typeface="Arial Narrow"/>
              </a:endParaRPr>
            </a:p>
          </p:txBody>
        </p:sp>
      </p:grpSp>
      <p:sp>
        <p:nvSpPr>
          <p:cNvPr id="114" name="Tekstvak 21"/>
          <p:cNvSpPr txBox="1"/>
          <p:nvPr/>
        </p:nvSpPr>
        <p:spPr>
          <a:xfrm>
            <a:off x="2962926" y="291300"/>
            <a:ext cx="20587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100" b="1" dirty="0" err="1" smtClean="0">
                <a:solidFill>
                  <a:srgbClr val="E00237"/>
                </a:solidFill>
              </a:rPr>
              <a:t>Patient</a:t>
            </a:r>
            <a:r>
              <a:rPr lang="nl-NL" sz="1100" b="1" dirty="0" smtClean="0">
                <a:solidFill>
                  <a:srgbClr val="E00237"/>
                </a:solidFill>
              </a:rPr>
              <a:t> studies</a:t>
            </a:r>
            <a:endParaRPr lang="nl-NL" sz="1100" b="1" dirty="0">
              <a:solidFill>
                <a:srgbClr val="E00237"/>
              </a:solidFill>
            </a:endParaRPr>
          </a:p>
        </p:txBody>
      </p:sp>
      <p:sp>
        <p:nvSpPr>
          <p:cNvPr id="14" name="Eine Ecke des Rechtecks schneiden und abrunden 13"/>
          <p:cNvSpPr/>
          <p:nvPr/>
        </p:nvSpPr>
        <p:spPr>
          <a:xfrm rot="16200000" flipV="1">
            <a:off x="2638749" y="1538431"/>
            <a:ext cx="393192" cy="382013"/>
          </a:xfrm>
          <a:prstGeom prst="snip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Tekstvak 15"/>
          <p:cNvSpPr txBox="1"/>
          <p:nvPr/>
        </p:nvSpPr>
        <p:spPr>
          <a:xfrm>
            <a:off x="2626384" y="1741649"/>
            <a:ext cx="42044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900" i="1" dirty="0" smtClean="0"/>
              <a:t>WP1</a:t>
            </a:r>
            <a:endParaRPr lang="nl-NL" sz="900" i="1" dirty="0"/>
          </a:p>
        </p:txBody>
      </p:sp>
      <p:sp>
        <p:nvSpPr>
          <p:cNvPr id="6" name="Tekstvak 5"/>
          <p:cNvSpPr txBox="1"/>
          <p:nvPr/>
        </p:nvSpPr>
        <p:spPr>
          <a:xfrm>
            <a:off x="1228721" y="1466138"/>
            <a:ext cx="1800000" cy="289441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nl-NL" sz="1100" b="1" dirty="0" err="1" smtClean="0">
                <a:cs typeface="Arial Narrow"/>
              </a:rPr>
              <a:t>Screening</a:t>
            </a:r>
            <a:endParaRPr lang="nl-NL" sz="1100" b="1" dirty="0">
              <a:cs typeface="Arial Narrow"/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1242416" y="2124261"/>
            <a:ext cx="468000" cy="2616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nl-NL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 Narrow"/>
              </a:rPr>
              <a:t>DM </a:t>
            </a:r>
            <a:endParaRPr lang="nl-NL" sz="1100" b="1" dirty="0">
              <a:solidFill>
                <a:schemeClr val="tx1">
                  <a:lumMod val="75000"/>
                  <a:lumOff val="25000"/>
                </a:schemeClr>
              </a:solidFill>
              <a:cs typeface="Arial Narrow"/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1765699" y="2124261"/>
            <a:ext cx="684000" cy="2616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nl-NL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 Narrow"/>
              </a:rPr>
              <a:t>DM + TB</a:t>
            </a:r>
            <a:endParaRPr lang="nl-NL" sz="1100" b="1" dirty="0">
              <a:solidFill>
                <a:schemeClr val="tx1">
                  <a:lumMod val="75000"/>
                  <a:lumOff val="25000"/>
                </a:schemeClr>
              </a:solidFill>
              <a:cs typeface="Arial Narrow"/>
            </a:endParaRPr>
          </a:p>
        </p:txBody>
      </p:sp>
      <p:sp>
        <p:nvSpPr>
          <p:cNvPr id="53" name="Pijl omlaag 52"/>
          <p:cNvSpPr/>
          <p:nvPr/>
        </p:nvSpPr>
        <p:spPr>
          <a:xfrm>
            <a:off x="2015923" y="1808171"/>
            <a:ext cx="182130" cy="270000"/>
          </a:xfrm>
          <a:prstGeom prst="downArrow">
            <a:avLst/>
          </a:prstGeom>
          <a:solidFill>
            <a:srgbClr val="E00237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100"/>
          </a:p>
        </p:txBody>
      </p:sp>
      <p:sp>
        <p:nvSpPr>
          <p:cNvPr id="55" name="Pijl omlaag 54"/>
          <p:cNvSpPr/>
          <p:nvPr/>
        </p:nvSpPr>
        <p:spPr>
          <a:xfrm>
            <a:off x="2022747" y="2483323"/>
            <a:ext cx="182130" cy="408106"/>
          </a:xfrm>
          <a:prstGeom prst="downArrow">
            <a:avLst/>
          </a:prstGeom>
          <a:solidFill>
            <a:srgbClr val="E00237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100"/>
          </a:p>
        </p:txBody>
      </p:sp>
      <p:sp>
        <p:nvSpPr>
          <p:cNvPr id="10" name="Tekstvak 9"/>
          <p:cNvSpPr txBox="1"/>
          <p:nvPr/>
        </p:nvSpPr>
        <p:spPr>
          <a:xfrm>
            <a:off x="2522569" y="2120686"/>
            <a:ext cx="504000" cy="2616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nl-NL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 Narrow"/>
              </a:rPr>
              <a:t>TB</a:t>
            </a:r>
            <a:endParaRPr lang="nl-NL" sz="1100" b="1" dirty="0">
              <a:solidFill>
                <a:schemeClr val="tx1">
                  <a:lumMod val="75000"/>
                  <a:lumOff val="25000"/>
                </a:schemeClr>
              </a:solidFill>
              <a:cs typeface="Arial Narrow"/>
            </a:endParaRPr>
          </a:p>
        </p:txBody>
      </p:sp>
      <p:sp>
        <p:nvSpPr>
          <p:cNvPr id="56" name="Pijl omlaag 55"/>
          <p:cNvSpPr/>
          <p:nvPr/>
        </p:nvSpPr>
        <p:spPr>
          <a:xfrm>
            <a:off x="2780796" y="2481833"/>
            <a:ext cx="182130" cy="408106"/>
          </a:xfrm>
          <a:prstGeom prst="downArrow">
            <a:avLst/>
          </a:prstGeom>
          <a:solidFill>
            <a:srgbClr val="E00237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100"/>
          </a:p>
        </p:txBody>
      </p:sp>
      <p:grpSp>
        <p:nvGrpSpPr>
          <p:cNvPr id="22" name="Gruppieren 131"/>
          <p:cNvGrpSpPr/>
          <p:nvPr/>
        </p:nvGrpSpPr>
        <p:grpSpPr>
          <a:xfrm>
            <a:off x="2699609" y="2947089"/>
            <a:ext cx="1112723" cy="686382"/>
            <a:chOff x="2747233" y="3042338"/>
            <a:chExt cx="1112723" cy="686382"/>
          </a:xfrm>
        </p:grpSpPr>
        <p:sp>
          <p:nvSpPr>
            <p:cNvPr id="46" name="Eine Ecke des Rechtecks schneiden und abrunden 45"/>
            <p:cNvSpPr/>
            <p:nvPr/>
          </p:nvSpPr>
          <p:spPr>
            <a:xfrm rot="16200000" flipV="1">
              <a:off x="3446254" y="3307725"/>
              <a:ext cx="393192" cy="382013"/>
            </a:xfrm>
            <a:prstGeom prst="snip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" name="Tekstvak 11"/>
            <p:cNvSpPr txBox="1"/>
            <p:nvPr/>
          </p:nvSpPr>
          <p:spPr>
            <a:xfrm>
              <a:off x="2747233" y="3042338"/>
              <a:ext cx="1090863" cy="476726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nl-NL" sz="1100" b="1" dirty="0" err="1" smtClean="0">
                  <a:cs typeface="Arial Narrow"/>
                </a:rPr>
                <a:t>Passive</a:t>
              </a:r>
              <a:r>
                <a:rPr lang="nl-NL" sz="1100" b="1" dirty="0" smtClean="0">
                  <a:cs typeface="Arial Narrow"/>
                </a:rPr>
                <a:t> follow-up</a:t>
              </a:r>
              <a:endParaRPr lang="nl-NL" sz="1100" b="1" dirty="0">
                <a:cs typeface="Arial Narrow"/>
              </a:endParaRPr>
            </a:p>
          </p:txBody>
        </p:sp>
        <p:sp>
          <p:nvSpPr>
            <p:cNvPr id="75" name="Tekstvak 15"/>
            <p:cNvSpPr txBox="1"/>
            <p:nvPr/>
          </p:nvSpPr>
          <p:spPr>
            <a:xfrm>
              <a:off x="3439515" y="3497888"/>
              <a:ext cx="42044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nl-NL" sz="900" i="1" dirty="0" smtClean="0"/>
                <a:t>WP2</a:t>
              </a:r>
              <a:endParaRPr lang="nl-NL" sz="900" i="1" dirty="0"/>
            </a:p>
          </p:txBody>
        </p:sp>
      </p:grpSp>
      <p:sp>
        <p:nvSpPr>
          <p:cNvPr id="47" name="Eine Ecke des Rechtecks schneiden und abrunden 46"/>
          <p:cNvSpPr/>
          <p:nvPr/>
        </p:nvSpPr>
        <p:spPr>
          <a:xfrm rot="16200000" flipV="1">
            <a:off x="2250152" y="3210687"/>
            <a:ext cx="393192" cy="382013"/>
          </a:xfrm>
          <a:prstGeom prst="snip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Tekstvak 10"/>
          <p:cNvSpPr txBox="1"/>
          <p:nvPr/>
        </p:nvSpPr>
        <p:spPr>
          <a:xfrm>
            <a:off x="1242088" y="2947089"/>
            <a:ext cx="1398352" cy="47672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sz="1100" b="1" dirty="0" err="1" smtClean="0">
                <a:cs typeface="Arial Narrow"/>
              </a:rPr>
              <a:t>Treatment</a:t>
            </a:r>
            <a:r>
              <a:rPr lang="nl-NL" sz="1100" b="1" dirty="0" smtClean="0">
                <a:cs typeface="Arial Narrow"/>
              </a:rPr>
              <a:t> &amp; </a:t>
            </a:r>
            <a:r>
              <a:rPr lang="nl-NL" sz="1100" b="1" dirty="0" err="1" smtClean="0">
                <a:cs typeface="Arial Narrow"/>
              </a:rPr>
              <a:t>active</a:t>
            </a:r>
            <a:r>
              <a:rPr lang="nl-NL" sz="1100" b="1" dirty="0" smtClean="0">
                <a:cs typeface="Arial Narrow"/>
              </a:rPr>
              <a:t> follow-up</a:t>
            </a:r>
            <a:endParaRPr lang="nl-NL" sz="1100" b="1" dirty="0">
              <a:cs typeface="Arial Narrow"/>
            </a:endParaRPr>
          </a:p>
        </p:txBody>
      </p:sp>
      <p:sp>
        <p:nvSpPr>
          <p:cNvPr id="76" name="Tekstvak 15"/>
          <p:cNvSpPr txBox="1"/>
          <p:nvPr/>
        </p:nvSpPr>
        <p:spPr>
          <a:xfrm>
            <a:off x="2234029" y="3396519"/>
            <a:ext cx="42044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900" i="1" dirty="0" smtClean="0"/>
              <a:t>WP2</a:t>
            </a:r>
            <a:endParaRPr lang="nl-NL" sz="900" i="1" dirty="0"/>
          </a:p>
        </p:txBody>
      </p:sp>
      <p:grpSp>
        <p:nvGrpSpPr>
          <p:cNvPr id="25" name="Gruppieren 168"/>
          <p:cNvGrpSpPr/>
          <p:nvPr/>
        </p:nvGrpSpPr>
        <p:grpSpPr>
          <a:xfrm>
            <a:off x="6235267" y="1322641"/>
            <a:ext cx="420441" cy="423947"/>
            <a:chOff x="6243892" y="1322639"/>
            <a:chExt cx="420441" cy="423947"/>
          </a:xfrm>
        </p:grpSpPr>
        <p:sp>
          <p:nvSpPr>
            <p:cNvPr id="54" name="Eine Ecke des Rechtecks schneiden und abrunden 53"/>
            <p:cNvSpPr/>
            <p:nvPr/>
          </p:nvSpPr>
          <p:spPr>
            <a:xfrm rot="16200000" flipV="1">
              <a:off x="6250816" y="1328228"/>
              <a:ext cx="393192" cy="382013"/>
            </a:xfrm>
            <a:prstGeom prst="snip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1" name="Tekstvak 15"/>
            <p:cNvSpPr txBox="1"/>
            <p:nvPr/>
          </p:nvSpPr>
          <p:spPr>
            <a:xfrm>
              <a:off x="6243892" y="1515754"/>
              <a:ext cx="42044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nl-NL" sz="900" i="1" dirty="0" smtClean="0"/>
                <a:t>WP1</a:t>
              </a:r>
              <a:endParaRPr lang="nl-NL" sz="900" i="1" dirty="0"/>
            </a:p>
          </p:txBody>
        </p:sp>
      </p:grpSp>
      <p:sp>
        <p:nvSpPr>
          <p:cNvPr id="35" name="Tekstvak 34"/>
          <p:cNvSpPr txBox="1"/>
          <p:nvPr/>
        </p:nvSpPr>
        <p:spPr>
          <a:xfrm>
            <a:off x="4837843" y="1253611"/>
            <a:ext cx="1800000" cy="289441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  <a:effectLst/>
        </p:spPr>
        <p:txBody>
          <a:bodyPr wrap="square" rtlCol="0">
            <a:spAutoFit/>
          </a:bodyPr>
          <a:lstStyle>
            <a:defPPr>
              <a:defRPr lang="nl-NL"/>
            </a:defPPr>
            <a:lvl1pPr algn="ctr">
              <a:defRPr sz="1100">
                <a:cs typeface="Arial Narrow"/>
              </a:defRPr>
            </a:lvl1pPr>
          </a:lstStyle>
          <a:p>
            <a:r>
              <a:rPr lang="nl-NL" b="1" dirty="0" err="1"/>
              <a:t>Mtb</a:t>
            </a:r>
            <a:r>
              <a:rPr lang="nl-NL" b="1" dirty="0"/>
              <a:t> </a:t>
            </a:r>
            <a:r>
              <a:rPr lang="nl-NL" b="1" dirty="0" err="1"/>
              <a:t>genotyping</a:t>
            </a:r>
            <a:endParaRPr lang="nl-NL" b="1" dirty="0"/>
          </a:p>
        </p:txBody>
      </p:sp>
      <p:sp>
        <p:nvSpPr>
          <p:cNvPr id="62" name="Eine Ecke des Rechtecks schneiden und abrunden 61"/>
          <p:cNvSpPr/>
          <p:nvPr/>
        </p:nvSpPr>
        <p:spPr>
          <a:xfrm rot="16200000" flipV="1">
            <a:off x="6243902" y="1906764"/>
            <a:ext cx="393192" cy="382013"/>
          </a:xfrm>
          <a:prstGeom prst="snip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3" name="Eine Ecke des Rechtecks schneiden und abrunden 62"/>
          <p:cNvSpPr/>
          <p:nvPr/>
        </p:nvSpPr>
        <p:spPr>
          <a:xfrm rot="16200000" flipV="1">
            <a:off x="5901462" y="1907214"/>
            <a:ext cx="393192" cy="382013"/>
          </a:xfrm>
          <a:prstGeom prst="snip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grpSp>
        <p:nvGrpSpPr>
          <p:cNvPr id="26" name="Gruppieren 169"/>
          <p:cNvGrpSpPr/>
          <p:nvPr/>
        </p:nvGrpSpPr>
        <p:grpSpPr>
          <a:xfrm>
            <a:off x="5902744" y="2098128"/>
            <a:ext cx="762647" cy="244545"/>
            <a:chOff x="5902743" y="2098126"/>
            <a:chExt cx="762647" cy="244545"/>
          </a:xfrm>
        </p:grpSpPr>
        <p:sp>
          <p:nvSpPr>
            <p:cNvPr id="72" name="Tekstvak 15"/>
            <p:cNvSpPr txBox="1"/>
            <p:nvPr/>
          </p:nvSpPr>
          <p:spPr>
            <a:xfrm>
              <a:off x="6244949" y="2111839"/>
              <a:ext cx="42044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nl-NL" sz="900" i="1" dirty="0" smtClean="0"/>
                <a:t>WP1</a:t>
              </a:r>
              <a:endParaRPr lang="nl-NL" sz="900" i="1" dirty="0"/>
            </a:p>
          </p:txBody>
        </p:sp>
        <p:sp>
          <p:nvSpPr>
            <p:cNvPr id="73" name="Tekstvak 15"/>
            <p:cNvSpPr txBox="1"/>
            <p:nvPr/>
          </p:nvSpPr>
          <p:spPr>
            <a:xfrm>
              <a:off x="5902743" y="2098126"/>
              <a:ext cx="42044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nl-NL" sz="900" i="1" dirty="0" smtClean="0"/>
                <a:t>WP2</a:t>
              </a:r>
              <a:endParaRPr lang="nl-NL" sz="900" i="1" dirty="0"/>
            </a:p>
          </p:txBody>
        </p:sp>
      </p:grpSp>
      <p:sp>
        <p:nvSpPr>
          <p:cNvPr id="37" name="Tekstvak 36"/>
          <p:cNvSpPr txBox="1"/>
          <p:nvPr/>
        </p:nvSpPr>
        <p:spPr>
          <a:xfrm>
            <a:off x="4837843" y="1829237"/>
            <a:ext cx="1800000" cy="289441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sz="1100" b="1" dirty="0" err="1">
                <a:cs typeface="Arial Narrow"/>
              </a:rPr>
              <a:t>Cost-effectiveness</a:t>
            </a:r>
            <a:r>
              <a:rPr lang="nl-NL" sz="1100" b="1" dirty="0" smtClean="0">
                <a:cs typeface="Arial Narrow"/>
              </a:rPr>
              <a:t> studies</a:t>
            </a:r>
            <a:endParaRPr lang="nl-NL" sz="1100" b="1" dirty="0">
              <a:cs typeface="Arial Narrow"/>
            </a:endParaRPr>
          </a:p>
        </p:txBody>
      </p:sp>
      <p:grpSp>
        <p:nvGrpSpPr>
          <p:cNvPr id="27" name="Gruppieren 137"/>
          <p:cNvGrpSpPr/>
          <p:nvPr/>
        </p:nvGrpSpPr>
        <p:grpSpPr>
          <a:xfrm>
            <a:off x="4840316" y="2407312"/>
            <a:ext cx="1822081" cy="490717"/>
            <a:chOff x="4840315" y="2464460"/>
            <a:chExt cx="1822081" cy="490717"/>
          </a:xfrm>
        </p:grpSpPr>
        <p:grpSp>
          <p:nvGrpSpPr>
            <p:cNvPr id="28" name="Gruppieren 121"/>
            <p:cNvGrpSpPr/>
            <p:nvPr/>
          </p:nvGrpSpPr>
          <p:grpSpPr>
            <a:xfrm>
              <a:off x="6241955" y="2534400"/>
              <a:ext cx="420441" cy="420777"/>
              <a:chOff x="7080155" y="2534400"/>
              <a:chExt cx="420441" cy="420777"/>
            </a:xfrm>
          </p:grpSpPr>
          <p:sp>
            <p:nvSpPr>
              <p:cNvPr id="64" name="Eine Ecke des Rechtecks schneiden und abrunden 63"/>
              <p:cNvSpPr/>
              <p:nvPr/>
            </p:nvSpPr>
            <p:spPr>
              <a:xfrm rot="16200000" flipV="1">
                <a:off x="7091978" y="2539989"/>
                <a:ext cx="393192" cy="382013"/>
              </a:xfrm>
              <a:prstGeom prst="snipRound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solidFill>
                  <a:schemeClr val="accent2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4" name="Tekstvak 15"/>
              <p:cNvSpPr txBox="1"/>
              <p:nvPr/>
            </p:nvSpPr>
            <p:spPr>
              <a:xfrm>
                <a:off x="7080155" y="2724345"/>
                <a:ext cx="420441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nl-NL" sz="900" i="1" dirty="0" smtClean="0"/>
                  <a:t>WP2</a:t>
                </a:r>
                <a:endParaRPr lang="nl-NL" sz="900" i="1" dirty="0"/>
              </a:p>
            </p:txBody>
          </p:sp>
        </p:grpSp>
        <p:sp>
          <p:nvSpPr>
            <p:cNvPr id="40" name="Tekstvak 39"/>
            <p:cNvSpPr txBox="1"/>
            <p:nvPr/>
          </p:nvSpPr>
          <p:spPr>
            <a:xfrm>
              <a:off x="4840315" y="2464460"/>
              <a:ext cx="1800000" cy="476726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nl-NL" sz="1100" b="1" dirty="0" err="1">
                  <a:cs typeface="Arial Narrow"/>
                </a:rPr>
                <a:t>Pharmacokinetic</a:t>
              </a:r>
              <a:r>
                <a:rPr lang="nl-NL" sz="1100" b="1" dirty="0" smtClean="0">
                  <a:cs typeface="Arial Narrow"/>
                </a:rPr>
                <a:t> studies</a:t>
              </a:r>
              <a:r>
                <a:rPr lang="nl-NL" sz="1100" dirty="0" smtClean="0">
                  <a:cs typeface="Arial Narrow"/>
                </a:rPr>
                <a:t>	</a:t>
              </a:r>
              <a:endParaRPr lang="nl-NL" sz="1100" dirty="0">
                <a:cs typeface="Arial Narrow"/>
              </a:endParaRPr>
            </a:p>
          </p:txBody>
        </p:sp>
      </p:grpSp>
      <p:grpSp>
        <p:nvGrpSpPr>
          <p:cNvPr id="29" name="Gruppieren 134"/>
          <p:cNvGrpSpPr/>
          <p:nvPr/>
        </p:nvGrpSpPr>
        <p:grpSpPr>
          <a:xfrm>
            <a:off x="4837843" y="668545"/>
            <a:ext cx="1832040" cy="500525"/>
            <a:chOff x="4837843" y="525668"/>
            <a:chExt cx="1832040" cy="500525"/>
          </a:xfrm>
        </p:grpSpPr>
        <p:grpSp>
          <p:nvGrpSpPr>
            <p:cNvPr id="30" name="Gruppieren 118"/>
            <p:cNvGrpSpPr/>
            <p:nvPr/>
          </p:nvGrpSpPr>
          <p:grpSpPr>
            <a:xfrm>
              <a:off x="5905339" y="605217"/>
              <a:ext cx="764544" cy="420976"/>
              <a:chOff x="6743539" y="605217"/>
              <a:chExt cx="764544" cy="420976"/>
            </a:xfrm>
          </p:grpSpPr>
          <p:grpSp>
            <p:nvGrpSpPr>
              <p:cNvPr id="31" name="Gruppieren 30"/>
              <p:cNvGrpSpPr/>
              <p:nvPr/>
            </p:nvGrpSpPr>
            <p:grpSpPr>
              <a:xfrm>
                <a:off x="6743539" y="605217"/>
                <a:ext cx="724453" cy="393642"/>
                <a:chOff x="7298690" y="654121"/>
                <a:chExt cx="724453" cy="393642"/>
              </a:xfrm>
            </p:grpSpPr>
            <p:sp>
              <p:nvSpPr>
                <p:cNvPr id="52" name="Eine Ecke des Rechtecks schneiden und abrunden 51"/>
                <p:cNvSpPr/>
                <p:nvPr/>
              </p:nvSpPr>
              <p:spPr>
                <a:xfrm rot="16200000" flipV="1">
                  <a:off x="7635541" y="659710"/>
                  <a:ext cx="393192" cy="382013"/>
                </a:xfrm>
                <a:prstGeom prst="snipRoundRect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solidFill>
                    <a:schemeClr val="accent1">
                      <a:lumMod val="40000"/>
                      <a:lumOff val="60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0" name="Eine Ecke des Rechtecks schneiden und abrunden 49"/>
                <p:cNvSpPr/>
                <p:nvPr/>
              </p:nvSpPr>
              <p:spPr>
                <a:xfrm rot="16200000" flipV="1">
                  <a:off x="7293101" y="660160"/>
                  <a:ext cx="393192" cy="382013"/>
                </a:xfrm>
                <a:prstGeom prst="snipRoundRect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solidFill>
                    <a:schemeClr val="accent2">
                      <a:lumMod val="40000"/>
                      <a:lumOff val="60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 dirty="0"/>
                </a:p>
              </p:txBody>
            </p:sp>
          </p:grpSp>
          <p:sp>
            <p:nvSpPr>
              <p:cNvPr id="81" name="Tekstvak 15"/>
              <p:cNvSpPr txBox="1"/>
              <p:nvPr/>
            </p:nvSpPr>
            <p:spPr>
              <a:xfrm>
                <a:off x="7087642" y="791822"/>
                <a:ext cx="420441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nl-NL" sz="900" i="1" dirty="0" smtClean="0"/>
                  <a:t>WP1</a:t>
                </a:r>
                <a:endParaRPr lang="nl-NL" sz="900" i="1" dirty="0"/>
              </a:p>
            </p:txBody>
          </p:sp>
          <p:sp>
            <p:nvSpPr>
              <p:cNvPr id="82" name="Tekstvak 15"/>
              <p:cNvSpPr txBox="1"/>
              <p:nvPr/>
            </p:nvSpPr>
            <p:spPr>
              <a:xfrm>
                <a:off x="6745436" y="795361"/>
                <a:ext cx="420441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nl-NL" sz="900" i="1" dirty="0" smtClean="0"/>
                  <a:t>WP2</a:t>
                </a:r>
                <a:endParaRPr lang="nl-NL" sz="900" i="1" dirty="0"/>
              </a:p>
            </p:txBody>
          </p:sp>
        </p:grpSp>
        <p:sp>
          <p:nvSpPr>
            <p:cNvPr id="20" name="Tekstvak 19"/>
            <p:cNvSpPr txBox="1"/>
            <p:nvPr/>
          </p:nvSpPr>
          <p:spPr>
            <a:xfrm>
              <a:off x="4837843" y="525668"/>
              <a:ext cx="1800000" cy="289441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nl-NL" sz="1100" b="1" dirty="0" err="1" smtClean="0">
                  <a:cs typeface="Arial Narrow"/>
                </a:rPr>
                <a:t>Bioarchive</a:t>
              </a:r>
              <a:r>
                <a:rPr lang="nl-NL" sz="1100" b="1" dirty="0" smtClean="0">
                  <a:cs typeface="Arial Narrow"/>
                </a:rPr>
                <a:t> and database</a:t>
              </a:r>
              <a:endParaRPr lang="nl-NL" sz="1100" b="1" dirty="0">
                <a:cs typeface="Arial Narrow"/>
              </a:endParaRPr>
            </a:p>
          </p:txBody>
        </p:sp>
      </p:grpSp>
      <p:grpSp>
        <p:nvGrpSpPr>
          <p:cNvPr id="32" name="Gruppieren 171"/>
          <p:cNvGrpSpPr/>
          <p:nvPr/>
        </p:nvGrpSpPr>
        <p:grpSpPr>
          <a:xfrm>
            <a:off x="6238113" y="3620404"/>
            <a:ext cx="420441" cy="416574"/>
            <a:chOff x="6238112" y="3620403"/>
            <a:chExt cx="420441" cy="416574"/>
          </a:xfrm>
        </p:grpSpPr>
        <p:sp>
          <p:nvSpPr>
            <p:cNvPr id="66" name="Eine Ecke des Rechtecks schneiden und abrunden 65"/>
            <p:cNvSpPr/>
            <p:nvPr/>
          </p:nvSpPr>
          <p:spPr>
            <a:xfrm rot="16200000" flipV="1">
              <a:off x="6246171" y="3625992"/>
              <a:ext cx="393192" cy="382013"/>
            </a:xfrm>
            <a:prstGeom prst="snip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8" name="Tekstvak 15"/>
            <p:cNvSpPr txBox="1"/>
            <p:nvPr/>
          </p:nvSpPr>
          <p:spPr>
            <a:xfrm>
              <a:off x="6238112" y="3806145"/>
              <a:ext cx="42044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nl-NL" sz="900" i="1" dirty="0" smtClean="0"/>
                <a:t>WP4</a:t>
              </a:r>
              <a:endParaRPr lang="nl-NL" sz="900" i="1" dirty="0"/>
            </a:p>
          </p:txBody>
        </p:sp>
      </p:grpSp>
      <p:grpSp>
        <p:nvGrpSpPr>
          <p:cNvPr id="33" name="Gruppieren 170"/>
          <p:cNvGrpSpPr/>
          <p:nvPr/>
        </p:nvGrpSpPr>
        <p:grpSpPr>
          <a:xfrm>
            <a:off x="6242573" y="3047383"/>
            <a:ext cx="420441" cy="422898"/>
            <a:chOff x="6242572" y="3047382"/>
            <a:chExt cx="420441" cy="422898"/>
          </a:xfrm>
        </p:grpSpPr>
        <p:sp>
          <p:nvSpPr>
            <p:cNvPr id="65" name="Eine Ecke des Rechtecks schneiden und abrunden 64"/>
            <p:cNvSpPr/>
            <p:nvPr/>
          </p:nvSpPr>
          <p:spPr>
            <a:xfrm rot="16200000" flipV="1">
              <a:off x="6249434" y="3052971"/>
              <a:ext cx="393192" cy="382013"/>
            </a:xfrm>
            <a:prstGeom prst="snip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7" name="Tekstvak 15"/>
            <p:cNvSpPr txBox="1"/>
            <p:nvPr/>
          </p:nvSpPr>
          <p:spPr>
            <a:xfrm>
              <a:off x="6242572" y="3239448"/>
              <a:ext cx="42044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nl-NL" sz="900" i="1" dirty="0" smtClean="0"/>
                <a:t>WP3</a:t>
              </a:r>
              <a:endParaRPr lang="nl-NL" sz="900" i="1" dirty="0"/>
            </a:p>
          </p:txBody>
        </p:sp>
      </p:grpSp>
      <p:sp>
        <p:nvSpPr>
          <p:cNvPr id="162" name="Pijl links 56"/>
          <p:cNvSpPr/>
          <p:nvPr/>
        </p:nvSpPr>
        <p:spPr>
          <a:xfrm>
            <a:off x="3385770" y="2162798"/>
            <a:ext cx="1332000" cy="184537"/>
          </a:xfrm>
          <a:prstGeom prst="rightArrow">
            <a:avLst/>
          </a:prstGeom>
          <a:solidFill>
            <a:srgbClr val="E00237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100"/>
          </a:p>
        </p:txBody>
      </p:sp>
      <p:grpSp>
        <p:nvGrpSpPr>
          <p:cNvPr id="34" name="Gruppieren 183"/>
          <p:cNvGrpSpPr/>
          <p:nvPr/>
        </p:nvGrpSpPr>
        <p:grpSpPr>
          <a:xfrm>
            <a:off x="1168338" y="521792"/>
            <a:ext cx="987626" cy="815793"/>
            <a:chOff x="1168338" y="487286"/>
            <a:chExt cx="987626" cy="815793"/>
          </a:xfrm>
        </p:grpSpPr>
        <p:pic>
          <p:nvPicPr>
            <p:cNvPr id="182" name="Grafik 181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323" r="25857"/>
            <a:stretch/>
          </p:blipFill>
          <p:spPr>
            <a:xfrm>
              <a:off x="1405945" y="487286"/>
              <a:ext cx="740907" cy="772588"/>
            </a:xfrm>
            <a:prstGeom prst="rect">
              <a:avLst/>
            </a:prstGeom>
            <a:solidFill>
              <a:srgbClr val="F3F3F3"/>
            </a:solidFill>
          </p:spPr>
        </p:pic>
        <p:sp>
          <p:nvSpPr>
            <p:cNvPr id="4" name="Tekstvak 3"/>
            <p:cNvSpPr txBox="1"/>
            <p:nvPr/>
          </p:nvSpPr>
          <p:spPr>
            <a:xfrm>
              <a:off x="1168338" y="1041469"/>
              <a:ext cx="987626" cy="261610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nl-NL" sz="1100" b="1" dirty="0" smtClean="0">
                  <a:cs typeface="Arial Narrow"/>
                </a:rPr>
                <a:t>DM </a:t>
              </a:r>
              <a:r>
                <a:rPr lang="nl-NL" sz="1100" b="1" dirty="0" err="1" smtClean="0">
                  <a:cs typeface="Arial Narrow"/>
                </a:rPr>
                <a:t>patients</a:t>
              </a:r>
              <a:endParaRPr lang="nl-NL" sz="1100" b="1" dirty="0">
                <a:cs typeface="Arial Narrow"/>
              </a:endParaRPr>
            </a:p>
          </p:txBody>
        </p:sp>
      </p:grpSp>
      <p:sp>
        <p:nvSpPr>
          <p:cNvPr id="23" name="Tekstvak 22"/>
          <p:cNvSpPr txBox="1"/>
          <p:nvPr/>
        </p:nvSpPr>
        <p:spPr>
          <a:xfrm>
            <a:off x="3058868" y="4342007"/>
            <a:ext cx="187150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100" b="1" dirty="0" smtClean="0">
                <a:solidFill>
                  <a:srgbClr val="E00237"/>
                </a:solidFill>
              </a:rPr>
              <a:t>In </a:t>
            </a:r>
            <a:r>
              <a:rPr lang="nl-NL" sz="1100" b="1" dirty="0" err="1" smtClean="0">
                <a:solidFill>
                  <a:srgbClr val="E00237"/>
                </a:solidFill>
              </a:rPr>
              <a:t>vitro</a:t>
            </a:r>
            <a:r>
              <a:rPr lang="nl-NL" sz="1100" b="1" dirty="0" smtClean="0">
                <a:solidFill>
                  <a:srgbClr val="E00237"/>
                </a:solidFill>
              </a:rPr>
              <a:t> studies</a:t>
            </a:r>
            <a:endParaRPr lang="nl-NL" sz="1100" b="1" dirty="0">
              <a:solidFill>
                <a:srgbClr val="E00237"/>
              </a:solidFill>
            </a:endParaRPr>
          </a:p>
        </p:txBody>
      </p:sp>
      <p:sp>
        <p:nvSpPr>
          <p:cNvPr id="125" name="Pijl omlaag 57"/>
          <p:cNvSpPr/>
          <p:nvPr/>
        </p:nvSpPr>
        <p:spPr>
          <a:xfrm>
            <a:off x="5803800" y="3865528"/>
            <a:ext cx="183600" cy="792000"/>
          </a:xfrm>
          <a:prstGeom prst="downArrow">
            <a:avLst/>
          </a:prstGeom>
          <a:solidFill>
            <a:srgbClr val="E00237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100"/>
          </a:p>
        </p:txBody>
      </p:sp>
      <p:sp>
        <p:nvSpPr>
          <p:cNvPr id="58" name="Pijl omlaag 57"/>
          <p:cNvSpPr/>
          <p:nvPr/>
        </p:nvSpPr>
        <p:spPr>
          <a:xfrm>
            <a:off x="5479950" y="3323607"/>
            <a:ext cx="183600" cy="1332000"/>
          </a:xfrm>
          <a:prstGeom prst="downArrow">
            <a:avLst/>
          </a:prstGeom>
          <a:solidFill>
            <a:srgbClr val="E00237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100"/>
          </a:p>
        </p:txBody>
      </p:sp>
      <p:sp>
        <p:nvSpPr>
          <p:cNvPr id="15" name="Tekstvak 14"/>
          <p:cNvSpPr txBox="1"/>
          <p:nvPr/>
        </p:nvSpPr>
        <p:spPr>
          <a:xfrm>
            <a:off x="4837843" y="2977191"/>
            <a:ext cx="1800000" cy="289441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sz="1100" b="1" dirty="0" smtClean="0">
                <a:cs typeface="Arial Narrow"/>
              </a:rPr>
              <a:t>Gene </a:t>
            </a:r>
            <a:r>
              <a:rPr lang="nl-NL" sz="1100" b="1" dirty="0" err="1" smtClean="0">
                <a:cs typeface="Arial Narrow"/>
              </a:rPr>
              <a:t>expression</a:t>
            </a:r>
            <a:r>
              <a:rPr lang="nl-NL" sz="1100" b="1" dirty="0" smtClean="0">
                <a:cs typeface="Arial Narrow"/>
              </a:rPr>
              <a:t> studies</a:t>
            </a:r>
            <a:endParaRPr lang="nl-NL" sz="1100" b="1" dirty="0">
              <a:cs typeface="Arial Narrow"/>
            </a:endParaRPr>
          </a:p>
        </p:txBody>
      </p:sp>
      <p:sp>
        <p:nvSpPr>
          <p:cNvPr id="13" name="Tekstvak 12"/>
          <p:cNvSpPr txBox="1"/>
          <p:nvPr/>
        </p:nvSpPr>
        <p:spPr>
          <a:xfrm>
            <a:off x="4837843" y="3546700"/>
            <a:ext cx="1800000" cy="289441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sz="1100" b="1" dirty="0">
                <a:cs typeface="Arial Narrow"/>
              </a:rPr>
              <a:t>P</a:t>
            </a:r>
            <a:r>
              <a:rPr lang="nl-NL" sz="1100" b="1" dirty="0" smtClean="0">
                <a:cs typeface="Arial Narrow"/>
              </a:rPr>
              <a:t>atient DNA genotyping</a:t>
            </a:r>
            <a:endParaRPr lang="nl-NL" sz="1100" b="1" dirty="0">
              <a:cs typeface="Arial Narrow"/>
            </a:endParaRPr>
          </a:p>
        </p:txBody>
      </p:sp>
      <p:sp>
        <p:nvSpPr>
          <p:cNvPr id="194" name="Pijl links 56"/>
          <p:cNvSpPr/>
          <p:nvPr/>
        </p:nvSpPr>
        <p:spPr>
          <a:xfrm>
            <a:off x="6787018" y="2176228"/>
            <a:ext cx="324000" cy="184537"/>
          </a:xfrm>
          <a:prstGeom prst="rightArrow">
            <a:avLst/>
          </a:prstGeom>
          <a:solidFill>
            <a:srgbClr val="E00237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100"/>
          </a:p>
        </p:txBody>
      </p:sp>
      <p:sp>
        <p:nvSpPr>
          <p:cNvPr id="195" name="Pijl links 56"/>
          <p:cNvSpPr/>
          <p:nvPr/>
        </p:nvSpPr>
        <p:spPr>
          <a:xfrm>
            <a:off x="6787018" y="4317409"/>
            <a:ext cx="324000" cy="184537"/>
          </a:xfrm>
          <a:prstGeom prst="rightArrow">
            <a:avLst/>
          </a:prstGeom>
          <a:solidFill>
            <a:srgbClr val="E00237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100"/>
          </a:p>
        </p:txBody>
      </p:sp>
    </p:spTree>
    <p:extLst>
      <p:ext uri="{BB962C8B-B14F-4D97-AF65-F5344CB8AC3E}">
        <p14:creationId xmlns:p14="http://schemas.microsoft.com/office/powerpoint/2010/main" val="3386634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>
                <a:solidFill>
                  <a:srgbClr val="FF0000"/>
                </a:solidFill>
              </a:rPr>
              <a:t>Workpackage</a:t>
            </a:r>
            <a:r>
              <a:rPr lang="nl-NL" dirty="0" smtClean="0">
                <a:solidFill>
                  <a:srgbClr val="FF0000"/>
                </a:solidFill>
              </a:rPr>
              <a:t> 1: </a:t>
            </a:r>
            <a:r>
              <a:rPr lang="nl-NL" dirty="0" err="1" smtClean="0">
                <a:solidFill>
                  <a:srgbClr val="FF0000"/>
                </a:solidFill>
              </a:rPr>
              <a:t>screening</a:t>
            </a:r>
            <a:endParaRPr lang="nl-NL" dirty="0">
              <a:solidFill>
                <a:srgbClr val="FF0000"/>
              </a:solidFill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sz="2200" dirty="0">
                <a:solidFill>
                  <a:srgbClr val="292934"/>
                </a:solidFill>
              </a:rPr>
              <a:t>S</a:t>
            </a:r>
            <a:r>
              <a:rPr lang="nl-NL" sz="2200" dirty="0" smtClean="0">
                <a:solidFill>
                  <a:srgbClr val="292934"/>
                </a:solidFill>
              </a:rPr>
              <a:t>ubstudy 1: DM screening among TB patients</a:t>
            </a:r>
          </a:p>
          <a:p>
            <a:pPr lvl="1"/>
            <a:r>
              <a:rPr lang="nl-NL" sz="1800" i="1" dirty="0" smtClean="0">
                <a:solidFill>
                  <a:srgbClr val="292934"/>
                </a:solidFill>
              </a:rPr>
              <a:t>Performance of </a:t>
            </a:r>
            <a:r>
              <a:rPr lang="nl-NL" sz="1800" i="1" dirty="0" err="1" smtClean="0">
                <a:solidFill>
                  <a:srgbClr val="292934"/>
                </a:solidFill>
              </a:rPr>
              <a:t>simple</a:t>
            </a:r>
            <a:r>
              <a:rPr lang="nl-NL" sz="1800" i="1" dirty="0" smtClean="0">
                <a:solidFill>
                  <a:srgbClr val="292934"/>
                </a:solidFill>
              </a:rPr>
              <a:t> </a:t>
            </a:r>
            <a:r>
              <a:rPr lang="nl-NL" sz="1800" i="1" dirty="0" err="1" smtClean="0">
                <a:solidFill>
                  <a:srgbClr val="292934"/>
                </a:solidFill>
              </a:rPr>
              <a:t>screening</a:t>
            </a:r>
            <a:r>
              <a:rPr lang="nl-NL" sz="1800" i="1" dirty="0" smtClean="0">
                <a:solidFill>
                  <a:srgbClr val="292934"/>
                </a:solidFill>
              </a:rPr>
              <a:t> </a:t>
            </a:r>
            <a:r>
              <a:rPr lang="nl-NL" sz="1800" i="1" dirty="0" err="1" smtClean="0">
                <a:solidFill>
                  <a:srgbClr val="292934"/>
                </a:solidFill>
              </a:rPr>
              <a:t>tools</a:t>
            </a:r>
            <a:r>
              <a:rPr lang="nl-NL" sz="1800" i="1" dirty="0" smtClean="0">
                <a:solidFill>
                  <a:srgbClr val="292934"/>
                </a:solidFill>
              </a:rPr>
              <a:t> / </a:t>
            </a:r>
            <a:r>
              <a:rPr lang="nl-NL" sz="1800" i="1" dirty="0" err="1" smtClean="0">
                <a:solidFill>
                  <a:srgbClr val="292934"/>
                </a:solidFill>
              </a:rPr>
              <a:t>algorithms</a:t>
            </a:r>
            <a:endParaRPr lang="nl-NL" sz="1800" i="1" dirty="0" smtClean="0">
              <a:solidFill>
                <a:srgbClr val="292934"/>
              </a:solidFill>
            </a:endParaRPr>
          </a:p>
          <a:p>
            <a:pPr lvl="1"/>
            <a:r>
              <a:rPr lang="nl-NL" sz="1800" i="1" dirty="0" err="1" smtClean="0">
                <a:solidFill>
                  <a:srgbClr val="292934"/>
                </a:solidFill>
              </a:rPr>
              <a:t>Prevalence</a:t>
            </a:r>
            <a:r>
              <a:rPr lang="nl-NL" sz="1800" i="1" dirty="0" smtClean="0">
                <a:solidFill>
                  <a:srgbClr val="292934"/>
                </a:solidFill>
              </a:rPr>
              <a:t> data in 4 </a:t>
            </a:r>
            <a:r>
              <a:rPr lang="nl-NL" sz="1800" i="1" dirty="0" err="1" smtClean="0">
                <a:solidFill>
                  <a:srgbClr val="292934"/>
                </a:solidFill>
              </a:rPr>
              <a:t>countries</a:t>
            </a:r>
            <a:endParaRPr lang="nl-NL" sz="1800" i="1" dirty="0" smtClean="0">
              <a:solidFill>
                <a:srgbClr val="292934"/>
              </a:solidFill>
            </a:endParaRPr>
          </a:p>
          <a:p>
            <a:pPr lvl="1"/>
            <a:r>
              <a:rPr lang="nl-NL" sz="1800" i="1" dirty="0" err="1" smtClean="0">
                <a:solidFill>
                  <a:srgbClr val="292934"/>
                </a:solidFill>
              </a:rPr>
              <a:t>Identify</a:t>
            </a:r>
            <a:r>
              <a:rPr lang="nl-NL" sz="1800" i="1" dirty="0" smtClean="0">
                <a:solidFill>
                  <a:srgbClr val="292934"/>
                </a:solidFill>
              </a:rPr>
              <a:t> ~400 TB-DM </a:t>
            </a:r>
            <a:r>
              <a:rPr lang="nl-NL" sz="1800" i="1" dirty="0" err="1" smtClean="0">
                <a:solidFill>
                  <a:srgbClr val="292934"/>
                </a:solidFill>
              </a:rPr>
              <a:t>patients</a:t>
            </a:r>
            <a:r>
              <a:rPr lang="nl-NL" sz="1800" i="1" dirty="0" smtClean="0">
                <a:solidFill>
                  <a:srgbClr val="292934"/>
                </a:solidFill>
              </a:rPr>
              <a:t> </a:t>
            </a:r>
            <a:r>
              <a:rPr lang="nl-NL" sz="1800" i="1" dirty="0" err="1" smtClean="0">
                <a:solidFill>
                  <a:srgbClr val="292934"/>
                </a:solidFill>
              </a:rPr>
              <a:t>for</a:t>
            </a:r>
            <a:r>
              <a:rPr lang="nl-NL" sz="1800" i="1" dirty="0" smtClean="0">
                <a:solidFill>
                  <a:srgbClr val="292934"/>
                </a:solidFill>
              </a:rPr>
              <a:t> </a:t>
            </a:r>
            <a:r>
              <a:rPr lang="nl-NL" sz="1800" i="1" dirty="0" err="1" smtClean="0">
                <a:solidFill>
                  <a:srgbClr val="292934"/>
                </a:solidFill>
              </a:rPr>
              <a:t>workpackage</a:t>
            </a:r>
            <a:r>
              <a:rPr lang="nl-NL" sz="1800" i="1" dirty="0" smtClean="0">
                <a:solidFill>
                  <a:srgbClr val="292934"/>
                </a:solidFill>
              </a:rPr>
              <a:t> 2</a:t>
            </a:r>
          </a:p>
          <a:p>
            <a:endParaRPr lang="nl-NL" sz="2200" dirty="0" smtClean="0">
              <a:solidFill>
                <a:srgbClr val="292934"/>
              </a:solidFill>
            </a:endParaRPr>
          </a:p>
          <a:p>
            <a:r>
              <a:rPr lang="nl-NL" sz="2200" dirty="0">
                <a:solidFill>
                  <a:srgbClr val="292934"/>
                </a:solidFill>
              </a:rPr>
              <a:t>S</a:t>
            </a:r>
            <a:r>
              <a:rPr lang="nl-NL" sz="2200" dirty="0" smtClean="0">
                <a:solidFill>
                  <a:srgbClr val="292934"/>
                </a:solidFill>
              </a:rPr>
              <a:t>ubstudy 2: TB screening among DM patients</a:t>
            </a:r>
          </a:p>
          <a:p>
            <a:pPr lvl="1"/>
            <a:r>
              <a:rPr lang="nl-NL" sz="1800" i="1" dirty="0" err="1" smtClean="0">
                <a:solidFill>
                  <a:srgbClr val="292934"/>
                </a:solidFill>
              </a:rPr>
              <a:t>Screening</a:t>
            </a:r>
            <a:r>
              <a:rPr lang="nl-NL" sz="1800" i="1" dirty="0" smtClean="0">
                <a:solidFill>
                  <a:srgbClr val="292934"/>
                </a:solidFill>
              </a:rPr>
              <a:t> </a:t>
            </a:r>
            <a:r>
              <a:rPr lang="nl-NL" sz="1800" i="1" dirty="0" err="1" smtClean="0">
                <a:solidFill>
                  <a:srgbClr val="292934"/>
                </a:solidFill>
              </a:rPr>
              <a:t>algorithm</a:t>
            </a:r>
            <a:r>
              <a:rPr lang="nl-NL" sz="1800" i="1" dirty="0" smtClean="0">
                <a:solidFill>
                  <a:srgbClr val="292934"/>
                </a:solidFill>
              </a:rPr>
              <a:t> </a:t>
            </a:r>
            <a:endParaRPr lang="nl-NL" sz="1800" dirty="0" smtClean="0">
              <a:solidFill>
                <a:srgbClr val="292934"/>
              </a:solidFill>
            </a:endParaRPr>
          </a:p>
          <a:p>
            <a:pPr lvl="1"/>
            <a:r>
              <a:rPr lang="nl-NL" sz="1800" i="1" dirty="0" err="1" smtClean="0">
                <a:solidFill>
                  <a:srgbClr val="292934"/>
                </a:solidFill>
              </a:rPr>
              <a:t>Prevalence</a:t>
            </a:r>
            <a:r>
              <a:rPr lang="nl-NL" sz="1800" i="1" dirty="0" smtClean="0">
                <a:solidFill>
                  <a:srgbClr val="292934"/>
                </a:solidFill>
              </a:rPr>
              <a:t> data in 4 </a:t>
            </a:r>
            <a:r>
              <a:rPr lang="nl-NL" sz="1800" i="1" dirty="0" err="1" smtClean="0">
                <a:solidFill>
                  <a:srgbClr val="292934"/>
                </a:solidFill>
              </a:rPr>
              <a:t>countries</a:t>
            </a:r>
            <a:endParaRPr lang="nl-NL" sz="1800" i="1" dirty="0" smtClean="0">
              <a:solidFill>
                <a:srgbClr val="292934"/>
              </a:solidFill>
            </a:endParaRPr>
          </a:p>
          <a:p>
            <a:pPr lvl="1">
              <a:buNone/>
            </a:pPr>
            <a:endParaRPr lang="nl-NL" sz="1800" i="1" dirty="0" smtClean="0">
              <a:solidFill>
                <a:srgbClr val="292934"/>
              </a:solidFill>
            </a:endParaRPr>
          </a:p>
          <a:p>
            <a:r>
              <a:rPr lang="nl-NL" sz="2200" dirty="0" err="1" smtClean="0">
                <a:solidFill>
                  <a:srgbClr val="292934"/>
                </a:solidFill>
              </a:rPr>
              <a:t>Substudy</a:t>
            </a:r>
            <a:r>
              <a:rPr lang="nl-NL" sz="2200" dirty="0" smtClean="0">
                <a:solidFill>
                  <a:srgbClr val="292934"/>
                </a:solidFill>
              </a:rPr>
              <a:t> 3: </a:t>
            </a:r>
            <a:r>
              <a:rPr lang="nl-NL" sz="2200" i="1" dirty="0" smtClean="0">
                <a:solidFill>
                  <a:srgbClr val="292934"/>
                </a:solidFill>
              </a:rPr>
              <a:t>M. </a:t>
            </a:r>
            <a:r>
              <a:rPr lang="nl-NL" sz="2200" i="1" dirty="0" err="1">
                <a:solidFill>
                  <a:srgbClr val="292934"/>
                </a:solidFill>
              </a:rPr>
              <a:t>t</a:t>
            </a:r>
            <a:r>
              <a:rPr lang="nl-NL" sz="2200" i="1" dirty="0" err="1" smtClean="0">
                <a:solidFill>
                  <a:srgbClr val="292934"/>
                </a:solidFill>
              </a:rPr>
              <a:t>uberculosis</a:t>
            </a:r>
            <a:r>
              <a:rPr lang="nl-NL" sz="2200" i="1" dirty="0" smtClean="0">
                <a:solidFill>
                  <a:srgbClr val="292934"/>
                </a:solidFill>
              </a:rPr>
              <a:t> </a:t>
            </a:r>
            <a:r>
              <a:rPr lang="nl-NL" sz="2200" dirty="0" err="1" smtClean="0">
                <a:solidFill>
                  <a:srgbClr val="292934"/>
                </a:solidFill>
              </a:rPr>
              <a:t>genotyping</a:t>
            </a:r>
            <a:endParaRPr lang="nl-NL" sz="2200" i="1" dirty="0" smtClean="0">
              <a:solidFill>
                <a:srgbClr val="292934"/>
              </a:solidFill>
            </a:endParaRPr>
          </a:p>
          <a:p>
            <a:pPr lvl="1"/>
            <a:r>
              <a:rPr lang="nl-NL" sz="1800" i="1" dirty="0" smtClean="0">
                <a:solidFill>
                  <a:srgbClr val="292934"/>
                </a:solidFill>
              </a:rPr>
              <a:t>Ratio </a:t>
            </a:r>
            <a:r>
              <a:rPr lang="nl-NL" sz="1800" i="1" dirty="0" err="1" smtClean="0">
                <a:solidFill>
                  <a:srgbClr val="292934"/>
                </a:solidFill>
              </a:rPr>
              <a:t>new</a:t>
            </a:r>
            <a:r>
              <a:rPr lang="nl-NL" sz="1800" i="1" dirty="0" smtClean="0">
                <a:solidFill>
                  <a:srgbClr val="292934"/>
                </a:solidFill>
              </a:rPr>
              <a:t> / </a:t>
            </a:r>
            <a:r>
              <a:rPr lang="nl-NL" sz="1800" i="1" dirty="0" err="1" smtClean="0">
                <a:solidFill>
                  <a:srgbClr val="292934"/>
                </a:solidFill>
              </a:rPr>
              <a:t>reactivation</a:t>
            </a:r>
            <a:r>
              <a:rPr lang="nl-NL" sz="1800" i="1" dirty="0" smtClean="0">
                <a:solidFill>
                  <a:srgbClr val="292934"/>
                </a:solidFill>
              </a:rPr>
              <a:t> TB </a:t>
            </a:r>
            <a:r>
              <a:rPr lang="nl-NL" sz="1800" i="1" dirty="0" err="1" smtClean="0">
                <a:solidFill>
                  <a:srgbClr val="292934"/>
                </a:solidFill>
              </a:rPr>
              <a:t>among</a:t>
            </a:r>
            <a:r>
              <a:rPr lang="nl-NL" sz="1800" i="1" dirty="0" smtClean="0">
                <a:solidFill>
                  <a:srgbClr val="292934"/>
                </a:solidFill>
              </a:rPr>
              <a:t> DM</a:t>
            </a:r>
          </a:p>
          <a:p>
            <a:pPr lvl="1"/>
            <a:endParaRPr lang="nl-NL" sz="1800" dirty="0">
              <a:solidFill>
                <a:srgbClr val="292934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 t="13205" r="9352" b="1467"/>
          <a:stretch>
            <a:fillRect/>
          </a:stretch>
        </p:blipFill>
        <p:spPr bwMode="auto">
          <a:xfrm>
            <a:off x="6179831" y="3045300"/>
            <a:ext cx="2784146" cy="3602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616930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9036496" cy="114300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Screening Methods proposed in TANDEM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en-GB" b="1" dirty="0" smtClean="0"/>
          </a:p>
          <a:p>
            <a:r>
              <a:rPr lang="en-GB" b="1" dirty="0" smtClean="0"/>
              <a:t>Screening </a:t>
            </a:r>
            <a:r>
              <a:rPr lang="en-GB" b="1" dirty="0"/>
              <a:t>PTB patients for DM</a:t>
            </a:r>
          </a:p>
          <a:p>
            <a:endParaRPr lang="en-GB" dirty="0" smtClean="0"/>
          </a:p>
          <a:p>
            <a:r>
              <a:rPr lang="en-GB" dirty="0" smtClean="0"/>
              <a:t>Screening </a:t>
            </a:r>
            <a:r>
              <a:rPr lang="en-GB" dirty="0"/>
              <a:t>for DM should improve DM control and may improve TB treatment outcomes</a:t>
            </a:r>
          </a:p>
          <a:p>
            <a:endParaRPr lang="en-GB" dirty="0"/>
          </a:p>
          <a:p>
            <a:r>
              <a:rPr lang="en-GB" dirty="0"/>
              <a:t>Most optimal and cost-effective ways of screening TB patients for DM [and DM patients for TB] are unknown </a:t>
            </a:r>
          </a:p>
          <a:p>
            <a:endParaRPr lang="en-GB" b="1" dirty="0"/>
          </a:p>
          <a:p>
            <a:endParaRPr lang="en-GB" sz="4000" b="1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22BA9-030E-458F-BCCA-0DF26CDAD10E}" type="datetime1">
              <a:rPr lang="en-GB" smtClean="0"/>
              <a:t>18/09/2014</a:t>
            </a:fld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92030-7DB9-4B0B-9FF5-3798F6D70722}" type="slidenum">
              <a:rPr lang="en-GB" smtClean="0"/>
              <a:pPr/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76439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Patient Selection	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 smtClean="0"/>
              <a:t>Newly diagnosed and previously treated PTB</a:t>
            </a:r>
          </a:p>
          <a:p>
            <a:endParaRPr lang="en-GB" dirty="0" smtClean="0"/>
          </a:p>
          <a:p>
            <a:r>
              <a:rPr lang="en-GB" dirty="0" smtClean="0"/>
              <a:t>4 countries (Romania, Peru, Indonesia, South Africa) – 2000-2500 PTB patients</a:t>
            </a:r>
          </a:p>
          <a:p>
            <a:endParaRPr lang="en-GB" dirty="0" smtClean="0"/>
          </a:p>
          <a:p>
            <a:r>
              <a:rPr lang="en-GB" dirty="0" smtClean="0"/>
              <a:t>Smear positive and smear negative</a:t>
            </a:r>
          </a:p>
          <a:p>
            <a:endParaRPr lang="en-GB" dirty="0" smtClean="0"/>
          </a:p>
          <a:p>
            <a:r>
              <a:rPr lang="en-GB" dirty="0" smtClean="0"/>
              <a:t>Patients with known DM and taking anti-DM medication will not receive screening tests (but will contribute to prevalence estimates)</a:t>
            </a:r>
          </a:p>
          <a:p>
            <a:pPr lvl="1"/>
            <a:endParaRPr lang="en-GB" dirty="0" smtClean="0"/>
          </a:p>
          <a:p>
            <a:pPr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15993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Screening tests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NZ" dirty="0" smtClean="0"/>
              <a:t>Immediate screening at enrolment </a:t>
            </a:r>
          </a:p>
          <a:p>
            <a:endParaRPr lang="en-NZ" dirty="0"/>
          </a:p>
          <a:p>
            <a:r>
              <a:rPr lang="en-NZ" b="1" dirty="0" smtClean="0">
                <a:solidFill>
                  <a:srgbClr val="00B050"/>
                </a:solidFill>
              </a:rPr>
              <a:t>laboratory </a:t>
            </a:r>
            <a:r>
              <a:rPr lang="en-NZ" b="1" dirty="0">
                <a:solidFill>
                  <a:srgbClr val="00B050"/>
                </a:solidFill>
              </a:rPr>
              <a:t>HbA1c test </a:t>
            </a:r>
            <a:r>
              <a:rPr lang="en-NZ" b="1" dirty="0" smtClean="0">
                <a:solidFill>
                  <a:srgbClr val="FF9900"/>
                </a:solidFill>
              </a:rPr>
              <a:t>(gold standard)</a:t>
            </a:r>
          </a:p>
          <a:p>
            <a:r>
              <a:rPr lang="en-NZ" dirty="0" smtClean="0"/>
              <a:t>Tests</a:t>
            </a:r>
          </a:p>
          <a:p>
            <a:pPr lvl="1"/>
            <a:r>
              <a:rPr lang="en-NZ" dirty="0" smtClean="0"/>
              <a:t>point </a:t>
            </a:r>
            <a:r>
              <a:rPr lang="en-NZ" dirty="0"/>
              <a:t>of </a:t>
            </a:r>
            <a:r>
              <a:rPr lang="en-NZ" dirty="0" smtClean="0"/>
              <a:t>care HbA1c</a:t>
            </a:r>
          </a:p>
          <a:p>
            <a:pPr marL="0" indent="0">
              <a:buNone/>
            </a:pPr>
            <a:r>
              <a:rPr lang="en-NZ" dirty="0" smtClean="0"/>
              <a:t> </a:t>
            </a:r>
          </a:p>
          <a:p>
            <a:pPr lvl="1"/>
            <a:r>
              <a:rPr lang="en-NZ" dirty="0" smtClean="0"/>
              <a:t>Random (non-fasting) </a:t>
            </a:r>
            <a:r>
              <a:rPr lang="en-NZ" dirty="0"/>
              <a:t>capillary </a:t>
            </a:r>
            <a:r>
              <a:rPr lang="en-NZ" dirty="0" smtClean="0"/>
              <a:t>/ venous blood glucose                  </a:t>
            </a:r>
          </a:p>
          <a:p>
            <a:pPr lvl="1"/>
            <a:r>
              <a:rPr lang="en-NZ" b="1" dirty="0" smtClean="0">
                <a:solidFill>
                  <a:srgbClr val="FF0000"/>
                </a:solidFill>
              </a:rPr>
              <a:t>fasting plasma glucose (FPG) if above cut-off (6.1 </a:t>
            </a:r>
            <a:r>
              <a:rPr lang="en-NZ" b="1" dirty="0" err="1" smtClean="0">
                <a:solidFill>
                  <a:srgbClr val="FF0000"/>
                </a:solidFill>
              </a:rPr>
              <a:t>mmol</a:t>
            </a:r>
            <a:r>
              <a:rPr lang="en-NZ" b="1" dirty="0" smtClean="0">
                <a:solidFill>
                  <a:srgbClr val="FF0000"/>
                </a:solidFill>
              </a:rPr>
              <a:t>/l)</a:t>
            </a:r>
          </a:p>
          <a:p>
            <a:endParaRPr lang="en-NZ" dirty="0" smtClean="0"/>
          </a:p>
          <a:p>
            <a:pPr lvl="1"/>
            <a:r>
              <a:rPr lang="en-NZ" dirty="0" smtClean="0"/>
              <a:t>urine </a:t>
            </a:r>
            <a:r>
              <a:rPr lang="en-NZ" dirty="0"/>
              <a:t>dipstick for </a:t>
            </a:r>
            <a:r>
              <a:rPr lang="en-NZ" dirty="0" smtClean="0"/>
              <a:t>glycosuria</a:t>
            </a:r>
          </a:p>
          <a:p>
            <a:endParaRPr lang="en-NZ" dirty="0" smtClean="0"/>
          </a:p>
          <a:p>
            <a:pPr lvl="1"/>
            <a:r>
              <a:rPr lang="en-NZ" dirty="0" smtClean="0">
                <a:solidFill>
                  <a:srgbClr val="00B050"/>
                </a:solidFill>
              </a:rPr>
              <a:t>diabetes “risk score” measurement</a:t>
            </a:r>
            <a:endParaRPr lang="en-GB" dirty="0">
              <a:solidFill>
                <a:srgbClr val="00B050"/>
              </a:solidFill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7596336" y="374332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1359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Glycated haemoglobin (HbA1c)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70000" lnSpcReduction="20000"/>
          </a:bodyPr>
          <a:lstStyle/>
          <a:p>
            <a:r>
              <a:rPr lang="en-GB" dirty="0" smtClean="0"/>
              <a:t>HbA1c – recognised by WHO in 2011 as a single diagnostic test</a:t>
            </a:r>
          </a:p>
          <a:p>
            <a:endParaRPr lang="en-GB" dirty="0"/>
          </a:p>
          <a:p>
            <a:r>
              <a:rPr lang="en-GB" dirty="0" smtClean="0"/>
              <a:t>HbA1c≥ 6.5% = DM, confirmatory test required</a:t>
            </a:r>
          </a:p>
          <a:p>
            <a:endParaRPr lang="en-GB" dirty="0"/>
          </a:p>
          <a:p>
            <a:r>
              <a:rPr lang="en-GB" dirty="0" smtClean="0"/>
              <a:t>Single test, does not require fasting</a:t>
            </a:r>
          </a:p>
          <a:p>
            <a:endParaRPr lang="en-GB" dirty="0"/>
          </a:p>
          <a:p>
            <a:r>
              <a:rPr lang="en-GB" dirty="0" smtClean="0"/>
              <a:t>Reflects blood glucose over previous 6-12 weeks, so may be less affected by infection than other diagnostic tests for DM (still an issue though)</a:t>
            </a:r>
          </a:p>
          <a:p>
            <a:endParaRPr lang="en-GB" dirty="0"/>
          </a:p>
          <a:p>
            <a:r>
              <a:rPr lang="en-GB" dirty="0" smtClean="0"/>
              <a:t>Not validated for use among TB patients</a:t>
            </a:r>
          </a:p>
          <a:p>
            <a:endParaRPr lang="en-GB" dirty="0" smtClean="0"/>
          </a:p>
          <a:p>
            <a:r>
              <a:rPr lang="en-GB" dirty="0" smtClean="0"/>
              <a:t>OGTT and FPG could both be “better” tests for diagnosing DM but not considered practical in TB clinics / acutely sick patients.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15278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solidFill>
                  <a:srgbClr val="00B0F0"/>
                </a:solidFill>
              </a:rPr>
              <a:t>DM risk scores</a:t>
            </a:r>
            <a:endParaRPr lang="en-GB" b="1" dirty="0">
              <a:solidFill>
                <a:srgbClr val="00B0F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256584"/>
          </a:xfrm>
        </p:spPr>
        <p:txBody>
          <a:bodyPr>
            <a:normAutofit fontScale="70000" lnSpcReduction="20000"/>
          </a:bodyPr>
          <a:lstStyle/>
          <a:p>
            <a:endParaRPr lang="en-GB" dirty="0" smtClean="0"/>
          </a:p>
          <a:p>
            <a:r>
              <a:rPr lang="en-GB" dirty="0" smtClean="0"/>
              <a:t>Large literature on questionnaire based methods “risk scores” for detecting undiagnosed diabetes</a:t>
            </a:r>
          </a:p>
          <a:p>
            <a:endParaRPr lang="en-GB" dirty="0"/>
          </a:p>
          <a:p>
            <a:r>
              <a:rPr lang="en-GB" dirty="0" smtClean="0"/>
              <a:t>Some “risk scores” have been widely publicised (e.g. Finnish, Cambridge, Danish) but most not extensively evaluated in other populations</a:t>
            </a:r>
          </a:p>
          <a:p>
            <a:endParaRPr lang="en-GB" dirty="0"/>
          </a:p>
          <a:p>
            <a:r>
              <a:rPr lang="en-GB" dirty="0" smtClean="0"/>
              <a:t>Fewer developed or tested in resource poor settings</a:t>
            </a:r>
          </a:p>
          <a:p>
            <a:endParaRPr lang="en-GB" dirty="0"/>
          </a:p>
          <a:p>
            <a:r>
              <a:rPr lang="en-GB" dirty="0" smtClean="0"/>
              <a:t>None tested among TB patients</a:t>
            </a:r>
          </a:p>
          <a:p>
            <a:endParaRPr lang="en-GB" dirty="0"/>
          </a:p>
          <a:p>
            <a:r>
              <a:rPr lang="en-GB" dirty="0" smtClean="0"/>
              <a:t>Risk score followed by confirmatory testing has been shown to be most cost-effective way of screening for DM in some low income settings (Mohan 2005) and is recommended by International Diabetes Federation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831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solidFill>
                  <a:srgbClr val="FFC000"/>
                </a:solidFill>
              </a:rPr>
              <a:t>Indian Diabetes Risk Score</a:t>
            </a:r>
            <a:endParaRPr lang="en-GB" b="1" dirty="0">
              <a:solidFill>
                <a:srgbClr val="FFC0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252" y="1705197"/>
            <a:ext cx="5111496" cy="4315968"/>
          </a:xfrm>
        </p:spPr>
      </p:pic>
    </p:spTree>
    <p:extLst>
      <p:ext uri="{BB962C8B-B14F-4D97-AF65-F5344CB8AC3E}">
        <p14:creationId xmlns:p14="http://schemas.microsoft.com/office/powerpoint/2010/main" val="1731571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Screening for TB among DM patients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 smtClean="0"/>
              <a:t>Existing cohort</a:t>
            </a:r>
          </a:p>
          <a:p>
            <a:r>
              <a:rPr lang="en-GB" dirty="0" smtClean="0"/>
              <a:t>2000 known DM patients from hospital clinics, </a:t>
            </a:r>
            <a:r>
              <a:rPr lang="en-NZ" dirty="0" smtClean="0"/>
              <a:t>adults </a:t>
            </a:r>
            <a:r>
              <a:rPr lang="en-NZ" dirty="0"/>
              <a:t>aged </a:t>
            </a:r>
            <a:r>
              <a:rPr lang="en-NZ" u="sng" dirty="0"/>
              <a:t>&gt;</a:t>
            </a:r>
            <a:r>
              <a:rPr lang="en-NZ" dirty="0"/>
              <a:t> </a:t>
            </a:r>
            <a:r>
              <a:rPr lang="en-NZ" dirty="0" smtClean="0"/>
              <a:t>18</a:t>
            </a:r>
          </a:p>
          <a:p>
            <a:r>
              <a:rPr lang="en-NZ" dirty="0"/>
              <a:t>S</a:t>
            </a:r>
            <a:r>
              <a:rPr lang="en-NZ" dirty="0" smtClean="0"/>
              <a:t>ymptom </a:t>
            </a:r>
            <a:r>
              <a:rPr lang="en-NZ" dirty="0"/>
              <a:t>screen, chest X‐ray, and sputum examination in those with abnormal X-rays or suggestive </a:t>
            </a:r>
            <a:r>
              <a:rPr lang="en-NZ" dirty="0" smtClean="0"/>
              <a:t>symptoms</a:t>
            </a:r>
          </a:p>
          <a:p>
            <a:r>
              <a:rPr lang="en-GB" dirty="0" smtClean="0"/>
              <a:t>TB prevalence expected to be very low</a:t>
            </a:r>
          </a:p>
          <a:p>
            <a:r>
              <a:rPr lang="en-GB" dirty="0" smtClean="0"/>
              <a:t>Obtaining additional funding for IGRA “latent TB” </a:t>
            </a:r>
          </a:p>
          <a:p>
            <a:r>
              <a:rPr lang="en-GB" dirty="0" smtClean="0"/>
              <a:t>Impact of DM on radiological signs for TB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65048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>
                <a:solidFill>
                  <a:srgbClr val="FF0000"/>
                </a:solidFill>
              </a:rPr>
              <a:t>Workpackage</a:t>
            </a:r>
            <a:r>
              <a:rPr lang="nl-NL" dirty="0" smtClean="0">
                <a:solidFill>
                  <a:srgbClr val="FF0000"/>
                </a:solidFill>
              </a:rPr>
              <a:t> 2: </a:t>
            </a:r>
            <a:r>
              <a:rPr lang="nl-NL" dirty="0" err="1" smtClean="0">
                <a:solidFill>
                  <a:srgbClr val="FF0000"/>
                </a:solidFill>
              </a:rPr>
              <a:t>treatment</a:t>
            </a:r>
            <a:endParaRPr lang="nl-NL" dirty="0">
              <a:solidFill>
                <a:srgbClr val="FF0000"/>
              </a:solidFill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14876" y="1731588"/>
            <a:ext cx="8530796" cy="4525963"/>
          </a:xfrm>
        </p:spPr>
        <p:txBody>
          <a:bodyPr>
            <a:normAutofit fontScale="47500" lnSpcReduction="20000"/>
          </a:bodyPr>
          <a:lstStyle/>
          <a:p>
            <a:r>
              <a:rPr lang="nl-NL" sz="5100" dirty="0" smtClean="0">
                <a:solidFill>
                  <a:schemeClr val="tx1"/>
                </a:solidFill>
              </a:rPr>
              <a:t>Randomised trial: Intensive glycemic control during TB treatment</a:t>
            </a:r>
          </a:p>
          <a:p>
            <a:pPr lvl="1">
              <a:buNone/>
            </a:pPr>
            <a:endParaRPr lang="nl-NL" sz="5100" dirty="0" smtClean="0">
              <a:solidFill>
                <a:schemeClr val="tx1"/>
              </a:solidFill>
            </a:endParaRPr>
          </a:p>
          <a:p>
            <a:r>
              <a:rPr lang="nl-NL" sz="5100" dirty="0" smtClean="0">
                <a:solidFill>
                  <a:schemeClr val="tx1"/>
                </a:solidFill>
              </a:rPr>
              <a:t>After TB treatment: requirements of long-term DM management (</a:t>
            </a:r>
            <a:r>
              <a:rPr lang="nl-NL" sz="5100" b="1" dirty="0" smtClean="0">
                <a:solidFill>
                  <a:srgbClr val="FF0000"/>
                </a:solidFill>
              </a:rPr>
              <a:t>screening of lipids, CKD, liver, BP, lifestyle risk factors</a:t>
            </a:r>
            <a:r>
              <a:rPr lang="nl-NL" sz="5100" dirty="0" smtClean="0">
                <a:solidFill>
                  <a:schemeClr val="tx1"/>
                </a:solidFill>
              </a:rPr>
              <a:t>) </a:t>
            </a:r>
          </a:p>
          <a:p>
            <a:endParaRPr lang="nl-NL" sz="5100" dirty="0" smtClean="0">
              <a:solidFill>
                <a:schemeClr val="tx1"/>
              </a:solidFill>
            </a:endParaRPr>
          </a:p>
          <a:p>
            <a:r>
              <a:rPr lang="nl-NL" sz="5100" dirty="0" err="1" smtClean="0">
                <a:solidFill>
                  <a:schemeClr val="tx1"/>
                </a:solidFill>
              </a:rPr>
              <a:t>Metformin</a:t>
            </a:r>
            <a:r>
              <a:rPr lang="nl-NL" sz="5100" dirty="0" smtClean="0">
                <a:solidFill>
                  <a:schemeClr val="tx1"/>
                </a:solidFill>
              </a:rPr>
              <a:t> (</a:t>
            </a:r>
            <a:r>
              <a:rPr lang="nl-NL" sz="5100" dirty="0" err="1" smtClean="0">
                <a:solidFill>
                  <a:schemeClr val="tx1"/>
                </a:solidFill>
              </a:rPr>
              <a:t>safety</a:t>
            </a:r>
            <a:r>
              <a:rPr lang="nl-NL" sz="5100" dirty="0" smtClean="0">
                <a:solidFill>
                  <a:schemeClr val="tx1"/>
                </a:solidFill>
              </a:rPr>
              <a:t>, </a:t>
            </a:r>
            <a:r>
              <a:rPr lang="nl-NL" sz="5100" dirty="0" err="1" smtClean="0">
                <a:solidFill>
                  <a:schemeClr val="tx1"/>
                </a:solidFill>
              </a:rPr>
              <a:t>tolerability</a:t>
            </a:r>
            <a:r>
              <a:rPr lang="nl-NL" sz="5100" dirty="0" smtClean="0">
                <a:solidFill>
                  <a:schemeClr val="tx1"/>
                </a:solidFill>
              </a:rPr>
              <a:t>, </a:t>
            </a:r>
            <a:r>
              <a:rPr lang="nl-NL" sz="5100" dirty="0" err="1" smtClean="0">
                <a:solidFill>
                  <a:schemeClr val="tx1"/>
                </a:solidFill>
              </a:rPr>
              <a:t>pharmacokinetics</a:t>
            </a:r>
            <a:r>
              <a:rPr lang="nl-NL" sz="5100" dirty="0" smtClean="0">
                <a:solidFill>
                  <a:schemeClr val="tx1"/>
                </a:solidFill>
              </a:rPr>
              <a:t>)</a:t>
            </a:r>
          </a:p>
          <a:p>
            <a:endParaRPr lang="nl-NL" sz="5100" dirty="0" smtClean="0">
              <a:solidFill>
                <a:schemeClr val="tx1"/>
              </a:solidFill>
            </a:endParaRPr>
          </a:p>
          <a:p>
            <a:r>
              <a:rPr lang="nl-NL" sz="5100" dirty="0" err="1" smtClean="0">
                <a:solidFill>
                  <a:schemeClr val="tx1"/>
                </a:solidFill>
              </a:rPr>
              <a:t>Cost-effectiveness</a:t>
            </a:r>
            <a:r>
              <a:rPr lang="nl-NL" sz="5100" dirty="0" smtClean="0">
                <a:solidFill>
                  <a:schemeClr val="tx1"/>
                </a:solidFill>
              </a:rPr>
              <a:t> of </a:t>
            </a:r>
            <a:r>
              <a:rPr lang="nl-NL" sz="5100" dirty="0" err="1" smtClean="0">
                <a:solidFill>
                  <a:schemeClr val="tx1"/>
                </a:solidFill>
              </a:rPr>
              <a:t>screening</a:t>
            </a:r>
            <a:r>
              <a:rPr lang="nl-NL" sz="5100" dirty="0" smtClean="0">
                <a:solidFill>
                  <a:schemeClr val="tx1"/>
                </a:solidFill>
              </a:rPr>
              <a:t> &amp; management </a:t>
            </a:r>
            <a:r>
              <a:rPr lang="nl-NL" sz="5100" dirty="0" err="1" smtClean="0">
                <a:solidFill>
                  <a:schemeClr val="tx1"/>
                </a:solidFill>
              </a:rPr>
              <a:t>strategies</a:t>
            </a:r>
            <a:endParaRPr lang="nl-NL" sz="5100" dirty="0" smtClean="0">
              <a:solidFill>
                <a:schemeClr val="tx1"/>
              </a:solidFill>
            </a:endParaRPr>
          </a:p>
          <a:p>
            <a:endParaRPr lang="nl-NL" sz="5100" dirty="0" smtClean="0">
              <a:solidFill>
                <a:schemeClr val="tx1"/>
              </a:solidFill>
            </a:endParaRPr>
          </a:p>
          <a:p>
            <a:r>
              <a:rPr lang="nl-NL" sz="5100" dirty="0" smtClean="0">
                <a:solidFill>
                  <a:schemeClr val="tx1"/>
                </a:solidFill>
              </a:rPr>
              <a:t>Effect of </a:t>
            </a:r>
            <a:r>
              <a:rPr lang="nl-NL" sz="5100" dirty="0"/>
              <a:t>g</a:t>
            </a:r>
            <a:r>
              <a:rPr lang="nl-NL" sz="5100" dirty="0" smtClean="0">
                <a:solidFill>
                  <a:schemeClr val="tx1"/>
                </a:solidFill>
              </a:rPr>
              <a:t>lycemic control on TB treatment outcome (1 yr follow-up after end of TB treatment)</a:t>
            </a:r>
          </a:p>
          <a:p>
            <a:endParaRPr lang="nl-NL" sz="2200" dirty="0" smtClean="0">
              <a:solidFill>
                <a:schemeClr val="tx1"/>
              </a:solidFill>
            </a:endParaRPr>
          </a:p>
          <a:p>
            <a:endParaRPr lang="nl-NL" sz="22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811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908175" y="187325"/>
            <a:ext cx="5400675" cy="5778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GB" sz="3200" b="1" dirty="0" smtClean="0">
                <a:solidFill>
                  <a:srgbClr val="000082"/>
                </a:solidFill>
              </a:rPr>
              <a:t>TB associated with risk of DM?</a:t>
            </a:r>
            <a:endParaRPr lang="en-GB" sz="3200" dirty="0" smtClean="0">
              <a:solidFill>
                <a:srgbClr val="000082"/>
              </a:solidFill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506538"/>
            <a:ext cx="8535988" cy="463708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GB" sz="2400" b="1" dirty="0" smtClean="0">
                <a:solidFill>
                  <a:srgbClr val="000099"/>
                </a:solidFill>
              </a:rPr>
              <a:t>It has been postulated that the association between DM and TB is bi-directional and that TB can lead to an increased risk of DM </a:t>
            </a:r>
          </a:p>
          <a:p>
            <a:pPr marL="0" indent="0" eaLnBrk="1" hangingPunct="1">
              <a:lnSpc>
                <a:spcPct val="90000"/>
              </a:lnSpc>
              <a:buNone/>
            </a:pPr>
            <a:endParaRPr lang="en-GB" sz="2400" b="1" dirty="0" smtClean="0">
              <a:solidFill>
                <a:srgbClr val="000099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GB" sz="2400" b="1" dirty="0" smtClean="0">
                <a:solidFill>
                  <a:srgbClr val="000099"/>
                </a:solidFill>
              </a:rPr>
              <a:t>There is evidence that in active pulmonary disease, glucose tolerance is adversely affected</a:t>
            </a:r>
          </a:p>
          <a:p>
            <a:pPr eaLnBrk="1" hangingPunct="1">
              <a:lnSpc>
                <a:spcPct val="90000"/>
              </a:lnSpc>
            </a:pPr>
            <a:endParaRPr lang="en-GB" sz="2400" b="1" dirty="0" smtClean="0">
              <a:solidFill>
                <a:srgbClr val="000099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GB" sz="2400" b="1" dirty="0" smtClean="0">
                <a:solidFill>
                  <a:srgbClr val="000082"/>
                </a:solidFill>
              </a:rPr>
              <a:t>It is known that TB treatment causes Impaired Hyperglycaemia (BNF)</a:t>
            </a:r>
          </a:p>
          <a:p>
            <a:pPr eaLnBrk="1" hangingPunct="1">
              <a:lnSpc>
                <a:spcPct val="90000"/>
              </a:lnSpc>
            </a:pPr>
            <a:endParaRPr lang="en-GB" sz="2400" dirty="0" smtClean="0">
              <a:solidFill>
                <a:srgbClr val="000082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GB" sz="2400" b="1" dirty="0" smtClean="0">
                <a:solidFill>
                  <a:srgbClr val="000082"/>
                </a:solidFill>
              </a:rPr>
              <a:t>Limited evidence suggests no association between EPTB and DM</a:t>
            </a:r>
          </a:p>
        </p:txBody>
      </p:sp>
      <p:sp>
        <p:nvSpPr>
          <p:cNvPr id="5126" name="Line 6"/>
          <p:cNvSpPr>
            <a:spLocks noChangeShapeType="1"/>
          </p:cNvSpPr>
          <p:nvPr/>
        </p:nvSpPr>
        <p:spPr bwMode="auto">
          <a:xfrm>
            <a:off x="0" y="981075"/>
            <a:ext cx="9144000" cy="0"/>
          </a:xfrm>
          <a:prstGeom prst="line">
            <a:avLst/>
          </a:prstGeom>
          <a:noFill/>
          <a:ln w="25400">
            <a:solidFill>
              <a:srgbClr val="000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68219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Randomised Controlled Trial </a:t>
            </a:r>
            <a:br>
              <a:rPr lang="en-GB" dirty="0" smtClean="0"/>
            </a:br>
            <a:r>
              <a:rPr lang="en-GB" dirty="0" smtClean="0"/>
              <a:t>(of intensive DM control)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616624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14000"/>
              </a:lnSpc>
              <a:spcBef>
                <a:spcPts val="600"/>
              </a:spcBef>
            </a:pPr>
            <a:r>
              <a:rPr lang="en-US" dirty="0" smtClean="0"/>
              <a:t>Two arms:</a:t>
            </a:r>
          </a:p>
          <a:p>
            <a:pPr lvl="1">
              <a:lnSpc>
                <a:spcPct val="114000"/>
              </a:lnSpc>
              <a:spcBef>
                <a:spcPts val="600"/>
              </a:spcBef>
            </a:pPr>
            <a:r>
              <a:rPr lang="en-US" dirty="0" smtClean="0"/>
              <a:t>predefined </a:t>
            </a:r>
            <a:r>
              <a:rPr lang="en-US" dirty="0"/>
              <a:t>prevailing practice at the study sites, or </a:t>
            </a:r>
            <a:endParaRPr lang="en-US" dirty="0" smtClean="0"/>
          </a:p>
          <a:p>
            <a:pPr lvl="1">
              <a:lnSpc>
                <a:spcPct val="114000"/>
              </a:lnSpc>
              <a:spcBef>
                <a:spcPts val="600"/>
              </a:spcBef>
            </a:pPr>
            <a:r>
              <a:rPr lang="en-US" dirty="0" smtClean="0"/>
              <a:t>an </a:t>
            </a:r>
            <a:r>
              <a:rPr lang="en-US" dirty="0"/>
              <a:t>enhanced </a:t>
            </a:r>
            <a:r>
              <a:rPr lang="en-US" b="1" dirty="0">
                <a:solidFill>
                  <a:srgbClr val="FF0000"/>
                </a:solidFill>
              </a:rPr>
              <a:t>intensive monitoring strategy </a:t>
            </a:r>
            <a:r>
              <a:rPr lang="en-US" dirty="0"/>
              <a:t>of fasting blood glucose and clinical review at baseline, </a:t>
            </a:r>
            <a:r>
              <a:rPr lang="en-US" b="1" dirty="0">
                <a:solidFill>
                  <a:srgbClr val="FFC000"/>
                </a:solidFill>
              </a:rPr>
              <a:t>after 2 and 4 weeks and then monthly </a:t>
            </a:r>
            <a:r>
              <a:rPr lang="en-US" dirty="0"/>
              <a:t>until treatment completion, with adjustment of anti-diabetes medication according to standard </a:t>
            </a:r>
            <a:r>
              <a:rPr lang="en-US" dirty="0" smtClean="0"/>
              <a:t>protocol</a:t>
            </a:r>
          </a:p>
          <a:p>
            <a:pPr marL="457200" lvl="1" indent="0">
              <a:lnSpc>
                <a:spcPct val="114000"/>
              </a:lnSpc>
              <a:spcBef>
                <a:spcPts val="600"/>
              </a:spcBef>
              <a:buNone/>
            </a:pPr>
            <a:r>
              <a:rPr lang="en-US" dirty="0" smtClean="0"/>
              <a:t> </a:t>
            </a:r>
            <a:endParaRPr lang="en-GB" dirty="0"/>
          </a:p>
          <a:p>
            <a:pPr>
              <a:lnSpc>
                <a:spcPct val="114000"/>
              </a:lnSpc>
              <a:spcBef>
                <a:spcPts val="600"/>
              </a:spcBef>
            </a:pPr>
            <a:r>
              <a:rPr lang="en-US" u="sng" dirty="0"/>
              <a:t>DM outcomes</a:t>
            </a:r>
            <a:r>
              <a:rPr lang="en-US" dirty="0"/>
              <a:t> of </a:t>
            </a:r>
            <a:r>
              <a:rPr lang="en-US" dirty="0" err="1"/>
              <a:t>Glycaemic</a:t>
            </a:r>
            <a:r>
              <a:rPr lang="en-US" dirty="0"/>
              <a:t> control will be compared and diabetes phenotypes will be </a:t>
            </a:r>
            <a:r>
              <a:rPr lang="en-US" dirty="0" smtClean="0"/>
              <a:t>defined</a:t>
            </a:r>
            <a:endParaRPr lang="en-GB" dirty="0"/>
          </a:p>
          <a:p>
            <a:pPr>
              <a:lnSpc>
                <a:spcPct val="114000"/>
              </a:lnSpc>
              <a:spcBef>
                <a:spcPts val="600"/>
              </a:spcBef>
            </a:pPr>
            <a:r>
              <a:rPr lang="en-US" u="sng" dirty="0"/>
              <a:t>TB outcomes</a:t>
            </a:r>
            <a:r>
              <a:rPr lang="en-US" dirty="0"/>
              <a:t> including two-month culture conversion, 6-month bacteriological outcome, and 12-month recurrence will be compared between TB-DM and non-diabetic TB </a:t>
            </a:r>
            <a:r>
              <a:rPr lang="en-US" dirty="0" smtClean="0"/>
              <a:t>patients</a:t>
            </a:r>
            <a:endParaRPr lang="en-GB" dirty="0"/>
          </a:p>
          <a:p>
            <a:pPr>
              <a:lnSpc>
                <a:spcPct val="114000"/>
              </a:lnSpc>
              <a:spcBef>
                <a:spcPts val="600"/>
              </a:spcBef>
            </a:pPr>
            <a:r>
              <a:rPr lang="en-US" u="sng" dirty="0"/>
              <a:t>Pharmacokinetic sub-study: </a:t>
            </a:r>
            <a:r>
              <a:rPr lang="en-US" dirty="0"/>
              <a:t>The effect of TB drugs (rifampicin) on the PK of metformin will be assessed in 25 TB-DM patients during (and after TB </a:t>
            </a:r>
            <a:r>
              <a:rPr lang="en-US" dirty="0" smtClean="0"/>
              <a:t>treatment</a:t>
            </a:r>
          </a:p>
          <a:p>
            <a:pPr>
              <a:lnSpc>
                <a:spcPct val="114000"/>
              </a:lnSpc>
              <a:spcBef>
                <a:spcPts val="600"/>
              </a:spcBef>
            </a:pPr>
            <a:r>
              <a:rPr lang="en-US" u="sng" dirty="0" smtClean="0"/>
              <a:t>Cost-effectiveness</a:t>
            </a:r>
            <a:r>
              <a:rPr lang="en-US" u="sng" dirty="0"/>
              <a:t>: </a:t>
            </a:r>
            <a:r>
              <a:rPr lang="en-US" dirty="0"/>
              <a:t>The cost-effectiveness of the two </a:t>
            </a:r>
            <a:r>
              <a:rPr lang="en-US" dirty="0" err="1"/>
              <a:t>glycaemic</a:t>
            </a:r>
            <a:r>
              <a:rPr lang="en-US" dirty="0"/>
              <a:t> monitoring strategies will be </a:t>
            </a:r>
            <a:r>
              <a:rPr lang="en-US" dirty="0" smtClean="0"/>
              <a:t>evaluated</a:t>
            </a:r>
            <a:endParaRPr lang="en-GB" dirty="0">
              <a:latin typeface="Arial"/>
              <a:ea typeface="Times New Roman"/>
              <a:cs typeface="Times New Roman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0915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eperen 27"/>
          <p:cNvGrpSpPr/>
          <p:nvPr/>
        </p:nvGrpSpPr>
        <p:grpSpPr>
          <a:xfrm>
            <a:off x="1055077" y="609600"/>
            <a:ext cx="6541478" cy="5173030"/>
            <a:chOff x="1055077" y="609600"/>
            <a:chExt cx="6541478" cy="5173030"/>
          </a:xfrm>
        </p:grpSpPr>
        <p:grpSp>
          <p:nvGrpSpPr>
            <p:cNvPr id="2" name="Groeperen 103"/>
            <p:cNvGrpSpPr/>
            <p:nvPr/>
          </p:nvGrpSpPr>
          <p:grpSpPr>
            <a:xfrm>
              <a:off x="1055077" y="609600"/>
              <a:ext cx="6541478" cy="5173030"/>
              <a:chOff x="1066799" y="618170"/>
              <a:chExt cx="7086601" cy="5173030"/>
            </a:xfrm>
          </p:grpSpPr>
          <p:sp>
            <p:nvSpPr>
              <p:cNvPr id="181" name="Rechteck 180"/>
              <p:cNvSpPr/>
              <p:nvPr/>
            </p:nvSpPr>
            <p:spPr>
              <a:xfrm>
                <a:off x="1066799" y="618170"/>
                <a:ext cx="7086601" cy="5173030"/>
              </a:xfrm>
              <a:prstGeom prst="rect">
                <a:avLst/>
              </a:prstGeom>
              <a:solidFill>
                <a:srgbClr val="F3F3F3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51" name="Pijl omlaag 50"/>
              <p:cNvSpPr/>
              <p:nvPr/>
            </p:nvSpPr>
            <p:spPr>
              <a:xfrm>
                <a:off x="2869916" y="1455779"/>
                <a:ext cx="197308" cy="346908"/>
              </a:xfrm>
              <a:prstGeom prst="downArrow">
                <a:avLst/>
              </a:prstGeom>
              <a:solidFill>
                <a:srgbClr val="E00237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100"/>
              </a:p>
            </p:txBody>
          </p:sp>
          <p:grpSp>
            <p:nvGrpSpPr>
              <p:cNvPr id="3" name="Gruppieren 182"/>
              <p:cNvGrpSpPr/>
              <p:nvPr/>
            </p:nvGrpSpPr>
            <p:grpSpPr>
              <a:xfrm>
                <a:off x="2626347" y="694370"/>
                <a:ext cx="1462607" cy="983877"/>
                <a:chOff x="1791274" y="278865"/>
                <a:chExt cx="1350097" cy="983877"/>
              </a:xfrm>
            </p:grpSpPr>
            <p:pic>
              <p:nvPicPr>
                <p:cNvPr id="69" name="Grafik 68"/>
                <p:cNvPicPr>
                  <a:picLocks noChangeAspect="1"/>
                </p:cNvPicPr>
                <p:nvPr/>
              </p:nvPicPr>
              <p:blipFill rotWithShape="1">
                <a:blip r:embed="rId3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saturation sat="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5323" r="25857"/>
                <a:stretch/>
              </p:blipFill>
              <p:spPr>
                <a:xfrm>
                  <a:off x="1791274" y="490154"/>
                  <a:ext cx="740907" cy="772588"/>
                </a:xfrm>
                <a:prstGeom prst="rect">
                  <a:avLst/>
                </a:prstGeom>
                <a:solidFill>
                  <a:srgbClr val="F3F3F3"/>
                </a:solidFill>
              </p:spPr>
            </p:pic>
            <p:sp>
              <p:nvSpPr>
                <p:cNvPr id="5" name="Tekstvak 4"/>
                <p:cNvSpPr txBox="1"/>
                <p:nvPr/>
              </p:nvSpPr>
              <p:spPr>
                <a:xfrm>
                  <a:off x="2039813" y="278865"/>
                  <a:ext cx="1101558" cy="261610"/>
                </a:xfrm>
                <a:prstGeom prst="rect">
                  <a:avLst/>
                </a:prstGeom>
                <a:solidFill>
                  <a:srgbClr val="F3F3F3"/>
                </a:solidFill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nl-NL" sz="1100" b="1" dirty="0" smtClean="0">
                      <a:cs typeface="Arial Narrow"/>
                    </a:rPr>
                    <a:t>TB </a:t>
                  </a:r>
                  <a:r>
                    <a:rPr lang="nl-NL" sz="1100" b="1" dirty="0" err="1" smtClean="0">
                      <a:cs typeface="Arial Narrow"/>
                    </a:rPr>
                    <a:t>patients</a:t>
                  </a:r>
                  <a:endParaRPr lang="nl-NL" sz="1100" b="1" dirty="0">
                    <a:cs typeface="Arial Narrow"/>
                  </a:endParaRPr>
                </a:p>
              </p:txBody>
            </p:sp>
          </p:grpSp>
          <p:sp>
            <p:nvSpPr>
              <p:cNvPr id="14" name="Eine Ecke des Rechtecks schneiden und abrunden 13"/>
              <p:cNvSpPr/>
              <p:nvPr/>
            </p:nvSpPr>
            <p:spPr>
              <a:xfrm rot="16200000" flipV="1">
                <a:off x="3396293" y="1794146"/>
                <a:ext cx="448359" cy="687747"/>
              </a:xfrm>
              <a:prstGeom prst="snipRound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" name="Tekstvak 15"/>
              <p:cNvSpPr txBox="1"/>
              <p:nvPr/>
            </p:nvSpPr>
            <p:spPr>
              <a:xfrm>
                <a:off x="3124200" y="2133600"/>
                <a:ext cx="862326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nl-NL" sz="900" i="1" dirty="0" smtClean="0"/>
                  <a:t>WP 1</a:t>
                </a:r>
                <a:endParaRPr lang="nl-NL" sz="900" i="1" dirty="0"/>
              </a:p>
            </p:txBody>
          </p:sp>
          <p:sp>
            <p:nvSpPr>
              <p:cNvPr id="6" name="Tekstvak 5"/>
              <p:cNvSpPr txBox="1"/>
              <p:nvPr/>
            </p:nvSpPr>
            <p:spPr>
              <a:xfrm>
                <a:off x="2016913" y="1847137"/>
                <a:ext cx="1950000" cy="289441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  <a:effectLst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nl-NL" sz="1100" b="1" dirty="0" err="1" smtClean="0">
                    <a:cs typeface="Arial Narrow"/>
                  </a:rPr>
                  <a:t>Screening</a:t>
                </a:r>
                <a:endParaRPr lang="nl-NL" sz="1100" b="1" dirty="0">
                  <a:cs typeface="Arial Narrow"/>
                </a:endParaRPr>
              </a:p>
            </p:txBody>
          </p:sp>
          <p:sp>
            <p:nvSpPr>
              <p:cNvPr id="9" name="Tekstvak 8"/>
              <p:cNvSpPr txBox="1"/>
              <p:nvPr/>
            </p:nvSpPr>
            <p:spPr>
              <a:xfrm>
                <a:off x="2598640" y="2505261"/>
                <a:ext cx="741000" cy="26161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nl-NL" sz="11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 Narrow"/>
                  </a:rPr>
                  <a:t>DM + TB</a:t>
                </a:r>
                <a:endParaRPr lang="nl-NL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 Narrow"/>
                </a:endParaRPr>
              </a:p>
            </p:txBody>
          </p:sp>
          <p:sp>
            <p:nvSpPr>
              <p:cNvPr id="53" name="Pijl omlaag 52"/>
              <p:cNvSpPr/>
              <p:nvPr/>
            </p:nvSpPr>
            <p:spPr>
              <a:xfrm>
                <a:off x="2869715" y="2189171"/>
                <a:ext cx="197308" cy="270000"/>
              </a:xfrm>
              <a:prstGeom prst="downArrow">
                <a:avLst/>
              </a:prstGeom>
              <a:solidFill>
                <a:srgbClr val="E00237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100"/>
              </a:p>
            </p:txBody>
          </p:sp>
          <p:sp>
            <p:nvSpPr>
              <p:cNvPr id="55" name="Pijl omlaag 54"/>
              <p:cNvSpPr/>
              <p:nvPr/>
            </p:nvSpPr>
            <p:spPr>
              <a:xfrm>
                <a:off x="2877108" y="2864323"/>
                <a:ext cx="197308" cy="408106"/>
              </a:xfrm>
              <a:prstGeom prst="downArrow">
                <a:avLst/>
              </a:prstGeom>
              <a:solidFill>
                <a:srgbClr val="E00237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100"/>
              </a:p>
            </p:txBody>
          </p:sp>
          <p:sp>
            <p:nvSpPr>
              <p:cNvPr id="10" name="Tekstvak 9"/>
              <p:cNvSpPr txBox="1"/>
              <p:nvPr/>
            </p:nvSpPr>
            <p:spPr>
              <a:xfrm>
                <a:off x="3418582" y="2501686"/>
                <a:ext cx="546000" cy="26161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nl-NL" sz="11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 Narrow"/>
                  </a:rPr>
                  <a:t>TB</a:t>
                </a:r>
                <a:endParaRPr lang="nl-NL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 Narrow"/>
                </a:endParaRPr>
              </a:p>
            </p:txBody>
          </p:sp>
          <p:sp>
            <p:nvSpPr>
              <p:cNvPr id="56" name="Pijl omlaag 55"/>
              <p:cNvSpPr/>
              <p:nvPr/>
            </p:nvSpPr>
            <p:spPr>
              <a:xfrm>
                <a:off x="3698328" y="2862832"/>
                <a:ext cx="187871" cy="2471168"/>
              </a:xfrm>
              <a:prstGeom prst="downArrow">
                <a:avLst/>
              </a:prstGeom>
              <a:solidFill>
                <a:srgbClr val="E00237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100"/>
              </a:p>
            </p:txBody>
          </p:sp>
          <p:sp>
            <p:nvSpPr>
              <p:cNvPr id="12" name="Tekstvak 11"/>
              <p:cNvSpPr txBox="1"/>
              <p:nvPr/>
            </p:nvSpPr>
            <p:spPr>
              <a:xfrm>
                <a:off x="2146496" y="5410201"/>
                <a:ext cx="2204374" cy="289441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nl-NL" sz="1100" b="1" dirty="0" smtClean="0">
                    <a:cs typeface="Arial Narrow"/>
                  </a:rPr>
                  <a:t>Effect DM </a:t>
                </a:r>
                <a:r>
                  <a:rPr lang="nl-NL" sz="1100" b="1" dirty="0" err="1" smtClean="0">
                    <a:cs typeface="Arial Narrow"/>
                  </a:rPr>
                  <a:t>on</a:t>
                </a:r>
                <a:r>
                  <a:rPr lang="nl-NL" sz="1100" b="1" dirty="0" smtClean="0">
                    <a:cs typeface="Arial Narrow"/>
                  </a:rPr>
                  <a:t> </a:t>
                </a:r>
                <a:r>
                  <a:rPr lang="nl-NL" sz="1100" b="1" dirty="0" err="1" smtClean="0">
                    <a:cs typeface="Arial Narrow"/>
                  </a:rPr>
                  <a:t>TB-outcome</a:t>
                </a:r>
                <a:endParaRPr lang="nl-NL" sz="1100" b="1" dirty="0">
                  <a:cs typeface="Arial Narrow"/>
                </a:endParaRPr>
              </a:p>
            </p:txBody>
          </p:sp>
          <p:sp>
            <p:nvSpPr>
              <p:cNvPr id="47" name="Eine Ecke des Rechtecks schneiden und abrunden 46"/>
              <p:cNvSpPr/>
              <p:nvPr/>
            </p:nvSpPr>
            <p:spPr>
              <a:xfrm rot="16200000" flipV="1">
                <a:off x="3139847" y="3575769"/>
                <a:ext cx="393192" cy="413847"/>
              </a:xfrm>
              <a:prstGeom prst="snipRound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solidFill>
                  <a:schemeClr val="accent2">
                    <a:lumMod val="40000"/>
                    <a:lumOff val="6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" name="Tekstvak 10"/>
              <p:cNvSpPr txBox="1"/>
              <p:nvPr/>
            </p:nvSpPr>
            <p:spPr>
              <a:xfrm>
                <a:off x="2031394" y="3328089"/>
                <a:ext cx="1514881" cy="851297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nl-NL" sz="1100" b="1" dirty="0" err="1" smtClean="0">
                    <a:cs typeface="Arial Narrow"/>
                  </a:rPr>
                  <a:t>Randomized</a:t>
                </a:r>
                <a:r>
                  <a:rPr lang="nl-NL" sz="1100" b="1" dirty="0" smtClean="0">
                    <a:cs typeface="Arial Narrow"/>
                  </a:rPr>
                  <a:t> trial (</a:t>
                </a:r>
                <a:r>
                  <a:rPr lang="nl-NL" sz="1100" b="1" dirty="0" err="1" smtClean="0">
                    <a:cs typeface="Arial Narrow"/>
                  </a:rPr>
                  <a:t>standard</a:t>
                </a:r>
                <a:r>
                  <a:rPr lang="nl-NL" sz="1100" b="1" dirty="0" smtClean="0">
                    <a:cs typeface="Arial Narrow"/>
                  </a:rPr>
                  <a:t> </a:t>
                </a:r>
                <a:r>
                  <a:rPr lang="nl-NL" sz="1100" b="1" dirty="0" err="1" smtClean="0">
                    <a:cs typeface="Arial Narrow"/>
                  </a:rPr>
                  <a:t>vs</a:t>
                </a:r>
                <a:r>
                  <a:rPr lang="nl-NL" sz="1100" b="1" dirty="0" smtClean="0">
                    <a:cs typeface="Arial Narrow"/>
                  </a:rPr>
                  <a:t> intensive diabetes </a:t>
                </a:r>
                <a:r>
                  <a:rPr lang="nl-NL" sz="1100" b="1" dirty="0" err="1" smtClean="0">
                    <a:cs typeface="Arial Narrow"/>
                  </a:rPr>
                  <a:t>monitoring</a:t>
                </a:r>
                <a:r>
                  <a:rPr lang="nl-NL" sz="1100" b="1" dirty="0" smtClean="0">
                    <a:cs typeface="Arial Narrow"/>
                  </a:rPr>
                  <a:t>)</a:t>
                </a:r>
                <a:endParaRPr lang="nl-NL" sz="1100" b="1" dirty="0">
                  <a:cs typeface="Arial Narrow"/>
                </a:endParaRPr>
              </a:p>
            </p:txBody>
          </p:sp>
          <p:sp>
            <p:nvSpPr>
              <p:cNvPr id="37" name="Tekstvak 36"/>
              <p:cNvSpPr txBox="1"/>
              <p:nvPr/>
            </p:nvSpPr>
            <p:spPr>
              <a:xfrm>
                <a:off x="5411669" y="3297448"/>
                <a:ext cx="1950000" cy="289441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nl-NL" sz="1100" b="1" dirty="0" err="1">
                    <a:cs typeface="Arial Narrow"/>
                  </a:rPr>
                  <a:t>Cost-effectiveness</a:t>
                </a:r>
                <a:r>
                  <a:rPr lang="nl-NL" sz="1100" b="1" dirty="0" smtClean="0">
                    <a:cs typeface="Arial Narrow"/>
                  </a:rPr>
                  <a:t> studies</a:t>
                </a:r>
                <a:endParaRPr lang="nl-NL" sz="1100" b="1" dirty="0">
                  <a:cs typeface="Arial Narrow"/>
                </a:endParaRPr>
              </a:p>
            </p:txBody>
          </p:sp>
          <p:sp>
            <p:nvSpPr>
              <p:cNvPr id="40" name="Tekstvak 39"/>
              <p:cNvSpPr txBox="1"/>
              <p:nvPr/>
            </p:nvSpPr>
            <p:spPr>
              <a:xfrm>
                <a:off x="5411669" y="3754648"/>
                <a:ext cx="1950000" cy="476726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nl-NL" sz="1100" b="1" dirty="0" err="1">
                    <a:cs typeface="Arial Narrow"/>
                  </a:rPr>
                  <a:t>Pharmacokinetic</a:t>
                </a:r>
                <a:r>
                  <a:rPr lang="nl-NL" sz="1100" b="1" dirty="0" smtClean="0">
                    <a:cs typeface="Arial Narrow"/>
                  </a:rPr>
                  <a:t> </a:t>
                </a:r>
                <a:r>
                  <a:rPr lang="nl-NL" sz="1100" b="1" dirty="0" err="1" smtClean="0">
                    <a:cs typeface="Arial Narrow"/>
                  </a:rPr>
                  <a:t>study</a:t>
                </a:r>
                <a:r>
                  <a:rPr lang="nl-NL" sz="1100" dirty="0" smtClean="0">
                    <a:cs typeface="Arial Narrow"/>
                  </a:rPr>
                  <a:t>	</a:t>
                </a:r>
                <a:endParaRPr lang="nl-NL" sz="1100" dirty="0">
                  <a:cs typeface="Arial Narrow"/>
                </a:endParaRPr>
              </a:p>
            </p:txBody>
          </p:sp>
          <p:sp>
            <p:nvSpPr>
              <p:cNvPr id="95" name="Tekstvak 94"/>
              <p:cNvSpPr txBox="1"/>
              <p:nvPr/>
            </p:nvSpPr>
            <p:spPr>
              <a:xfrm>
                <a:off x="2057399" y="4552475"/>
                <a:ext cx="1447800" cy="476726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nl-NL" sz="1100" b="1" dirty="0" smtClean="0">
                    <a:cs typeface="Arial Narrow"/>
                  </a:rPr>
                  <a:t>DM </a:t>
                </a:r>
                <a:r>
                  <a:rPr lang="nl-NL" sz="1100" b="1" dirty="0" err="1" smtClean="0">
                    <a:cs typeface="Arial Narrow"/>
                  </a:rPr>
                  <a:t>phenotype</a:t>
                </a:r>
                <a:r>
                  <a:rPr lang="nl-NL" sz="1100" b="1" dirty="0" smtClean="0">
                    <a:cs typeface="Arial Narrow"/>
                  </a:rPr>
                  <a:t> (</a:t>
                </a:r>
                <a:r>
                  <a:rPr lang="nl-NL" sz="1100" b="1" dirty="0" err="1" smtClean="0">
                    <a:cs typeface="Arial Narrow"/>
                  </a:rPr>
                  <a:t>long-term</a:t>
                </a:r>
                <a:r>
                  <a:rPr lang="nl-NL" sz="1100" b="1" dirty="0" smtClean="0">
                    <a:cs typeface="Arial Narrow"/>
                  </a:rPr>
                  <a:t> </a:t>
                </a:r>
                <a:r>
                  <a:rPr lang="nl-NL" sz="1100" b="1" dirty="0" err="1" smtClean="0">
                    <a:cs typeface="Arial Narrow"/>
                  </a:rPr>
                  <a:t>needs</a:t>
                </a:r>
                <a:r>
                  <a:rPr lang="nl-NL" sz="1100" b="1" dirty="0" smtClean="0">
                    <a:cs typeface="Arial Narrow"/>
                  </a:rPr>
                  <a:t>)</a:t>
                </a:r>
                <a:endParaRPr lang="nl-NL" sz="1100" b="1" dirty="0">
                  <a:cs typeface="Arial Narrow"/>
                </a:endParaRPr>
              </a:p>
            </p:txBody>
          </p:sp>
          <p:sp>
            <p:nvSpPr>
              <p:cNvPr id="97" name="Pijl omlaag 96"/>
              <p:cNvSpPr/>
              <p:nvPr/>
            </p:nvSpPr>
            <p:spPr>
              <a:xfrm>
                <a:off x="2895599" y="5105400"/>
                <a:ext cx="180622" cy="228600"/>
              </a:xfrm>
              <a:prstGeom prst="downArrow">
                <a:avLst/>
              </a:prstGeom>
              <a:solidFill>
                <a:srgbClr val="E00237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1100"/>
              </a:p>
            </p:txBody>
          </p:sp>
          <p:cxnSp>
            <p:nvCxnSpPr>
              <p:cNvPr id="102" name="Rechte verbindingslijn met pijl 101"/>
              <p:cNvCxnSpPr/>
              <p:nvPr/>
            </p:nvCxnSpPr>
            <p:spPr>
              <a:xfrm rot="5400000">
                <a:off x="1256506" y="3618706"/>
                <a:ext cx="1143000" cy="1588"/>
              </a:xfrm>
              <a:prstGeom prst="straightConnector1">
                <a:avLst/>
              </a:prstGeom>
              <a:ln>
                <a:tailEnd type="arrow" w="lg" len="me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3" name="Tekstvak 102"/>
              <p:cNvSpPr txBox="1"/>
              <p:nvPr/>
            </p:nvSpPr>
            <p:spPr>
              <a:xfrm rot="5400000">
                <a:off x="756910" y="3336089"/>
                <a:ext cx="1447800" cy="566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nl-NL" sz="1400" dirty="0" smtClean="0"/>
                  <a:t> 6 </a:t>
                </a:r>
                <a:r>
                  <a:rPr lang="nl-NL" sz="1400" dirty="0" err="1" smtClean="0"/>
                  <a:t>months</a:t>
                </a:r>
                <a:r>
                  <a:rPr lang="nl-NL" sz="1400" dirty="0" smtClean="0"/>
                  <a:t> TB </a:t>
                </a:r>
                <a:r>
                  <a:rPr lang="nl-NL" sz="1400" dirty="0" err="1" smtClean="0"/>
                  <a:t>treatment</a:t>
                </a:r>
                <a:endParaRPr lang="nl-NL" sz="1400" dirty="0"/>
              </a:p>
            </p:txBody>
          </p:sp>
        </p:grpSp>
        <p:sp>
          <p:nvSpPr>
            <p:cNvPr id="38" name="Pijl omlaag 37"/>
            <p:cNvSpPr/>
            <p:nvPr/>
          </p:nvSpPr>
          <p:spPr>
            <a:xfrm>
              <a:off x="2743200" y="1524000"/>
              <a:ext cx="182130" cy="270000"/>
            </a:xfrm>
            <a:prstGeom prst="downArrow">
              <a:avLst/>
            </a:prstGeom>
            <a:solidFill>
              <a:srgbClr val="E00237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100"/>
            </a:p>
          </p:txBody>
        </p:sp>
      </p:grpSp>
      <p:sp>
        <p:nvSpPr>
          <p:cNvPr id="29" name="Pijl omlaag 28"/>
          <p:cNvSpPr/>
          <p:nvPr/>
        </p:nvSpPr>
        <p:spPr>
          <a:xfrm>
            <a:off x="2719307" y="4220530"/>
            <a:ext cx="166728" cy="228600"/>
          </a:xfrm>
          <a:prstGeom prst="downArrow">
            <a:avLst/>
          </a:prstGeom>
          <a:solidFill>
            <a:srgbClr val="E00237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100"/>
          </a:p>
        </p:txBody>
      </p:sp>
    </p:spTree>
    <p:extLst>
      <p:ext uri="{BB962C8B-B14F-4D97-AF65-F5344CB8AC3E}">
        <p14:creationId xmlns:p14="http://schemas.microsoft.com/office/powerpoint/2010/main" val="3024011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Rechte verbindingslijn 27"/>
          <p:cNvCxnSpPr>
            <a:stCxn id="4" idx="2"/>
          </p:cNvCxnSpPr>
          <p:nvPr/>
        </p:nvCxnSpPr>
        <p:spPr>
          <a:xfrm rot="16200000" flipH="1">
            <a:off x="920334" y="3102238"/>
            <a:ext cx="2144269" cy="1"/>
          </a:xfrm>
          <a:prstGeom prst="line">
            <a:avLst/>
          </a:prstGeom>
          <a:ln w="53975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Rechte verbindingslijn 19"/>
          <p:cNvCxnSpPr>
            <a:stCxn id="5" idx="2"/>
            <a:endCxn id="6" idx="0"/>
          </p:cNvCxnSpPr>
          <p:nvPr/>
        </p:nvCxnSpPr>
        <p:spPr>
          <a:xfrm rot="5400000">
            <a:off x="5739261" y="3098727"/>
            <a:ext cx="2144264" cy="7021"/>
          </a:xfrm>
          <a:prstGeom prst="line">
            <a:avLst/>
          </a:prstGeom>
          <a:ln w="53975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kstvak 3"/>
          <p:cNvSpPr txBox="1"/>
          <p:nvPr/>
        </p:nvSpPr>
        <p:spPr>
          <a:xfrm>
            <a:off x="1094763" y="1476107"/>
            <a:ext cx="1795410" cy="553998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1500" i="1" dirty="0" err="1" smtClean="0"/>
              <a:t>How</a:t>
            </a:r>
            <a:r>
              <a:rPr lang="nl-NL" sz="1500" i="1" dirty="0" smtClean="0"/>
              <a:t> to </a:t>
            </a:r>
            <a:r>
              <a:rPr lang="nl-NL" sz="1500" i="1" dirty="0" err="1" smtClean="0"/>
              <a:t>find</a:t>
            </a:r>
            <a:r>
              <a:rPr lang="nl-NL" sz="1500" i="1" dirty="0" smtClean="0"/>
              <a:t> TB-DM </a:t>
            </a:r>
            <a:r>
              <a:rPr lang="nl-NL" sz="1500" i="1" dirty="0" err="1" smtClean="0"/>
              <a:t>patients</a:t>
            </a:r>
            <a:r>
              <a:rPr lang="nl-NL" sz="1500" i="1" dirty="0" smtClean="0"/>
              <a:t>?</a:t>
            </a:r>
            <a:endParaRPr lang="nl-NL" sz="1500" i="1" dirty="0"/>
          </a:p>
        </p:txBody>
      </p:sp>
      <p:sp>
        <p:nvSpPr>
          <p:cNvPr id="5" name="Tekstvak 4"/>
          <p:cNvSpPr txBox="1"/>
          <p:nvPr/>
        </p:nvSpPr>
        <p:spPr>
          <a:xfrm>
            <a:off x="6021206" y="1476107"/>
            <a:ext cx="1587394" cy="553998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1500" i="1" dirty="0" err="1" smtClean="0"/>
              <a:t>How</a:t>
            </a:r>
            <a:r>
              <a:rPr lang="nl-NL" sz="1500" i="1" dirty="0" smtClean="0"/>
              <a:t> to manage TB-DM </a:t>
            </a:r>
            <a:r>
              <a:rPr lang="nl-NL" sz="1500" i="1" dirty="0" err="1" smtClean="0"/>
              <a:t>patients</a:t>
            </a:r>
            <a:r>
              <a:rPr lang="nl-NL" sz="1500" i="1" dirty="0" smtClean="0"/>
              <a:t>?</a:t>
            </a:r>
            <a:endParaRPr lang="nl-NL" sz="1500" i="1" dirty="0"/>
          </a:p>
        </p:txBody>
      </p:sp>
      <p:sp>
        <p:nvSpPr>
          <p:cNvPr id="6" name="Tekstvak 5"/>
          <p:cNvSpPr txBox="1"/>
          <p:nvPr/>
        </p:nvSpPr>
        <p:spPr>
          <a:xfrm>
            <a:off x="5900778" y="4174369"/>
            <a:ext cx="1814208" cy="553998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1500" i="1" dirty="0" err="1" smtClean="0"/>
              <a:t>What</a:t>
            </a:r>
            <a:r>
              <a:rPr lang="nl-NL" sz="1500" i="1" dirty="0" smtClean="0"/>
              <a:t> </a:t>
            </a:r>
            <a:r>
              <a:rPr lang="nl-NL" sz="1500" i="1" dirty="0" err="1" smtClean="0"/>
              <a:t>explains</a:t>
            </a:r>
            <a:r>
              <a:rPr lang="nl-NL" sz="1500" i="1" dirty="0" smtClean="0"/>
              <a:t> </a:t>
            </a:r>
            <a:r>
              <a:rPr lang="nl-NL" sz="1500" i="1" dirty="0" err="1" smtClean="0"/>
              <a:t>poor</a:t>
            </a:r>
            <a:r>
              <a:rPr lang="nl-NL" sz="1500" i="1" dirty="0" smtClean="0"/>
              <a:t> TB </a:t>
            </a:r>
            <a:r>
              <a:rPr lang="nl-NL" sz="1500" i="1" dirty="0" err="1" smtClean="0"/>
              <a:t>outcome</a:t>
            </a:r>
            <a:r>
              <a:rPr lang="nl-NL" sz="1500" i="1" dirty="0" smtClean="0"/>
              <a:t> in DM?</a:t>
            </a:r>
            <a:endParaRPr lang="nl-NL" sz="1500" i="1" dirty="0"/>
          </a:p>
        </p:txBody>
      </p:sp>
      <p:sp>
        <p:nvSpPr>
          <p:cNvPr id="7" name="Tekstvak 6"/>
          <p:cNvSpPr txBox="1"/>
          <p:nvPr/>
        </p:nvSpPr>
        <p:spPr>
          <a:xfrm>
            <a:off x="2819400" y="1780401"/>
            <a:ext cx="5035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 smtClean="0"/>
              <a:t>WP1</a:t>
            </a:r>
            <a:endParaRPr lang="nl-NL" sz="1200" dirty="0"/>
          </a:p>
        </p:txBody>
      </p:sp>
      <p:sp>
        <p:nvSpPr>
          <p:cNvPr id="8" name="Tekstvak 7"/>
          <p:cNvSpPr txBox="1"/>
          <p:nvPr/>
        </p:nvSpPr>
        <p:spPr>
          <a:xfrm>
            <a:off x="7552156" y="1767217"/>
            <a:ext cx="5035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 smtClean="0"/>
              <a:t>WP2</a:t>
            </a:r>
            <a:endParaRPr lang="nl-NL" sz="1200" dirty="0"/>
          </a:p>
        </p:txBody>
      </p:sp>
      <p:sp>
        <p:nvSpPr>
          <p:cNvPr id="9" name="Tekstvak 8"/>
          <p:cNvSpPr txBox="1"/>
          <p:nvPr/>
        </p:nvSpPr>
        <p:spPr>
          <a:xfrm>
            <a:off x="7649809" y="4451368"/>
            <a:ext cx="5035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 smtClean="0"/>
              <a:t>WP3</a:t>
            </a:r>
            <a:endParaRPr lang="nl-NL" sz="1200" dirty="0"/>
          </a:p>
        </p:txBody>
      </p:sp>
      <p:sp>
        <p:nvSpPr>
          <p:cNvPr id="10" name="Tekstvak 9"/>
          <p:cNvSpPr txBox="1"/>
          <p:nvPr/>
        </p:nvSpPr>
        <p:spPr>
          <a:xfrm>
            <a:off x="866407" y="4174372"/>
            <a:ext cx="2690025" cy="553998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1500" i="1" dirty="0" err="1" smtClean="0"/>
              <a:t>What</a:t>
            </a:r>
            <a:r>
              <a:rPr lang="nl-NL" sz="1500" i="1" dirty="0" smtClean="0"/>
              <a:t> is the </a:t>
            </a:r>
            <a:r>
              <a:rPr lang="nl-NL" sz="1500" i="1" dirty="0" err="1" smtClean="0"/>
              <a:t>cellular</a:t>
            </a:r>
            <a:r>
              <a:rPr lang="nl-NL" sz="1500" i="1" dirty="0" smtClean="0"/>
              <a:t> / </a:t>
            </a:r>
            <a:r>
              <a:rPr lang="nl-NL" sz="1500" i="1" dirty="0" err="1" smtClean="0"/>
              <a:t>molecular</a:t>
            </a:r>
            <a:r>
              <a:rPr lang="nl-NL" sz="1500" i="1" dirty="0" smtClean="0"/>
              <a:t> basis of TB </a:t>
            </a:r>
            <a:r>
              <a:rPr lang="nl-NL" sz="1500" i="1" dirty="0" err="1" smtClean="0"/>
              <a:t>susceptibility</a:t>
            </a:r>
            <a:r>
              <a:rPr lang="nl-NL" sz="1500" i="1" dirty="0" smtClean="0"/>
              <a:t> in DM?</a:t>
            </a:r>
            <a:endParaRPr lang="nl-NL" sz="1500" i="1" dirty="0"/>
          </a:p>
        </p:txBody>
      </p:sp>
      <p:sp>
        <p:nvSpPr>
          <p:cNvPr id="11" name="Tekstvak 10"/>
          <p:cNvSpPr txBox="1"/>
          <p:nvPr/>
        </p:nvSpPr>
        <p:spPr>
          <a:xfrm>
            <a:off x="3485877" y="4465482"/>
            <a:ext cx="5035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 smtClean="0"/>
              <a:t>WP4</a:t>
            </a:r>
            <a:endParaRPr lang="nl-NL" sz="1200" dirty="0"/>
          </a:p>
        </p:txBody>
      </p:sp>
      <p:sp>
        <p:nvSpPr>
          <p:cNvPr id="12" name="Tekstvak 11"/>
          <p:cNvSpPr txBox="1"/>
          <p:nvPr/>
        </p:nvSpPr>
        <p:spPr>
          <a:xfrm>
            <a:off x="1247163" y="2108537"/>
            <a:ext cx="2854232" cy="10156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28600" indent="-228600"/>
            <a:r>
              <a:rPr lang="nl-NL" sz="1200" dirty="0" err="1" smtClean="0">
                <a:latin typeface="Arial Narrow"/>
              </a:rPr>
              <a:t>Bidirectional</a:t>
            </a:r>
            <a:r>
              <a:rPr lang="nl-NL" sz="1200" dirty="0" smtClean="0">
                <a:latin typeface="Arial Narrow"/>
              </a:rPr>
              <a:t> </a:t>
            </a:r>
            <a:r>
              <a:rPr lang="nl-NL" sz="1200" dirty="0" err="1" smtClean="0">
                <a:latin typeface="Arial Narrow"/>
              </a:rPr>
              <a:t>screening</a:t>
            </a:r>
            <a:r>
              <a:rPr lang="nl-NL" sz="1200" dirty="0" smtClean="0">
                <a:latin typeface="Arial Narrow"/>
              </a:rPr>
              <a:t>:</a:t>
            </a:r>
          </a:p>
          <a:p>
            <a:pPr marL="228600" indent="-228600"/>
            <a:r>
              <a:rPr lang="nl-NL" sz="1200" dirty="0" smtClean="0">
                <a:latin typeface="Arial Narrow"/>
              </a:rPr>
              <a:t>         - </a:t>
            </a:r>
            <a:r>
              <a:rPr lang="nl-NL" sz="1200" dirty="0" err="1" smtClean="0">
                <a:latin typeface="Arial Narrow"/>
              </a:rPr>
              <a:t>prevalence</a:t>
            </a:r>
            <a:r>
              <a:rPr lang="nl-NL" sz="1200" dirty="0" smtClean="0">
                <a:latin typeface="Arial Narrow"/>
              </a:rPr>
              <a:t> in 4 </a:t>
            </a:r>
            <a:r>
              <a:rPr lang="nl-NL" sz="1200" dirty="0" err="1" smtClean="0">
                <a:latin typeface="Arial Narrow"/>
              </a:rPr>
              <a:t>countries</a:t>
            </a:r>
            <a:endParaRPr lang="nl-NL" sz="1200" dirty="0" smtClean="0">
              <a:latin typeface="Arial Narrow"/>
            </a:endParaRPr>
          </a:p>
          <a:p>
            <a:r>
              <a:rPr lang="nl-NL" sz="1200" dirty="0" smtClean="0">
                <a:latin typeface="Arial Narrow"/>
              </a:rPr>
              <a:t>         - </a:t>
            </a:r>
            <a:r>
              <a:rPr lang="nl-NL" sz="1200" dirty="0" err="1" smtClean="0">
                <a:latin typeface="Arial Narrow"/>
              </a:rPr>
              <a:t>tools</a:t>
            </a:r>
            <a:r>
              <a:rPr lang="nl-NL" sz="1200" dirty="0" smtClean="0">
                <a:latin typeface="Arial Narrow"/>
              </a:rPr>
              <a:t> and </a:t>
            </a:r>
            <a:r>
              <a:rPr lang="nl-NL" sz="1200" dirty="0" err="1" smtClean="0">
                <a:latin typeface="Arial Narrow"/>
              </a:rPr>
              <a:t>algorithms</a:t>
            </a:r>
            <a:r>
              <a:rPr lang="nl-NL" sz="1200" dirty="0" smtClean="0">
                <a:latin typeface="Arial Narrow"/>
              </a:rPr>
              <a:t> </a:t>
            </a:r>
          </a:p>
          <a:p>
            <a:r>
              <a:rPr lang="nl-NL" sz="1200" dirty="0" smtClean="0">
                <a:latin typeface="Arial Narrow"/>
              </a:rPr>
              <a:t>         - </a:t>
            </a:r>
            <a:r>
              <a:rPr lang="nl-NL" sz="1200" dirty="0" err="1" smtClean="0">
                <a:latin typeface="Arial Narrow"/>
              </a:rPr>
              <a:t>health</a:t>
            </a:r>
            <a:r>
              <a:rPr lang="nl-NL" sz="1200" dirty="0" smtClean="0">
                <a:latin typeface="Arial Narrow"/>
              </a:rPr>
              <a:t> </a:t>
            </a:r>
            <a:r>
              <a:rPr lang="nl-NL" sz="1200" dirty="0" err="1" smtClean="0">
                <a:latin typeface="Arial Narrow"/>
              </a:rPr>
              <a:t>economic</a:t>
            </a:r>
            <a:r>
              <a:rPr lang="nl-NL" sz="1200" dirty="0" smtClean="0">
                <a:latin typeface="Arial Narrow"/>
              </a:rPr>
              <a:t> </a:t>
            </a:r>
            <a:r>
              <a:rPr lang="nl-NL" sz="1200" dirty="0" err="1" smtClean="0">
                <a:latin typeface="Arial Narrow"/>
              </a:rPr>
              <a:t>aspects</a:t>
            </a:r>
            <a:endParaRPr lang="nl-NL" sz="1200" dirty="0" smtClean="0">
              <a:latin typeface="Arial Narrow"/>
            </a:endParaRPr>
          </a:p>
          <a:p>
            <a:r>
              <a:rPr lang="nl-NL" sz="1200" dirty="0" err="1" smtClean="0">
                <a:latin typeface="Arial Narrow"/>
              </a:rPr>
              <a:t>Mtb</a:t>
            </a:r>
            <a:r>
              <a:rPr lang="nl-NL" sz="1200" dirty="0" smtClean="0">
                <a:latin typeface="Arial Narrow"/>
              </a:rPr>
              <a:t> </a:t>
            </a:r>
            <a:r>
              <a:rPr lang="nl-NL" sz="1200" dirty="0" err="1" smtClean="0">
                <a:latin typeface="Arial Narrow"/>
              </a:rPr>
              <a:t>genotyping</a:t>
            </a:r>
            <a:r>
              <a:rPr lang="nl-NL" sz="1200" dirty="0" smtClean="0">
                <a:latin typeface="Arial Narrow"/>
              </a:rPr>
              <a:t>: ratio </a:t>
            </a:r>
            <a:r>
              <a:rPr lang="nl-NL" sz="1200" dirty="0" err="1" smtClean="0">
                <a:latin typeface="Arial Narrow"/>
              </a:rPr>
              <a:t>new</a:t>
            </a:r>
            <a:r>
              <a:rPr lang="nl-NL" sz="1200" dirty="0" smtClean="0">
                <a:latin typeface="Arial Narrow"/>
              </a:rPr>
              <a:t> / </a:t>
            </a:r>
            <a:r>
              <a:rPr lang="nl-NL" sz="1200" dirty="0" err="1" smtClean="0">
                <a:latin typeface="Arial Narrow"/>
              </a:rPr>
              <a:t>reactivation</a:t>
            </a:r>
            <a:r>
              <a:rPr lang="nl-NL" sz="1200" dirty="0" smtClean="0">
                <a:latin typeface="Arial Narrow"/>
              </a:rPr>
              <a:t> TB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6173606" y="2108535"/>
            <a:ext cx="2513194" cy="83099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28600" indent="-228600"/>
            <a:r>
              <a:rPr lang="nl-NL" sz="1200" dirty="0" smtClean="0">
                <a:latin typeface="Arial Narrow"/>
              </a:rPr>
              <a:t>DM management </a:t>
            </a:r>
            <a:r>
              <a:rPr lang="nl-NL" sz="1200" dirty="0" err="1" smtClean="0">
                <a:latin typeface="Arial Narrow"/>
              </a:rPr>
              <a:t>during</a:t>
            </a:r>
            <a:r>
              <a:rPr lang="nl-NL" sz="1200" dirty="0" smtClean="0">
                <a:latin typeface="Arial Narrow"/>
              </a:rPr>
              <a:t> TB </a:t>
            </a:r>
            <a:r>
              <a:rPr lang="nl-NL" sz="1200" dirty="0" err="1" smtClean="0">
                <a:latin typeface="Arial Narrow"/>
              </a:rPr>
              <a:t>treatment</a:t>
            </a:r>
            <a:endParaRPr lang="nl-NL" sz="1200" dirty="0" smtClean="0">
              <a:latin typeface="Arial Narrow"/>
            </a:endParaRPr>
          </a:p>
          <a:p>
            <a:pPr marL="228600" indent="-228600"/>
            <a:r>
              <a:rPr lang="nl-NL" sz="1200" dirty="0" smtClean="0">
                <a:latin typeface="Arial Narrow"/>
              </a:rPr>
              <a:t>Health </a:t>
            </a:r>
            <a:r>
              <a:rPr lang="nl-NL" sz="1200" dirty="0" err="1" smtClean="0">
                <a:latin typeface="Arial Narrow"/>
              </a:rPr>
              <a:t>economics</a:t>
            </a:r>
            <a:endParaRPr lang="nl-NL" sz="1200" dirty="0" smtClean="0">
              <a:latin typeface="Arial Narrow"/>
            </a:endParaRPr>
          </a:p>
          <a:p>
            <a:pPr marL="228600" indent="-228600"/>
            <a:r>
              <a:rPr lang="nl-NL" sz="1200" dirty="0" smtClean="0">
                <a:latin typeface="Arial Narrow"/>
              </a:rPr>
              <a:t>TB </a:t>
            </a:r>
            <a:r>
              <a:rPr lang="nl-NL" sz="1200" dirty="0" err="1" smtClean="0">
                <a:latin typeface="Arial Narrow"/>
              </a:rPr>
              <a:t>outcome</a:t>
            </a:r>
            <a:endParaRPr lang="nl-NL" sz="1200" dirty="0" smtClean="0">
              <a:latin typeface="Arial Narrow"/>
            </a:endParaRPr>
          </a:p>
          <a:p>
            <a:pPr marL="228600" indent="-228600"/>
            <a:r>
              <a:rPr lang="nl-NL" sz="1200" dirty="0" smtClean="0">
                <a:latin typeface="Arial Narrow"/>
              </a:rPr>
              <a:t>DM </a:t>
            </a:r>
            <a:r>
              <a:rPr lang="nl-NL" sz="1200" dirty="0" err="1" smtClean="0">
                <a:latin typeface="Arial Narrow"/>
              </a:rPr>
              <a:t>treatment</a:t>
            </a:r>
            <a:r>
              <a:rPr lang="nl-NL" sz="1200" dirty="0" smtClean="0">
                <a:latin typeface="Arial Narrow"/>
              </a:rPr>
              <a:t> </a:t>
            </a:r>
            <a:r>
              <a:rPr lang="nl-NL" sz="1200" dirty="0" err="1" smtClean="0">
                <a:latin typeface="Arial Narrow"/>
              </a:rPr>
              <a:t>needs</a:t>
            </a:r>
            <a:r>
              <a:rPr lang="nl-NL" sz="1200" dirty="0" smtClean="0">
                <a:latin typeface="Arial Narrow"/>
              </a:rPr>
              <a:t> </a:t>
            </a:r>
            <a:r>
              <a:rPr lang="nl-NL" sz="1200" dirty="0" err="1" smtClean="0">
                <a:latin typeface="Arial Narrow"/>
              </a:rPr>
              <a:t>after</a:t>
            </a:r>
            <a:r>
              <a:rPr lang="nl-NL" sz="1200" dirty="0" smtClean="0">
                <a:latin typeface="Arial Narrow"/>
              </a:rPr>
              <a:t> TB </a:t>
            </a:r>
            <a:r>
              <a:rPr lang="nl-NL" sz="1200" dirty="0" err="1" smtClean="0">
                <a:latin typeface="Arial Narrow"/>
              </a:rPr>
              <a:t>treatment</a:t>
            </a:r>
            <a:r>
              <a:rPr lang="nl-NL" sz="1200" dirty="0" smtClean="0">
                <a:latin typeface="Arial Narrow"/>
              </a:rPr>
              <a:t> 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6205578" y="4819233"/>
            <a:ext cx="2633622" cy="83099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28600" indent="-228600"/>
            <a:r>
              <a:rPr lang="nl-NL" sz="1200" dirty="0" err="1" smtClean="0">
                <a:latin typeface="Arial Narrow"/>
              </a:rPr>
              <a:t>Bioprofiles</a:t>
            </a:r>
            <a:r>
              <a:rPr lang="nl-NL" sz="1200" dirty="0" smtClean="0">
                <a:latin typeface="Arial Narrow"/>
              </a:rPr>
              <a:t> in TB, DM and TB-DM:</a:t>
            </a:r>
          </a:p>
          <a:p>
            <a:pPr marL="228600" indent="-228600"/>
            <a:r>
              <a:rPr lang="nl-NL" sz="1200" dirty="0" smtClean="0">
                <a:latin typeface="Arial Narrow"/>
              </a:rPr>
              <a:t>	gene </a:t>
            </a:r>
            <a:r>
              <a:rPr lang="nl-NL" sz="1200" dirty="0" err="1" smtClean="0">
                <a:latin typeface="Arial Narrow"/>
              </a:rPr>
              <a:t>expression</a:t>
            </a:r>
            <a:r>
              <a:rPr lang="nl-NL" sz="1200" dirty="0" smtClean="0">
                <a:latin typeface="Arial Narrow"/>
              </a:rPr>
              <a:t>; </a:t>
            </a:r>
            <a:r>
              <a:rPr lang="nl-NL" sz="1200" dirty="0" err="1" smtClean="0">
                <a:latin typeface="Arial Narrow"/>
              </a:rPr>
              <a:t>proteomics</a:t>
            </a:r>
            <a:r>
              <a:rPr lang="nl-NL" sz="1200" dirty="0" smtClean="0">
                <a:latin typeface="Arial Narrow"/>
              </a:rPr>
              <a:t> / </a:t>
            </a:r>
            <a:r>
              <a:rPr lang="nl-NL" sz="1200" dirty="0" err="1" smtClean="0">
                <a:latin typeface="Arial Narrow"/>
              </a:rPr>
              <a:t>metabolomics</a:t>
            </a:r>
            <a:r>
              <a:rPr lang="nl-NL" sz="1200" dirty="0" smtClean="0">
                <a:latin typeface="Arial Narrow"/>
              </a:rPr>
              <a:t>; </a:t>
            </a:r>
            <a:r>
              <a:rPr lang="nl-NL" sz="1200" dirty="0" err="1" smtClean="0">
                <a:latin typeface="Arial Narrow"/>
              </a:rPr>
              <a:t>leukocyte</a:t>
            </a:r>
            <a:r>
              <a:rPr lang="nl-NL" sz="1200" dirty="0" smtClean="0">
                <a:latin typeface="Arial Narrow"/>
              </a:rPr>
              <a:t> </a:t>
            </a:r>
            <a:r>
              <a:rPr lang="nl-NL" sz="1200" dirty="0" err="1" smtClean="0">
                <a:latin typeface="Arial Narrow"/>
              </a:rPr>
              <a:t>phenotyping</a:t>
            </a:r>
            <a:endParaRPr lang="nl-NL" sz="1200" dirty="0" smtClean="0">
              <a:latin typeface="Arial Narrow"/>
            </a:endParaRPr>
          </a:p>
          <a:p>
            <a:r>
              <a:rPr lang="nl-NL" sz="1200" dirty="0" smtClean="0">
                <a:latin typeface="Arial Narrow"/>
              </a:rPr>
              <a:t>Effect </a:t>
            </a:r>
            <a:r>
              <a:rPr lang="nl-NL" sz="1200" dirty="0" err="1" smtClean="0">
                <a:latin typeface="Arial Narrow"/>
              </a:rPr>
              <a:t>hyperglycemia</a:t>
            </a:r>
            <a:r>
              <a:rPr lang="nl-NL" sz="1200" dirty="0" smtClean="0">
                <a:latin typeface="Arial Narrow"/>
              </a:rPr>
              <a:t> / TB </a:t>
            </a:r>
            <a:r>
              <a:rPr lang="nl-NL" sz="1200" dirty="0" err="1" smtClean="0">
                <a:latin typeface="Arial Narrow"/>
              </a:rPr>
              <a:t>treatment</a:t>
            </a:r>
            <a:r>
              <a:rPr lang="nl-NL" sz="1200" dirty="0" smtClean="0">
                <a:latin typeface="Arial Narrow"/>
              </a:rPr>
              <a:t> </a:t>
            </a:r>
          </a:p>
        </p:txBody>
      </p:sp>
      <p:cxnSp>
        <p:nvCxnSpPr>
          <p:cNvPr id="34" name="Rechte verbindingslijn met pijl 33"/>
          <p:cNvCxnSpPr>
            <a:stCxn id="10" idx="3"/>
            <a:endCxn id="6" idx="1"/>
          </p:cNvCxnSpPr>
          <p:nvPr/>
        </p:nvCxnSpPr>
        <p:spPr>
          <a:xfrm flipV="1">
            <a:off x="3556432" y="4451368"/>
            <a:ext cx="2344346" cy="3"/>
          </a:xfrm>
          <a:prstGeom prst="straightConnector1">
            <a:avLst/>
          </a:prstGeom>
          <a:ln w="50800"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Rechte verbindingslijn met pijl 34"/>
          <p:cNvCxnSpPr/>
          <p:nvPr/>
        </p:nvCxnSpPr>
        <p:spPr>
          <a:xfrm flipV="1">
            <a:off x="2884894" y="1753102"/>
            <a:ext cx="3133356" cy="4"/>
          </a:xfrm>
          <a:prstGeom prst="straightConnector1">
            <a:avLst/>
          </a:prstGeom>
          <a:ln w="50800"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ekstvak 36"/>
          <p:cNvSpPr txBox="1"/>
          <p:nvPr/>
        </p:nvSpPr>
        <p:spPr>
          <a:xfrm>
            <a:off x="1219200" y="4800600"/>
            <a:ext cx="2854233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28600" indent="-228600"/>
            <a:r>
              <a:rPr lang="nl-NL" sz="1200" dirty="0" err="1" smtClean="0">
                <a:latin typeface="Arial Narrow"/>
              </a:rPr>
              <a:t>In-vitro</a:t>
            </a:r>
            <a:r>
              <a:rPr lang="nl-NL" sz="1200" dirty="0" smtClean="0">
                <a:latin typeface="Arial Narrow"/>
              </a:rPr>
              <a:t> studies: </a:t>
            </a:r>
            <a:r>
              <a:rPr lang="nl-NL" sz="1200" dirty="0" err="1" smtClean="0">
                <a:latin typeface="Arial Narrow"/>
              </a:rPr>
              <a:t>macrophages</a:t>
            </a:r>
            <a:r>
              <a:rPr lang="nl-NL" sz="1200" dirty="0" smtClean="0">
                <a:latin typeface="Arial Narrow"/>
              </a:rPr>
              <a:t>, </a:t>
            </a:r>
            <a:r>
              <a:rPr lang="nl-NL" sz="1200" dirty="0" err="1" smtClean="0">
                <a:latin typeface="Arial Narrow"/>
              </a:rPr>
              <a:t>adipocytes</a:t>
            </a:r>
            <a:endParaRPr lang="nl-NL" sz="1200" dirty="0" smtClean="0">
              <a:latin typeface="Arial Narrow"/>
            </a:endParaRPr>
          </a:p>
          <a:p>
            <a:pPr marL="228600" indent="-228600"/>
            <a:r>
              <a:rPr lang="nl-NL" sz="1200" dirty="0" err="1" smtClean="0">
                <a:latin typeface="Arial Narrow"/>
              </a:rPr>
              <a:t>Patient</a:t>
            </a:r>
            <a:r>
              <a:rPr lang="nl-NL" sz="1200" dirty="0" smtClean="0">
                <a:latin typeface="Arial Narrow"/>
              </a:rPr>
              <a:t> </a:t>
            </a:r>
            <a:r>
              <a:rPr lang="nl-NL" sz="1200" dirty="0" err="1" smtClean="0">
                <a:latin typeface="Arial Narrow"/>
              </a:rPr>
              <a:t>genetic</a:t>
            </a:r>
            <a:r>
              <a:rPr lang="nl-NL" sz="1200" dirty="0" smtClean="0">
                <a:latin typeface="Arial Narrow"/>
              </a:rPr>
              <a:t> studies</a:t>
            </a:r>
          </a:p>
          <a:p>
            <a:pPr marL="228600" indent="-228600"/>
            <a:r>
              <a:rPr lang="nl-NL" sz="1200" dirty="0" err="1" smtClean="0">
                <a:latin typeface="Arial Narrow"/>
              </a:rPr>
              <a:t>Functional</a:t>
            </a:r>
            <a:r>
              <a:rPr lang="nl-NL" sz="1200" dirty="0" smtClean="0">
                <a:latin typeface="Arial Narrow"/>
              </a:rPr>
              <a:t> </a:t>
            </a:r>
            <a:r>
              <a:rPr lang="nl-NL" sz="1200" dirty="0" err="1" smtClean="0">
                <a:latin typeface="Arial Narrow"/>
              </a:rPr>
              <a:t>Genomics</a:t>
            </a:r>
            <a:r>
              <a:rPr lang="nl-NL" sz="1200" dirty="0" smtClean="0">
                <a:latin typeface="Arial Narrow"/>
              </a:rPr>
              <a:t> (</a:t>
            </a:r>
            <a:r>
              <a:rPr lang="nl-NL" sz="1200" dirty="0" err="1" smtClean="0">
                <a:latin typeface="Arial Narrow"/>
              </a:rPr>
              <a:t>linking</a:t>
            </a:r>
            <a:r>
              <a:rPr lang="nl-NL" sz="1200" dirty="0" smtClean="0">
                <a:latin typeface="Arial Narrow"/>
              </a:rPr>
              <a:t> </a:t>
            </a:r>
            <a:r>
              <a:rPr lang="nl-NL" sz="1200" dirty="0" err="1" smtClean="0">
                <a:latin typeface="Arial Narrow"/>
              </a:rPr>
              <a:t>genetics</a:t>
            </a:r>
            <a:r>
              <a:rPr lang="nl-NL" sz="1200" dirty="0" smtClean="0">
                <a:latin typeface="Arial Narrow"/>
              </a:rPr>
              <a:t> &amp; </a:t>
            </a:r>
            <a:r>
              <a:rPr lang="nl-NL" sz="1200" dirty="0" err="1" smtClean="0">
                <a:latin typeface="Arial Narrow"/>
              </a:rPr>
              <a:t>in-vitro</a:t>
            </a:r>
            <a:r>
              <a:rPr lang="nl-NL" sz="1200" dirty="0" smtClean="0">
                <a:latin typeface="Arial Narrow"/>
              </a:rPr>
              <a:t>)</a:t>
            </a:r>
          </a:p>
        </p:txBody>
      </p:sp>
      <p:sp>
        <p:nvSpPr>
          <p:cNvPr id="19" name="Titel 4"/>
          <p:cNvSpPr txBox="1">
            <a:spLocks/>
          </p:cNvSpPr>
          <p:nvPr/>
        </p:nvSpPr>
        <p:spPr>
          <a:xfrm>
            <a:off x="467544" y="260648"/>
            <a:ext cx="8291264" cy="100811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AF1228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TANDEM..</a:t>
            </a:r>
            <a:endParaRPr kumimoji="0" lang="de-DE" sz="2800" b="1" i="0" u="none" strike="noStrike" kern="1200" cap="none" spc="0" normalizeH="0" baseline="0" noProof="0" dirty="0">
              <a:ln>
                <a:noFill/>
              </a:ln>
              <a:solidFill>
                <a:srgbClr val="AF1228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198148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Tijdelijke aanduiding voor inhoud 5"/>
          <p:cNvPicPr>
            <a:picLocks noGrp="1" noChangeAspect="1"/>
          </p:cNvPicPr>
          <p:nvPr>
            <p:ph idx="1"/>
          </p:nvPr>
        </p:nvPicPr>
        <p:blipFill>
          <a:blip r:embed="rId3"/>
          <a:srcRect t="3334" b="3334"/>
          <a:stretch>
            <a:fillRect/>
          </a:stretch>
        </p:blipFill>
        <p:spPr>
          <a:xfrm>
            <a:off x="145640" y="548680"/>
            <a:ext cx="9538928" cy="5246043"/>
          </a:xfrm>
        </p:spPr>
      </p:pic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12.03.2013</a:t>
            </a:r>
            <a:endParaRPr lang="de-D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FF03-F330-4CFE-8F1A-16F1468AB382}" type="slidenum">
              <a:rPr lang="de-DE" smtClean="0"/>
              <a:pPr/>
              <a:t>43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45825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12.03.2013</a:t>
            </a:r>
            <a:endParaRPr lang="de-D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FF03-F330-4CFE-8F1A-16F1468AB382}" type="slidenum">
              <a:rPr lang="de-DE" smtClean="0"/>
              <a:pPr/>
              <a:t>44</a:t>
            </a:fld>
            <a:endParaRPr lang="de-DE" dirty="0"/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1268760"/>
            <a:ext cx="8748464" cy="3821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440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Rechte verbindingslijn 27"/>
          <p:cNvCxnSpPr>
            <a:stCxn id="4" idx="2"/>
          </p:cNvCxnSpPr>
          <p:nvPr/>
        </p:nvCxnSpPr>
        <p:spPr>
          <a:xfrm rot="16200000" flipH="1">
            <a:off x="920334" y="3102238"/>
            <a:ext cx="2144269" cy="1"/>
          </a:xfrm>
          <a:prstGeom prst="line">
            <a:avLst/>
          </a:prstGeom>
          <a:ln w="53975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Rechte verbindingslijn 19"/>
          <p:cNvCxnSpPr>
            <a:stCxn id="5" idx="2"/>
            <a:endCxn id="6" idx="0"/>
          </p:cNvCxnSpPr>
          <p:nvPr/>
        </p:nvCxnSpPr>
        <p:spPr>
          <a:xfrm rot="5400000">
            <a:off x="5739261" y="3098727"/>
            <a:ext cx="2144264" cy="7021"/>
          </a:xfrm>
          <a:prstGeom prst="line">
            <a:avLst/>
          </a:prstGeom>
          <a:ln w="53975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kstvak 3"/>
          <p:cNvSpPr txBox="1"/>
          <p:nvPr/>
        </p:nvSpPr>
        <p:spPr>
          <a:xfrm>
            <a:off x="1094763" y="1476107"/>
            <a:ext cx="1795410" cy="553998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1500" i="1" dirty="0" err="1" smtClean="0"/>
              <a:t>How</a:t>
            </a:r>
            <a:r>
              <a:rPr lang="nl-NL" sz="1500" i="1" dirty="0" smtClean="0"/>
              <a:t> to </a:t>
            </a:r>
            <a:r>
              <a:rPr lang="nl-NL" sz="1500" i="1" dirty="0" err="1" smtClean="0"/>
              <a:t>find</a:t>
            </a:r>
            <a:r>
              <a:rPr lang="nl-NL" sz="1500" i="1" dirty="0" smtClean="0"/>
              <a:t> TB-DM </a:t>
            </a:r>
            <a:r>
              <a:rPr lang="nl-NL" sz="1500" i="1" dirty="0" err="1" smtClean="0"/>
              <a:t>patients</a:t>
            </a:r>
            <a:r>
              <a:rPr lang="nl-NL" sz="1500" i="1" dirty="0" smtClean="0"/>
              <a:t>?</a:t>
            </a:r>
            <a:endParaRPr lang="nl-NL" sz="1500" i="1" dirty="0"/>
          </a:p>
        </p:txBody>
      </p:sp>
      <p:sp>
        <p:nvSpPr>
          <p:cNvPr id="5" name="Tekstvak 4"/>
          <p:cNvSpPr txBox="1"/>
          <p:nvPr/>
        </p:nvSpPr>
        <p:spPr>
          <a:xfrm>
            <a:off x="6021206" y="1476107"/>
            <a:ext cx="1587394" cy="553998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1500" i="1" dirty="0" err="1" smtClean="0"/>
              <a:t>How</a:t>
            </a:r>
            <a:r>
              <a:rPr lang="nl-NL" sz="1500" i="1" dirty="0" smtClean="0"/>
              <a:t> to manage TB-DM </a:t>
            </a:r>
            <a:r>
              <a:rPr lang="nl-NL" sz="1500" i="1" dirty="0" err="1" smtClean="0"/>
              <a:t>patients</a:t>
            </a:r>
            <a:r>
              <a:rPr lang="nl-NL" sz="1500" i="1" dirty="0" smtClean="0"/>
              <a:t>?</a:t>
            </a:r>
            <a:endParaRPr lang="nl-NL" sz="1500" i="1" dirty="0"/>
          </a:p>
        </p:txBody>
      </p:sp>
      <p:sp>
        <p:nvSpPr>
          <p:cNvPr id="6" name="Tekstvak 5"/>
          <p:cNvSpPr txBox="1"/>
          <p:nvPr/>
        </p:nvSpPr>
        <p:spPr>
          <a:xfrm>
            <a:off x="5900778" y="4174369"/>
            <a:ext cx="1814208" cy="553998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1500" i="1" dirty="0" err="1" smtClean="0"/>
              <a:t>What</a:t>
            </a:r>
            <a:r>
              <a:rPr lang="nl-NL" sz="1500" i="1" dirty="0" smtClean="0"/>
              <a:t> </a:t>
            </a:r>
            <a:r>
              <a:rPr lang="nl-NL" sz="1500" i="1" dirty="0" err="1" smtClean="0"/>
              <a:t>explains</a:t>
            </a:r>
            <a:r>
              <a:rPr lang="nl-NL" sz="1500" i="1" dirty="0" smtClean="0"/>
              <a:t> </a:t>
            </a:r>
            <a:r>
              <a:rPr lang="nl-NL" sz="1500" i="1" dirty="0" err="1" smtClean="0"/>
              <a:t>poor</a:t>
            </a:r>
            <a:r>
              <a:rPr lang="nl-NL" sz="1500" i="1" dirty="0" smtClean="0"/>
              <a:t> TB </a:t>
            </a:r>
            <a:r>
              <a:rPr lang="nl-NL" sz="1500" i="1" dirty="0" err="1" smtClean="0"/>
              <a:t>outcome</a:t>
            </a:r>
            <a:r>
              <a:rPr lang="nl-NL" sz="1500" i="1" dirty="0" smtClean="0"/>
              <a:t> in DM?</a:t>
            </a:r>
            <a:endParaRPr lang="nl-NL" sz="1500" i="1" dirty="0"/>
          </a:p>
        </p:txBody>
      </p:sp>
      <p:sp>
        <p:nvSpPr>
          <p:cNvPr id="7" name="Tekstvak 6"/>
          <p:cNvSpPr txBox="1"/>
          <p:nvPr/>
        </p:nvSpPr>
        <p:spPr>
          <a:xfrm>
            <a:off x="2819400" y="1780401"/>
            <a:ext cx="5035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 smtClean="0"/>
              <a:t>WP1</a:t>
            </a:r>
            <a:endParaRPr lang="nl-NL" sz="1200" dirty="0"/>
          </a:p>
        </p:txBody>
      </p:sp>
      <p:sp>
        <p:nvSpPr>
          <p:cNvPr id="8" name="Tekstvak 7"/>
          <p:cNvSpPr txBox="1"/>
          <p:nvPr/>
        </p:nvSpPr>
        <p:spPr>
          <a:xfrm>
            <a:off x="7552156" y="1767217"/>
            <a:ext cx="5035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 smtClean="0"/>
              <a:t>WP2</a:t>
            </a:r>
            <a:endParaRPr lang="nl-NL" sz="1200" dirty="0"/>
          </a:p>
        </p:txBody>
      </p:sp>
      <p:sp>
        <p:nvSpPr>
          <p:cNvPr id="9" name="Tekstvak 8"/>
          <p:cNvSpPr txBox="1"/>
          <p:nvPr/>
        </p:nvSpPr>
        <p:spPr>
          <a:xfrm>
            <a:off x="7649809" y="4451368"/>
            <a:ext cx="5035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 smtClean="0"/>
              <a:t>WP3</a:t>
            </a:r>
            <a:endParaRPr lang="nl-NL" sz="1200" dirty="0"/>
          </a:p>
        </p:txBody>
      </p:sp>
      <p:sp>
        <p:nvSpPr>
          <p:cNvPr id="10" name="Tekstvak 9"/>
          <p:cNvSpPr txBox="1"/>
          <p:nvPr/>
        </p:nvSpPr>
        <p:spPr>
          <a:xfrm>
            <a:off x="866407" y="4174372"/>
            <a:ext cx="2690025" cy="553998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1500" i="1" dirty="0" err="1" smtClean="0"/>
              <a:t>What</a:t>
            </a:r>
            <a:r>
              <a:rPr lang="nl-NL" sz="1500" i="1" dirty="0" smtClean="0"/>
              <a:t> is the </a:t>
            </a:r>
            <a:r>
              <a:rPr lang="nl-NL" sz="1500" i="1" dirty="0" err="1" smtClean="0"/>
              <a:t>cellular</a:t>
            </a:r>
            <a:r>
              <a:rPr lang="nl-NL" sz="1500" i="1" dirty="0" smtClean="0"/>
              <a:t> / </a:t>
            </a:r>
            <a:r>
              <a:rPr lang="nl-NL" sz="1500" i="1" dirty="0" err="1" smtClean="0"/>
              <a:t>molecular</a:t>
            </a:r>
            <a:r>
              <a:rPr lang="nl-NL" sz="1500" i="1" dirty="0" smtClean="0"/>
              <a:t> basis of TB </a:t>
            </a:r>
            <a:r>
              <a:rPr lang="nl-NL" sz="1500" i="1" dirty="0" err="1" smtClean="0"/>
              <a:t>susceptibility</a:t>
            </a:r>
            <a:r>
              <a:rPr lang="nl-NL" sz="1500" i="1" dirty="0" smtClean="0"/>
              <a:t> in DM?</a:t>
            </a:r>
            <a:endParaRPr lang="nl-NL" sz="1500" i="1" dirty="0"/>
          </a:p>
        </p:txBody>
      </p:sp>
      <p:sp>
        <p:nvSpPr>
          <p:cNvPr id="11" name="Tekstvak 10"/>
          <p:cNvSpPr txBox="1"/>
          <p:nvPr/>
        </p:nvSpPr>
        <p:spPr>
          <a:xfrm>
            <a:off x="3485877" y="4465482"/>
            <a:ext cx="5035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 smtClean="0"/>
              <a:t>WP4</a:t>
            </a:r>
            <a:endParaRPr lang="nl-NL" sz="1200" dirty="0"/>
          </a:p>
        </p:txBody>
      </p:sp>
      <p:sp>
        <p:nvSpPr>
          <p:cNvPr id="12" name="Tekstvak 11"/>
          <p:cNvSpPr txBox="1"/>
          <p:nvPr/>
        </p:nvSpPr>
        <p:spPr>
          <a:xfrm>
            <a:off x="1247163" y="2108537"/>
            <a:ext cx="2854232" cy="10156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28600" indent="-228600"/>
            <a:r>
              <a:rPr lang="nl-NL" sz="1200" dirty="0" err="1" smtClean="0">
                <a:latin typeface="Arial Narrow"/>
              </a:rPr>
              <a:t>Bidirectional</a:t>
            </a:r>
            <a:r>
              <a:rPr lang="nl-NL" sz="1200" dirty="0" smtClean="0">
                <a:latin typeface="Arial Narrow"/>
              </a:rPr>
              <a:t> </a:t>
            </a:r>
            <a:r>
              <a:rPr lang="nl-NL" sz="1200" dirty="0" err="1" smtClean="0">
                <a:latin typeface="Arial Narrow"/>
              </a:rPr>
              <a:t>screening</a:t>
            </a:r>
            <a:r>
              <a:rPr lang="nl-NL" sz="1200" dirty="0" smtClean="0">
                <a:latin typeface="Arial Narrow"/>
              </a:rPr>
              <a:t>:</a:t>
            </a:r>
          </a:p>
          <a:p>
            <a:pPr marL="228600" indent="-228600"/>
            <a:r>
              <a:rPr lang="nl-NL" sz="1200" dirty="0" smtClean="0">
                <a:latin typeface="Arial Narrow"/>
              </a:rPr>
              <a:t>         - </a:t>
            </a:r>
            <a:r>
              <a:rPr lang="nl-NL" sz="1200" dirty="0" err="1" smtClean="0">
                <a:latin typeface="Arial Narrow"/>
              </a:rPr>
              <a:t>prevalence</a:t>
            </a:r>
            <a:r>
              <a:rPr lang="nl-NL" sz="1200" dirty="0" smtClean="0">
                <a:latin typeface="Arial Narrow"/>
              </a:rPr>
              <a:t> in 4 </a:t>
            </a:r>
            <a:r>
              <a:rPr lang="nl-NL" sz="1200" dirty="0" err="1" smtClean="0">
                <a:latin typeface="Arial Narrow"/>
              </a:rPr>
              <a:t>countries</a:t>
            </a:r>
            <a:endParaRPr lang="nl-NL" sz="1200" dirty="0" smtClean="0">
              <a:latin typeface="Arial Narrow"/>
            </a:endParaRPr>
          </a:p>
          <a:p>
            <a:r>
              <a:rPr lang="nl-NL" sz="1200" dirty="0" smtClean="0">
                <a:latin typeface="Arial Narrow"/>
              </a:rPr>
              <a:t>         - </a:t>
            </a:r>
            <a:r>
              <a:rPr lang="nl-NL" sz="1200" dirty="0" err="1" smtClean="0">
                <a:latin typeface="Arial Narrow"/>
              </a:rPr>
              <a:t>tools</a:t>
            </a:r>
            <a:r>
              <a:rPr lang="nl-NL" sz="1200" dirty="0" smtClean="0">
                <a:latin typeface="Arial Narrow"/>
              </a:rPr>
              <a:t> and </a:t>
            </a:r>
            <a:r>
              <a:rPr lang="nl-NL" sz="1200" dirty="0" err="1" smtClean="0">
                <a:latin typeface="Arial Narrow"/>
              </a:rPr>
              <a:t>algorithms</a:t>
            </a:r>
            <a:r>
              <a:rPr lang="nl-NL" sz="1200" dirty="0" smtClean="0">
                <a:latin typeface="Arial Narrow"/>
              </a:rPr>
              <a:t> </a:t>
            </a:r>
          </a:p>
          <a:p>
            <a:r>
              <a:rPr lang="nl-NL" sz="1200" dirty="0" smtClean="0">
                <a:latin typeface="Arial Narrow"/>
              </a:rPr>
              <a:t>         - </a:t>
            </a:r>
            <a:r>
              <a:rPr lang="nl-NL" sz="1200" dirty="0" err="1" smtClean="0">
                <a:latin typeface="Arial Narrow"/>
              </a:rPr>
              <a:t>health</a:t>
            </a:r>
            <a:r>
              <a:rPr lang="nl-NL" sz="1200" dirty="0" smtClean="0">
                <a:latin typeface="Arial Narrow"/>
              </a:rPr>
              <a:t> </a:t>
            </a:r>
            <a:r>
              <a:rPr lang="nl-NL" sz="1200" dirty="0" err="1" smtClean="0">
                <a:latin typeface="Arial Narrow"/>
              </a:rPr>
              <a:t>economic</a:t>
            </a:r>
            <a:r>
              <a:rPr lang="nl-NL" sz="1200" dirty="0" smtClean="0">
                <a:latin typeface="Arial Narrow"/>
              </a:rPr>
              <a:t> </a:t>
            </a:r>
            <a:r>
              <a:rPr lang="nl-NL" sz="1200" dirty="0" err="1" smtClean="0">
                <a:latin typeface="Arial Narrow"/>
              </a:rPr>
              <a:t>aspects</a:t>
            </a:r>
            <a:endParaRPr lang="nl-NL" sz="1200" dirty="0" smtClean="0">
              <a:latin typeface="Arial Narrow"/>
            </a:endParaRPr>
          </a:p>
          <a:p>
            <a:r>
              <a:rPr lang="nl-NL" sz="1200" dirty="0" err="1" smtClean="0">
                <a:latin typeface="Arial Narrow"/>
              </a:rPr>
              <a:t>Mtb</a:t>
            </a:r>
            <a:r>
              <a:rPr lang="nl-NL" sz="1200" dirty="0" smtClean="0">
                <a:latin typeface="Arial Narrow"/>
              </a:rPr>
              <a:t> </a:t>
            </a:r>
            <a:r>
              <a:rPr lang="nl-NL" sz="1200" dirty="0" err="1" smtClean="0">
                <a:latin typeface="Arial Narrow"/>
              </a:rPr>
              <a:t>genotyping</a:t>
            </a:r>
            <a:r>
              <a:rPr lang="nl-NL" sz="1200" dirty="0" smtClean="0">
                <a:latin typeface="Arial Narrow"/>
              </a:rPr>
              <a:t>: ratio </a:t>
            </a:r>
            <a:r>
              <a:rPr lang="nl-NL" sz="1200" dirty="0" err="1" smtClean="0">
                <a:latin typeface="Arial Narrow"/>
              </a:rPr>
              <a:t>new</a:t>
            </a:r>
            <a:r>
              <a:rPr lang="nl-NL" sz="1200" dirty="0" smtClean="0">
                <a:latin typeface="Arial Narrow"/>
              </a:rPr>
              <a:t> / </a:t>
            </a:r>
            <a:r>
              <a:rPr lang="nl-NL" sz="1200" dirty="0" err="1" smtClean="0">
                <a:latin typeface="Arial Narrow"/>
              </a:rPr>
              <a:t>reactivation</a:t>
            </a:r>
            <a:r>
              <a:rPr lang="nl-NL" sz="1200" dirty="0" smtClean="0">
                <a:latin typeface="Arial Narrow"/>
              </a:rPr>
              <a:t> TB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6173606" y="2108535"/>
            <a:ext cx="2513194" cy="83099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28600" indent="-228600"/>
            <a:r>
              <a:rPr lang="nl-NL" sz="1200" dirty="0" smtClean="0">
                <a:latin typeface="Arial Narrow"/>
              </a:rPr>
              <a:t>DM management </a:t>
            </a:r>
            <a:r>
              <a:rPr lang="nl-NL" sz="1200" dirty="0" err="1" smtClean="0">
                <a:latin typeface="Arial Narrow"/>
              </a:rPr>
              <a:t>during</a:t>
            </a:r>
            <a:r>
              <a:rPr lang="nl-NL" sz="1200" dirty="0" smtClean="0">
                <a:latin typeface="Arial Narrow"/>
              </a:rPr>
              <a:t> TB </a:t>
            </a:r>
            <a:r>
              <a:rPr lang="nl-NL" sz="1200" dirty="0" err="1" smtClean="0">
                <a:latin typeface="Arial Narrow"/>
              </a:rPr>
              <a:t>treatment</a:t>
            </a:r>
            <a:endParaRPr lang="nl-NL" sz="1200" dirty="0" smtClean="0">
              <a:latin typeface="Arial Narrow"/>
            </a:endParaRPr>
          </a:p>
          <a:p>
            <a:pPr marL="228600" indent="-228600"/>
            <a:r>
              <a:rPr lang="nl-NL" sz="1200" dirty="0" smtClean="0">
                <a:latin typeface="Arial Narrow"/>
              </a:rPr>
              <a:t>Health </a:t>
            </a:r>
            <a:r>
              <a:rPr lang="nl-NL" sz="1200" dirty="0" err="1" smtClean="0">
                <a:latin typeface="Arial Narrow"/>
              </a:rPr>
              <a:t>economics</a:t>
            </a:r>
            <a:endParaRPr lang="nl-NL" sz="1200" dirty="0" smtClean="0">
              <a:latin typeface="Arial Narrow"/>
            </a:endParaRPr>
          </a:p>
          <a:p>
            <a:pPr marL="228600" indent="-228600"/>
            <a:r>
              <a:rPr lang="nl-NL" sz="1200" dirty="0" smtClean="0">
                <a:latin typeface="Arial Narrow"/>
              </a:rPr>
              <a:t>TB </a:t>
            </a:r>
            <a:r>
              <a:rPr lang="nl-NL" sz="1200" dirty="0" err="1" smtClean="0">
                <a:latin typeface="Arial Narrow"/>
              </a:rPr>
              <a:t>outcome</a:t>
            </a:r>
            <a:endParaRPr lang="nl-NL" sz="1200" dirty="0" smtClean="0">
              <a:latin typeface="Arial Narrow"/>
            </a:endParaRPr>
          </a:p>
          <a:p>
            <a:pPr marL="228600" indent="-228600"/>
            <a:r>
              <a:rPr lang="nl-NL" sz="1200" dirty="0" smtClean="0">
                <a:latin typeface="Arial Narrow"/>
              </a:rPr>
              <a:t>DM </a:t>
            </a:r>
            <a:r>
              <a:rPr lang="nl-NL" sz="1200" dirty="0" err="1" smtClean="0">
                <a:latin typeface="Arial Narrow"/>
              </a:rPr>
              <a:t>treatment</a:t>
            </a:r>
            <a:r>
              <a:rPr lang="nl-NL" sz="1200" dirty="0" smtClean="0">
                <a:latin typeface="Arial Narrow"/>
              </a:rPr>
              <a:t> </a:t>
            </a:r>
            <a:r>
              <a:rPr lang="nl-NL" sz="1200" dirty="0" err="1" smtClean="0">
                <a:latin typeface="Arial Narrow"/>
              </a:rPr>
              <a:t>needs</a:t>
            </a:r>
            <a:r>
              <a:rPr lang="nl-NL" sz="1200" dirty="0" smtClean="0">
                <a:latin typeface="Arial Narrow"/>
              </a:rPr>
              <a:t> </a:t>
            </a:r>
            <a:r>
              <a:rPr lang="nl-NL" sz="1200" dirty="0" err="1" smtClean="0">
                <a:latin typeface="Arial Narrow"/>
              </a:rPr>
              <a:t>after</a:t>
            </a:r>
            <a:r>
              <a:rPr lang="nl-NL" sz="1200" dirty="0" smtClean="0">
                <a:latin typeface="Arial Narrow"/>
              </a:rPr>
              <a:t> TB </a:t>
            </a:r>
            <a:r>
              <a:rPr lang="nl-NL" sz="1200" dirty="0" err="1" smtClean="0">
                <a:latin typeface="Arial Narrow"/>
              </a:rPr>
              <a:t>treatment</a:t>
            </a:r>
            <a:r>
              <a:rPr lang="nl-NL" sz="1200" dirty="0" smtClean="0">
                <a:latin typeface="Arial Narrow"/>
              </a:rPr>
              <a:t> 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6205578" y="4819233"/>
            <a:ext cx="2633622" cy="83099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28600" indent="-228600"/>
            <a:r>
              <a:rPr lang="nl-NL" sz="1200" dirty="0" err="1" smtClean="0">
                <a:latin typeface="Arial Narrow"/>
              </a:rPr>
              <a:t>Bioprofiles</a:t>
            </a:r>
            <a:r>
              <a:rPr lang="nl-NL" sz="1200" dirty="0" smtClean="0">
                <a:latin typeface="Arial Narrow"/>
              </a:rPr>
              <a:t> in TB, DM and TB-DM:</a:t>
            </a:r>
          </a:p>
          <a:p>
            <a:pPr marL="228600" indent="-228600"/>
            <a:r>
              <a:rPr lang="nl-NL" sz="1200" dirty="0" smtClean="0">
                <a:latin typeface="Arial Narrow"/>
              </a:rPr>
              <a:t>	gene </a:t>
            </a:r>
            <a:r>
              <a:rPr lang="nl-NL" sz="1200" dirty="0" err="1" smtClean="0">
                <a:latin typeface="Arial Narrow"/>
              </a:rPr>
              <a:t>expression</a:t>
            </a:r>
            <a:r>
              <a:rPr lang="nl-NL" sz="1200" dirty="0" smtClean="0">
                <a:latin typeface="Arial Narrow"/>
              </a:rPr>
              <a:t>; </a:t>
            </a:r>
            <a:r>
              <a:rPr lang="nl-NL" sz="1200" dirty="0" err="1" smtClean="0">
                <a:latin typeface="Arial Narrow"/>
              </a:rPr>
              <a:t>proteomics</a:t>
            </a:r>
            <a:r>
              <a:rPr lang="nl-NL" sz="1200" dirty="0" smtClean="0">
                <a:latin typeface="Arial Narrow"/>
              </a:rPr>
              <a:t> / </a:t>
            </a:r>
            <a:r>
              <a:rPr lang="nl-NL" sz="1200" dirty="0" err="1" smtClean="0">
                <a:latin typeface="Arial Narrow"/>
              </a:rPr>
              <a:t>metabolomics</a:t>
            </a:r>
            <a:r>
              <a:rPr lang="nl-NL" sz="1200" dirty="0" smtClean="0">
                <a:latin typeface="Arial Narrow"/>
              </a:rPr>
              <a:t>; </a:t>
            </a:r>
            <a:r>
              <a:rPr lang="nl-NL" sz="1200" dirty="0" err="1" smtClean="0">
                <a:latin typeface="Arial Narrow"/>
              </a:rPr>
              <a:t>leukocyte</a:t>
            </a:r>
            <a:r>
              <a:rPr lang="nl-NL" sz="1200" dirty="0" smtClean="0">
                <a:latin typeface="Arial Narrow"/>
              </a:rPr>
              <a:t> </a:t>
            </a:r>
            <a:r>
              <a:rPr lang="nl-NL" sz="1200" dirty="0" err="1" smtClean="0">
                <a:latin typeface="Arial Narrow"/>
              </a:rPr>
              <a:t>phenotyping</a:t>
            </a:r>
            <a:endParaRPr lang="nl-NL" sz="1200" dirty="0" smtClean="0">
              <a:latin typeface="Arial Narrow"/>
            </a:endParaRPr>
          </a:p>
          <a:p>
            <a:r>
              <a:rPr lang="nl-NL" sz="1200" dirty="0" smtClean="0">
                <a:latin typeface="Arial Narrow"/>
              </a:rPr>
              <a:t>Effect </a:t>
            </a:r>
            <a:r>
              <a:rPr lang="nl-NL" sz="1200" dirty="0" err="1" smtClean="0">
                <a:latin typeface="Arial Narrow"/>
              </a:rPr>
              <a:t>hyperglycemia</a:t>
            </a:r>
            <a:r>
              <a:rPr lang="nl-NL" sz="1200" dirty="0" smtClean="0">
                <a:latin typeface="Arial Narrow"/>
              </a:rPr>
              <a:t> / TB </a:t>
            </a:r>
            <a:r>
              <a:rPr lang="nl-NL" sz="1200" dirty="0" err="1" smtClean="0">
                <a:latin typeface="Arial Narrow"/>
              </a:rPr>
              <a:t>treatment</a:t>
            </a:r>
            <a:r>
              <a:rPr lang="nl-NL" sz="1200" dirty="0" smtClean="0">
                <a:latin typeface="Arial Narrow"/>
              </a:rPr>
              <a:t> </a:t>
            </a:r>
          </a:p>
        </p:txBody>
      </p:sp>
      <p:cxnSp>
        <p:nvCxnSpPr>
          <p:cNvPr id="34" name="Rechte verbindingslijn met pijl 33"/>
          <p:cNvCxnSpPr>
            <a:stCxn id="10" idx="3"/>
            <a:endCxn id="6" idx="1"/>
          </p:cNvCxnSpPr>
          <p:nvPr/>
        </p:nvCxnSpPr>
        <p:spPr>
          <a:xfrm flipV="1">
            <a:off x="3556432" y="4451368"/>
            <a:ext cx="2344346" cy="3"/>
          </a:xfrm>
          <a:prstGeom prst="straightConnector1">
            <a:avLst/>
          </a:prstGeom>
          <a:ln w="50800"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Rechte verbindingslijn met pijl 34"/>
          <p:cNvCxnSpPr/>
          <p:nvPr/>
        </p:nvCxnSpPr>
        <p:spPr>
          <a:xfrm flipV="1">
            <a:off x="2884894" y="1753102"/>
            <a:ext cx="3133356" cy="4"/>
          </a:xfrm>
          <a:prstGeom prst="straightConnector1">
            <a:avLst/>
          </a:prstGeom>
          <a:ln w="50800"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ekstvak 36"/>
          <p:cNvSpPr txBox="1"/>
          <p:nvPr/>
        </p:nvSpPr>
        <p:spPr>
          <a:xfrm>
            <a:off x="1219200" y="4800600"/>
            <a:ext cx="2854233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28600" indent="-228600"/>
            <a:r>
              <a:rPr lang="nl-NL" sz="1200" dirty="0" err="1" smtClean="0">
                <a:latin typeface="Arial Narrow"/>
              </a:rPr>
              <a:t>In-vitro</a:t>
            </a:r>
            <a:r>
              <a:rPr lang="nl-NL" sz="1200" dirty="0" smtClean="0">
                <a:latin typeface="Arial Narrow"/>
              </a:rPr>
              <a:t> studies: </a:t>
            </a:r>
            <a:r>
              <a:rPr lang="nl-NL" sz="1200" dirty="0" err="1" smtClean="0">
                <a:latin typeface="Arial Narrow"/>
              </a:rPr>
              <a:t>macrophages</a:t>
            </a:r>
            <a:r>
              <a:rPr lang="nl-NL" sz="1200" dirty="0" smtClean="0">
                <a:latin typeface="Arial Narrow"/>
              </a:rPr>
              <a:t>, </a:t>
            </a:r>
            <a:r>
              <a:rPr lang="nl-NL" sz="1200" dirty="0" err="1" smtClean="0">
                <a:latin typeface="Arial Narrow"/>
              </a:rPr>
              <a:t>adipocytes</a:t>
            </a:r>
            <a:endParaRPr lang="nl-NL" sz="1200" dirty="0" smtClean="0">
              <a:latin typeface="Arial Narrow"/>
            </a:endParaRPr>
          </a:p>
          <a:p>
            <a:pPr marL="228600" indent="-228600"/>
            <a:r>
              <a:rPr lang="nl-NL" sz="1200" dirty="0" err="1" smtClean="0">
                <a:latin typeface="Arial Narrow"/>
              </a:rPr>
              <a:t>Patient</a:t>
            </a:r>
            <a:r>
              <a:rPr lang="nl-NL" sz="1200" dirty="0" smtClean="0">
                <a:latin typeface="Arial Narrow"/>
              </a:rPr>
              <a:t> </a:t>
            </a:r>
            <a:r>
              <a:rPr lang="nl-NL" sz="1200" dirty="0" err="1" smtClean="0">
                <a:latin typeface="Arial Narrow"/>
              </a:rPr>
              <a:t>genetic</a:t>
            </a:r>
            <a:r>
              <a:rPr lang="nl-NL" sz="1200" dirty="0" smtClean="0">
                <a:latin typeface="Arial Narrow"/>
              </a:rPr>
              <a:t> studies</a:t>
            </a:r>
          </a:p>
          <a:p>
            <a:pPr marL="228600" indent="-228600"/>
            <a:r>
              <a:rPr lang="nl-NL" sz="1200" dirty="0" err="1" smtClean="0">
                <a:latin typeface="Arial Narrow"/>
              </a:rPr>
              <a:t>Functional</a:t>
            </a:r>
            <a:r>
              <a:rPr lang="nl-NL" sz="1200" dirty="0" smtClean="0">
                <a:latin typeface="Arial Narrow"/>
              </a:rPr>
              <a:t> </a:t>
            </a:r>
            <a:r>
              <a:rPr lang="nl-NL" sz="1200" dirty="0" err="1" smtClean="0">
                <a:latin typeface="Arial Narrow"/>
              </a:rPr>
              <a:t>Genomics</a:t>
            </a:r>
            <a:r>
              <a:rPr lang="nl-NL" sz="1200" dirty="0" smtClean="0">
                <a:latin typeface="Arial Narrow"/>
              </a:rPr>
              <a:t> (</a:t>
            </a:r>
            <a:r>
              <a:rPr lang="nl-NL" sz="1200" dirty="0" err="1" smtClean="0">
                <a:latin typeface="Arial Narrow"/>
              </a:rPr>
              <a:t>linking</a:t>
            </a:r>
            <a:r>
              <a:rPr lang="nl-NL" sz="1200" dirty="0" smtClean="0">
                <a:latin typeface="Arial Narrow"/>
              </a:rPr>
              <a:t> </a:t>
            </a:r>
            <a:r>
              <a:rPr lang="nl-NL" sz="1200" dirty="0" err="1" smtClean="0">
                <a:latin typeface="Arial Narrow"/>
              </a:rPr>
              <a:t>genetics</a:t>
            </a:r>
            <a:r>
              <a:rPr lang="nl-NL" sz="1200" dirty="0" smtClean="0">
                <a:latin typeface="Arial Narrow"/>
              </a:rPr>
              <a:t> &amp; </a:t>
            </a:r>
            <a:r>
              <a:rPr lang="nl-NL" sz="1200" dirty="0" err="1" smtClean="0">
                <a:latin typeface="Arial Narrow"/>
              </a:rPr>
              <a:t>in-vitro</a:t>
            </a:r>
            <a:r>
              <a:rPr lang="nl-NL" sz="1200" dirty="0" smtClean="0">
                <a:latin typeface="Arial Narrow"/>
              </a:rPr>
              <a:t>)</a:t>
            </a:r>
          </a:p>
        </p:txBody>
      </p:sp>
      <p:sp>
        <p:nvSpPr>
          <p:cNvPr id="19" name="Titel 4"/>
          <p:cNvSpPr txBox="1">
            <a:spLocks/>
          </p:cNvSpPr>
          <p:nvPr/>
        </p:nvSpPr>
        <p:spPr>
          <a:xfrm>
            <a:off x="467544" y="260648"/>
            <a:ext cx="8291264" cy="100811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AF1228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TANDEM </a:t>
            </a:r>
            <a:r>
              <a:rPr kumimoji="0" lang="de-DE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AF1228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now</a:t>
            </a:r>
            <a:r>
              <a:rPr kumimoji="0" lang="de-DE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AF1228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..</a:t>
            </a:r>
            <a:endParaRPr kumimoji="0" lang="de-DE" sz="2800" b="1" i="0" u="none" strike="noStrike" kern="1200" cap="none" spc="0" normalizeH="0" baseline="0" noProof="0" dirty="0">
              <a:ln>
                <a:noFill/>
              </a:ln>
              <a:solidFill>
                <a:srgbClr val="AF1228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1" name="Tekstvak 20"/>
          <p:cNvSpPr txBox="1"/>
          <p:nvPr/>
        </p:nvSpPr>
        <p:spPr>
          <a:xfrm>
            <a:off x="381000" y="2743200"/>
            <a:ext cx="4495800" cy="553998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/>
            <a:r>
              <a:rPr lang="nl-NL" sz="1500" dirty="0" smtClean="0"/>
              <a:t>- Is </a:t>
            </a:r>
            <a:r>
              <a:rPr lang="nl-NL" sz="1500" dirty="0" err="1" smtClean="0"/>
              <a:t>there</a:t>
            </a:r>
            <a:r>
              <a:rPr lang="nl-NL" sz="1500" dirty="0" smtClean="0"/>
              <a:t> a </a:t>
            </a:r>
            <a:r>
              <a:rPr lang="nl-NL" sz="1500" dirty="0" err="1" smtClean="0"/>
              <a:t>role</a:t>
            </a:r>
            <a:r>
              <a:rPr lang="nl-NL" sz="1500" dirty="0" smtClean="0"/>
              <a:t> </a:t>
            </a:r>
            <a:r>
              <a:rPr lang="nl-NL" sz="1500" dirty="0" err="1" smtClean="0"/>
              <a:t>for</a:t>
            </a:r>
            <a:r>
              <a:rPr lang="nl-NL" sz="1500" dirty="0" smtClean="0"/>
              <a:t> </a:t>
            </a:r>
            <a:r>
              <a:rPr lang="nl-NL" sz="1500" dirty="0" err="1" smtClean="0"/>
              <a:t>computer-assisted</a:t>
            </a:r>
            <a:r>
              <a:rPr lang="nl-NL" sz="1500" dirty="0" smtClean="0"/>
              <a:t> </a:t>
            </a:r>
            <a:r>
              <a:rPr lang="nl-NL" sz="1500" dirty="0" err="1" smtClean="0"/>
              <a:t>X-ray</a:t>
            </a:r>
            <a:r>
              <a:rPr lang="nl-NL" sz="1500" dirty="0" smtClean="0"/>
              <a:t> reading?</a:t>
            </a:r>
          </a:p>
          <a:p>
            <a:pPr marL="342900" indent="-342900"/>
            <a:r>
              <a:rPr lang="nl-NL" sz="1500" dirty="0" smtClean="0"/>
              <a:t>- </a:t>
            </a:r>
            <a:r>
              <a:rPr lang="nl-NL" sz="1500" dirty="0" err="1" smtClean="0"/>
              <a:t>Should</a:t>
            </a:r>
            <a:r>
              <a:rPr lang="nl-NL" sz="1500" dirty="0" smtClean="0"/>
              <a:t> we screen </a:t>
            </a:r>
            <a:r>
              <a:rPr lang="nl-NL" sz="1500" dirty="0" err="1" smtClean="0"/>
              <a:t>for</a:t>
            </a:r>
            <a:r>
              <a:rPr lang="nl-NL" sz="1500" dirty="0" smtClean="0"/>
              <a:t> latent TB?</a:t>
            </a:r>
            <a:endParaRPr lang="nl-NL" sz="1500" dirty="0"/>
          </a:p>
        </p:txBody>
      </p:sp>
      <p:sp>
        <p:nvSpPr>
          <p:cNvPr id="23" name="Tekstvak 22"/>
          <p:cNvSpPr txBox="1"/>
          <p:nvPr/>
        </p:nvSpPr>
        <p:spPr>
          <a:xfrm>
            <a:off x="5576711" y="2736713"/>
            <a:ext cx="3352800" cy="553998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/>
            <a:r>
              <a:rPr lang="nl-NL" sz="1500" dirty="0" smtClean="0"/>
              <a:t>- </a:t>
            </a:r>
            <a:r>
              <a:rPr lang="nl-NL" sz="1500" dirty="0" err="1" smtClean="0"/>
              <a:t>Can</a:t>
            </a:r>
            <a:r>
              <a:rPr lang="nl-NL" sz="1500" dirty="0" smtClean="0"/>
              <a:t> we </a:t>
            </a:r>
            <a:r>
              <a:rPr lang="nl-NL" sz="1500" dirty="0" err="1" smtClean="0"/>
              <a:t>develop</a:t>
            </a:r>
            <a:r>
              <a:rPr lang="nl-NL" sz="1500" dirty="0" smtClean="0"/>
              <a:t> a </a:t>
            </a:r>
            <a:r>
              <a:rPr lang="nl-NL" sz="1500" dirty="0" err="1" smtClean="0"/>
              <a:t>simple</a:t>
            </a:r>
            <a:r>
              <a:rPr lang="nl-NL" sz="1500" dirty="0" smtClean="0"/>
              <a:t> management protocol </a:t>
            </a:r>
            <a:r>
              <a:rPr lang="nl-NL" sz="1500" dirty="0" err="1" smtClean="0"/>
              <a:t>for</a:t>
            </a:r>
            <a:r>
              <a:rPr lang="nl-NL" sz="1500" dirty="0" smtClean="0"/>
              <a:t> TB </a:t>
            </a:r>
            <a:r>
              <a:rPr lang="nl-NL" sz="1500" dirty="0" err="1" smtClean="0"/>
              <a:t>clinics</a:t>
            </a:r>
            <a:r>
              <a:rPr lang="nl-NL" sz="1500" dirty="0" smtClean="0"/>
              <a:t>?</a:t>
            </a:r>
            <a:endParaRPr lang="nl-NL" sz="1500" dirty="0"/>
          </a:p>
        </p:txBody>
      </p:sp>
      <p:sp>
        <p:nvSpPr>
          <p:cNvPr id="24" name="Tekstvak 23"/>
          <p:cNvSpPr txBox="1"/>
          <p:nvPr/>
        </p:nvSpPr>
        <p:spPr>
          <a:xfrm>
            <a:off x="5105400" y="5410200"/>
            <a:ext cx="3886200" cy="553998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/>
            <a:r>
              <a:rPr lang="nl-NL" sz="1500" dirty="0" smtClean="0"/>
              <a:t>- Do TB-DM </a:t>
            </a:r>
            <a:r>
              <a:rPr lang="nl-NL" sz="1500" dirty="0" err="1" smtClean="0"/>
              <a:t>patients</a:t>
            </a:r>
            <a:r>
              <a:rPr lang="nl-NL" sz="1500" dirty="0" smtClean="0"/>
              <a:t> have more </a:t>
            </a:r>
            <a:r>
              <a:rPr lang="nl-NL" sz="1500" dirty="0" err="1" smtClean="0"/>
              <a:t>lung</a:t>
            </a:r>
            <a:r>
              <a:rPr lang="nl-NL" sz="1500" dirty="0" smtClean="0"/>
              <a:t> </a:t>
            </a:r>
            <a:r>
              <a:rPr lang="nl-NL" sz="1500" dirty="0" err="1" smtClean="0"/>
              <a:t>fibrosis</a:t>
            </a:r>
            <a:r>
              <a:rPr lang="nl-NL" sz="1500" dirty="0" smtClean="0"/>
              <a:t>?</a:t>
            </a:r>
          </a:p>
          <a:p>
            <a:pPr marL="342900" indent="-342900"/>
            <a:r>
              <a:rPr lang="nl-NL" sz="1500" dirty="0" smtClean="0"/>
              <a:t>- Does the gut </a:t>
            </a:r>
            <a:r>
              <a:rPr lang="nl-NL" sz="1500" dirty="0" err="1" smtClean="0"/>
              <a:t>microbioma</a:t>
            </a:r>
            <a:r>
              <a:rPr lang="nl-NL" sz="1500" dirty="0" smtClean="0"/>
              <a:t> </a:t>
            </a:r>
            <a:r>
              <a:rPr lang="nl-NL" sz="1500" dirty="0" err="1" smtClean="0"/>
              <a:t>play</a:t>
            </a:r>
            <a:r>
              <a:rPr lang="nl-NL" sz="1500" dirty="0" smtClean="0"/>
              <a:t> a </a:t>
            </a:r>
            <a:r>
              <a:rPr lang="nl-NL" sz="1500" dirty="0" err="1" smtClean="0"/>
              <a:t>role</a:t>
            </a:r>
            <a:r>
              <a:rPr lang="nl-NL" sz="1500" dirty="0" smtClean="0"/>
              <a:t>?</a:t>
            </a:r>
            <a:endParaRPr lang="nl-NL" sz="1500" dirty="0"/>
          </a:p>
        </p:txBody>
      </p:sp>
      <p:sp>
        <p:nvSpPr>
          <p:cNvPr id="25" name="Tekstvak 24"/>
          <p:cNvSpPr txBox="1"/>
          <p:nvPr/>
        </p:nvSpPr>
        <p:spPr>
          <a:xfrm>
            <a:off x="381000" y="5257800"/>
            <a:ext cx="4191000" cy="1015663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/>
            <a:r>
              <a:rPr lang="nl-NL" sz="1500" dirty="0" smtClean="0"/>
              <a:t>- </a:t>
            </a:r>
            <a:r>
              <a:rPr lang="nl-NL" sz="1500" dirty="0" err="1" smtClean="0"/>
              <a:t>what</a:t>
            </a:r>
            <a:r>
              <a:rPr lang="nl-NL" sz="1500" dirty="0" smtClean="0"/>
              <a:t> is the </a:t>
            </a:r>
            <a:r>
              <a:rPr lang="nl-NL" sz="1500" dirty="0" err="1" smtClean="0"/>
              <a:t>effects</a:t>
            </a:r>
            <a:r>
              <a:rPr lang="nl-NL" sz="1500" dirty="0" smtClean="0"/>
              <a:t> of </a:t>
            </a:r>
            <a:r>
              <a:rPr lang="nl-NL" sz="1500" dirty="0" err="1" smtClean="0"/>
              <a:t>genetic</a:t>
            </a:r>
            <a:r>
              <a:rPr lang="nl-NL" sz="1500" dirty="0" smtClean="0"/>
              <a:t> </a:t>
            </a:r>
            <a:r>
              <a:rPr lang="nl-NL" sz="1500" dirty="0" err="1" smtClean="0"/>
              <a:t>variation</a:t>
            </a:r>
            <a:r>
              <a:rPr lang="nl-NL" sz="1500" dirty="0" smtClean="0"/>
              <a:t> </a:t>
            </a:r>
            <a:r>
              <a:rPr lang="nl-NL" sz="1500" dirty="0" err="1" smtClean="0"/>
              <a:t>on</a:t>
            </a:r>
            <a:r>
              <a:rPr lang="nl-NL" sz="1500" dirty="0" smtClean="0"/>
              <a:t> </a:t>
            </a:r>
            <a:r>
              <a:rPr lang="nl-NL" sz="1500" dirty="0" err="1" smtClean="0"/>
              <a:t>genome-wide</a:t>
            </a:r>
            <a:r>
              <a:rPr lang="nl-NL" sz="1500" dirty="0" smtClean="0"/>
              <a:t> gene </a:t>
            </a:r>
            <a:r>
              <a:rPr lang="nl-NL" sz="1500" dirty="0" err="1" smtClean="0"/>
              <a:t>expression</a:t>
            </a:r>
            <a:r>
              <a:rPr lang="nl-NL" sz="1500" dirty="0" smtClean="0"/>
              <a:t> and </a:t>
            </a:r>
            <a:r>
              <a:rPr lang="nl-NL" sz="1500" dirty="0" err="1" smtClean="0"/>
              <a:t>function</a:t>
            </a:r>
            <a:r>
              <a:rPr lang="nl-NL" sz="1500" dirty="0" smtClean="0"/>
              <a:t>?</a:t>
            </a:r>
          </a:p>
          <a:p>
            <a:pPr marL="342900" indent="-342900"/>
            <a:r>
              <a:rPr lang="nl-NL" sz="1500" dirty="0" smtClean="0"/>
              <a:t>- Is </a:t>
            </a:r>
            <a:r>
              <a:rPr lang="nl-NL" sz="1500" dirty="0" err="1" smtClean="0"/>
              <a:t>there</a:t>
            </a:r>
            <a:r>
              <a:rPr lang="nl-NL" sz="1500" dirty="0" smtClean="0"/>
              <a:t> </a:t>
            </a:r>
            <a:r>
              <a:rPr lang="nl-NL" sz="1500" dirty="0" err="1" smtClean="0"/>
              <a:t>an</a:t>
            </a:r>
            <a:r>
              <a:rPr lang="nl-NL" sz="1500" dirty="0" smtClean="0"/>
              <a:t> </a:t>
            </a:r>
            <a:r>
              <a:rPr lang="nl-NL" sz="1500" dirty="0" err="1" smtClean="0"/>
              <a:t>interaction</a:t>
            </a:r>
            <a:r>
              <a:rPr lang="nl-NL" sz="1500" dirty="0" smtClean="0"/>
              <a:t> </a:t>
            </a:r>
            <a:r>
              <a:rPr lang="nl-NL" sz="1500" dirty="0" err="1" smtClean="0"/>
              <a:t>between</a:t>
            </a:r>
            <a:r>
              <a:rPr lang="nl-NL" sz="1500" dirty="0" smtClean="0"/>
              <a:t> host and </a:t>
            </a:r>
            <a:r>
              <a:rPr lang="nl-NL" sz="1500" dirty="0" err="1" smtClean="0"/>
              <a:t>mycobacterial</a:t>
            </a:r>
            <a:r>
              <a:rPr lang="nl-NL" sz="1500" dirty="0" smtClean="0"/>
              <a:t> genome?</a:t>
            </a:r>
            <a:endParaRPr lang="nl-NL" sz="1500" dirty="0"/>
          </a:p>
        </p:txBody>
      </p:sp>
    </p:spTree>
    <p:extLst>
      <p:ext uri="{BB962C8B-B14F-4D97-AF65-F5344CB8AC3E}">
        <p14:creationId xmlns:p14="http://schemas.microsoft.com/office/powerpoint/2010/main" val="958462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Rechte verbindingslijn 27"/>
          <p:cNvCxnSpPr/>
          <p:nvPr/>
        </p:nvCxnSpPr>
        <p:spPr>
          <a:xfrm rot="5400000">
            <a:off x="989600" y="2945420"/>
            <a:ext cx="1994469" cy="11268"/>
          </a:xfrm>
          <a:prstGeom prst="line">
            <a:avLst/>
          </a:prstGeom>
          <a:ln w="53975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Rechte verbindingslijn 19"/>
          <p:cNvCxnSpPr>
            <a:stCxn id="5" idx="2"/>
            <a:endCxn id="6" idx="0"/>
          </p:cNvCxnSpPr>
          <p:nvPr/>
        </p:nvCxnSpPr>
        <p:spPr>
          <a:xfrm rot="5400000">
            <a:off x="5824459" y="2951355"/>
            <a:ext cx="1973868" cy="7021"/>
          </a:xfrm>
          <a:prstGeom prst="line">
            <a:avLst/>
          </a:prstGeom>
          <a:ln w="53975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kstvak 3"/>
          <p:cNvSpPr txBox="1"/>
          <p:nvPr/>
        </p:nvSpPr>
        <p:spPr>
          <a:xfrm>
            <a:off x="1094763" y="1413933"/>
            <a:ext cx="1795410" cy="553998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1500" i="1" dirty="0" err="1" smtClean="0"/>
              <a:t>How</a:t>
            </a:r>
            <a:r>
              <a:rPr lang="nl-NL" sz="1500" i="1" dirty="0" smtClean="0"/>
              <a:t> to </a:t>
            </a:r>
            <a:r>
              <a:rPr lang="nl-NL" sz="1500" i="1" dirty="0" err="1" smtClean="0"/>
              <a:t>find</a:t>
            </a:r>
            <a:r>
              <a:rPr lang="nl-NL" sz="1500" i="1" dirty="0" smtClean="0"/>
              <a:t> TB-DM </a:t>
            </a:r>
            <a:r>
              <a:rPr lang="nl-NL" sz="1500" i="1" dirty="0" err="1" smtClean="0"/>
              <a:t>patients</a:t>
            </a:r>
            <a:r>
              <a:rPr lang="nl-NL" sz="1500" i="1" dirty="0" smtClean="0"/>
              <a:t>?</a:t>
            </a:r>
            <a:endParaRPr lang="nl-NL" sz="1500" i="1" dirty="0"/>
          </a:p>
        </p:txBody>
      </p:sp>
      <p:sp>
        <p:nvSpPr>
          <p:cNvPr id="5" name="Tekstvak 4"/>
          <p:cNvSpPr txBox="1"/>
          <p:nvPr/>
        </p:nvSpPr>
        <p:spPr>
          <a:xfrm>
            <a:off x="6021206" y="1413933"/>
            <a:ext cx="1587394" cy="553998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1500" i="1" dirty="0" err="1" smtClean="0"/>
              <a:t>How</a:t>
            </a:r>
            <a:r>
              <a:rPr lang="nl-NL" sz="1500" i="1" dirty="0" smtClean="0"/>
              <a:t> to manage TB-DM </a:t>
            </a:r>
            <a:r>
              <a:rPr lang="nl-NL" sz="1500" i="1" dirty="0" err="1" smtClean="0"/>
              <a:t>patients</a:t>
            </a:r>
            <a:r>
              <a:rPr lang="nl-NL" sz="1500" i="1" dirty="0" smtClean="0"/>
              <a:t>?</a:t>
            </a:r>
            <a:endParaRPr lang="nl-NL" sz="1500" i="1" dirty="0"/>
          </a:p>
        </p:txBody>
      </p:sp>
      <p:sp>
        <p:nvSpPr>
          <p:cNvPr id="6" name="Tekstvak 5"/>
          <p:cNvSpPr txBox="1"/>
          <p:nvPr/>
        </p:nvSpPr>
        <p:spPr>
          <a:xfrm>
            <a:off x="5900778" y="3941799"/>
            <a:ext cx="1814208" cy="553998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1500" i="1" dirty="0" err="1" smtClean="0"/>
              <a:t>What</a:t>
            </a:r>
            <a:r>
              <a:rPr lang="nl-NL" sz="1500" i="1" dirty="0" smtClean="0"/>
              <a:t> </a:t>
            </a:r>
            <a:r>
              <a:rPr lang="nl-NL" sz="1500" i="1" dirty="0" err="1" smtClean="0"/>
              <a:t>explains</a:t>
            </a:r>
            <a:r>
              <a:rPr lang="nl-NL" sz="1500" i="1" dirty="0" smtClean="0"/>
              <a:t> </a:t>
            </a:r>
            <a:r>
              <a:rPr lang="nl-NL" sz="1500" i="1" dirty="0" err="1" smtClean="0"/>
              <a:t>poor</a:t>
            </a:r>
            <a:r>
              <a:rPr lang="nl-NL" sz="1500" i="1" dirty="0" smtClean="0"/>
              <a:t> TB </a:t>
            </a:r>
            <a:r>
              <a:rPr lang="nl-NL" sz="1500" i="1" dirty="0" err="1" smtClean="0"/>
              <a:t>outcome</a:t>
            </a:r>
            <a:r>
              <a:rPr lang="nl-NL" sz="1500" i="1" dirty="0" smtClean="0"/>
              <a:t> in DM?</a:t>
            </a:r>
            <a:endParaRPr lang="nl-NL" sz="1500" i="1" dirty="0"/>
          </a:p>
        </p:txBody>
      </p:sp>
      <p:sp>
        <p:nvSpPr>
          <p:cNvPr id="7" name="Tekstvak 6"/>
          <p:cNvSpPr txBox="1"/>
          <p:nvPr/>
        </p:nvSpPr>
        <p:spPr>
          <a:xfrm>
            <a:off x="2890172" y="1718733"/>
            <a:ext cx="5035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 smtClean="0"/>
              <a:t>WP1</a:t>
            </a:r>
            <a:endParaRPr lang="nl-NL" sz="1200" dirty="0"/>
          </a:p>
        </p:txBody>
      </p:sp>
      <p:sp>
        <p:nvSpPr>
          <p:cNvPr id="8" name="Tekstvak 7"/>
          <p:cNvSpPr txBox="1"/>
          <p:nvPr/>
        </p:nvSpPr>
        <p:spPr>
          <a:xfrm>
            <a:off x="7608600" y="1690932"/>
            <a:ext cx="5035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 smtClean="0"/>
              <a:t>WP2</a:t>
            </a:r>
            <a:endParaRPr lang="nl-NL" sz="1200" dirty="0"/>
          </a:p>
        </p:txBody>
      </p:sp>
      <p:sp>
        <p:nvSpPr>
          <p:cNvPr id="9" name="Tekstvak 8"/>
          <p:cNvSpPr txBox="1"/>
          <p:nvPr/>
        </p:nvSpPr>
        <p:spPr>
          <a:xfrm>
            <a:off x="7696200" y="4218798"/>
            <a:ext cx="5035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 smtClean="0"/>
              <a:t>WP3</a:t>
            </a:r>
            <a:endParaRPr lang="nl-NL" sz="1200" dirty="0"/>
          </a:p>
        </p:txBody>
      </p:sp>
      <p:sp>
        <p:nvSpPr>
          <p:cNvPr id="10" name="Tekstvak 9"/>
          <p:cNvSpPr txBox="1"/>
          <p:nvPr/>
        </p:nvSpPr>
        <p:spPr>
          <a:xfrm>
            <a:off x="866407" y="3941802"/>
            <a:ext cx="2690025" cy="553998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1500" i="1" dirty="0" err="1" smtClean="0"/>
              <a:t>What</a:t>
            </a:r>
            <a:r>
              <a:rPr lang="nl-NL" sz="1500" i="1" dirty="0" smtClean="0"/>
              <a:t> is the </a:t>
            </a:r>
            <a:r>
              <a:rPr lang="nl-NL" sz="1500" i="1" dirty="0" err="1" smtClean="0"/>
              <a:t>cellular</a:t>
            </a:r>
            <a:r>
              <a:rPr lang="nl-NL" sz="1500" i="1" dirty="0" smtClean="0"/>
              <a:t> / </a:t>
            </a:r>
            <a:r>
              <a:rPr lang="nl-NL" sz="1500" i="1" dirty="0" err="1" smtClean="0"/>
              <a:t>molecular</a:t>
            </a:r>
            <a:r>
              <a:rPr lang="nl-NL" sz="1500" i="1" dirty="0" smtClean="0"/>
              <a:t> basis of TB </a:t>
            </a:r>
            <a:r>
              <a:rPr lang="nl-NL" sz="1500" i="1" dirty="0" err="1" smtClean="0"/>
              <a:t>susceptibility</a:t>
            </a:r>
            <a:r>
              <a:rPr lang="nl-NL" sz="1500" i="1" dirty="0" smtClean="0"/>
              <a:t> in DM?</a:t>
            </a:r>
            <a:endParaRPr lang="nl-NL" sz="1500" i="1" dirty="0"/>
          </a:p>
        </p:txBody>
      </p:sp>
      <p:sp>
        <p:nvSpPr>
          <p:cNvPr id="11" name="Tekstvak 10"/>
          <p:cNvSpPr txBox="1"/>
          <p:nvPr/>
        </p:nvSpPr>
        <p:spPr>
          <a:xfrm>
            <a:off x="3505200" y="4295001"/>
            <a:ext cx="5035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 smtClean="0"/>
              <a:t>WP4</a:t>
            </a:r>
            <a:endParaRPr lang="nl-NL" sz="1200" dirty="0"/>
          </a:p>
        </p:txBody>
      </p:sp>
      <p:sp>
        <p:nvSpPr>
          <p:cNvPr id="12" name="Tekstvak 11"/>
          <p:cNvSpPr txBox="1"/>
          <p:nvPr/>
        </p:nvSpPr>
        <p:spPr>
          <a:xfrm>
            <a:off x="1212740" y="2086340"/>
            <a:ext cx="2965260" cy="10156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28600" indent="-228600"/>
            <a:r>
              <a:rPr lang="nl-NL" sz="1200" dirty="0" err="1" smtClean="0">
                <a:latin typeface="Arial Narrow"/>
              </a:rPr>
              <a:t>Bidirectional</a:t>
            </a:r>
            <a:r>
              <a:rPr lang="nl-NL" sz="1200" dirty="0" smtClean="0">
                <a:latin typeface="Arial Narrow"/>
              </a:rPr>
              <a:t> </a:t>
            </a:r>
            <a:r>
              <a:rPr lang="nl-NL" sz="1200" dirty="0" err="1" smtClean="0">
                <a:latin typeface="Arial Narrow"/>
              </a:rPr>
              <a:t>screening</a:t>
            </a:r>
            <a:endParaRPr lang="nl-NL" sz="1200" dirty="0" smtClean="0">
              <a:latin typeface="Arial Narrow"/>
            </a:endParaRPr>
          </a:p>
          <a:p>
            <a:pPr marL="228600" indent="-228600"/>
            <a:r>
              <a:rPr lang="nl-NL" sz="1200" dirty="0" err="1" smtClean="0">
                <a:latin typeface="Arial Narrow"/>
              </a:rPr>
              <a:t>Mtb</a:t>
            </a:r>
            <a:r>
              <a:rPr lang="nl-NL" sz="1200" dirty="0" smtClean="0">
                <a:latin typeface="Arial Narrow"/>
              </a:rPr>
              <a:t> </a:t>
            </a:r>
            <a:r>
              <a:rPr lang="nl-NL" sz="1200" dirty="0" err="1" smtClean="0">
                <a:latin typeface="Arial Narrow"/>
              </a:rPr>
              <a:t>genotyping</a:t>
            </a:r>
            <a:r>
              <a:rPr lang="nl-NL" sz="1200" dirty="0" smtClean="0">
                <a:latin typeface="Arial Narrow"/>
              </a:rPr>
              <a:t>: ratio </a:t>
            </a:r>
            <a:r>
              <a:rPr lang="nl-NL" sz="1200" dirty="0" err="1" smtClean="0">
                <a:latin typeface="Arial Narrow"/>
              </a:rPr>
              <a:t>new</a:t>
            </a:r>
            <a:r>
              <a:rPr lang="nl-NL" sz="1200" dirty="0" smtClean="0">
                <a:latin typeface="Arial Narrow"/>
              </a:rPr>
              <a:t> / </a:t>
            </a:r>
            <a:r>
              <a:rPr lang="nl-NL" sz="1200" dirty="0" err="1" smtClean="0">
                <a:latin typeface="Arial Narrow"/>
              </a:rPr>
              <a:t>reactivation</a:t>
            </a:r>
            <a:r>
              <a:rPr lang="nl-NL" sz="1200" dirty="0" smtClean="0">
                <a:latin typeface="Arial Narrow"/>
              </a:rPr>
              <a:t> TB</a:t>
            </a:r>
          </a:p>
          <a:p>
            <a:endParaRPr lang="nl-NL" sz="1200" b="1" dirty="0" smtClean="0">
              <a:latin typeface="Arial Narrow"/>
            </a:endParaRPr>
          </a:p>
          <a:p>
            <a:r>
              <a:rPr lang="nl-NL" sz="1200" b="1" i="1" dirty="0" err="1">
                <a:latin typeface="Arial Narrow"/>
              </a:rPr>
              <a:t>C</a:t>
            </a:r>
            <a:r>
              <a:rPr lang="nl-NL" sz="1200" b="1" i="1" dirty="0" err="1" smtClean="0">
                <a:latin typeface="Arial Narrow"/>
              </a:rPr>
              <a:t>omputer-assisted</a:t>
            </a:r>
            <a:r>
              <a:rPr lang="nl-NL" sz="1200" b="1" i="1" dirty="0" smtClean="0">
                <a:latin typeface="Arial Narrow"/>
              </a:rPr>
              <a:t> </a:t>
            </a:r>
            <a:r>
              <a:rPr lang="nl-NL" sz="1200" b="1" i="1" dirty="0" err="1" smtClean="0">
                <a:latin typeface="Arial Narrow"/>
              </a:rPr>
              <a:t>X-ray</a:t>
            </a:r>
            <a:r>
              <a:rPr lang="nl-NL" sz="1200" b="1" i="1" dirty="0" smtClean="0">
                <a:latin typeface="Arial Narrow"/>
              </a:rPr>
              <a:t> reading</a:t>
            </a:r>
            <a:endParaRPr lang="nl-NL" sz="1200" b="1" dirty="0" smtClean="0">
              <a:latin typeface="Arial Narrow"/>
            </a:endParaRPr>
          </a:p>
          <a:p>
            <a:r>
              <a:rPr lang="nl-NL" sz="1200" b="1" i="1" dirty="0" err="1" smtClean="0">
                <a:latin typeface="Arial Narrow"/>
              </a:rPr>
              <a:t>Screening</a:t>
            </a:r>
            <a:r>
              <a:rPr lang="nl-NL" sz="1200" b="1" i="1" dirty="0" smtClean="0">
                <a:latin typeface="Arial Narrow"/>
              </a:rPr>
              <a:t> </a:t>
            </a:r>
            <a:r>
              <a:rPr lang="nl-NL" sz="1200" b="1" i="1" dirty="0" err="1" smtClean="0">
                <a:latin typeface="Arial Narrow"/>
              </a:rPr>
              <a:t>for</a:t>
            </a:r>
            <a:r>
              <a:rPr lang="nl-NL" sz="1200" b="1" i="1" dirty="0" smtClean="0">
                <a:latin typeface="Arial Narrow"/>
              </a:rPr>
              <a:t> latent TB in DM 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6139183" y="2086338"/>
            <a:ext cx="2561728" cy="13849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28600" indent="-228600"/>
            <a:r>
              <a:rPr lang="nl-NL" sz="1200" dirty="0" smtClean="0">
                <a:latin typeface="Arial Narrow"/>
              </a:rPr>
              <a:t>DM management </a:t>
            </a:r>
            <a:r>
              <a:rPr lang="nl-NL" sz="1200" dirty="0" err="1" smtClean="0">
                <a:latin typeface="Arial Narrow"/>
              </a:rPr>
              <a:t>during</a:t>
            </a:r>
            <a:r>
              <a:rPr lang="nl-NL" sz="1200" dirty="0" smtClean="0">
                <a:latin typeface="Arial Narrow"/>
              </a:rPr>
              <a:t> TB </a:t>
            </a:r>
            <a:r>
              <a:rPr lang="nl-NL" sz="1200" dirty="0" err="1" smtClean="0">
                <a:latin typeface="Arial Narrow"/>
              </a:rPr>
              <a:t>treatment</a:t>
            </a:r>
            <a:endParaRPr lang="nl-NL" sz="1200" dirty="0" smtClean="0">
              <a:latin typeface="Arial Narrow"/>
            </a:endParaRPr>
          </a:p>
          <a:p>
            <a:pPr marL="228600" indent="-228600"/>
            <a:r>
              <a:rPr lang="nl-NL" sz="1200" dirty="0" smtClean="0">
                <a:latin typeface="Arial Narrow"/>
              </a:rPr>
              <a:t>Health </a:t>
            </a:r>
            <a:r>
              <a:rPr lang="nl-NL" sz="1200" dirty="0" err="1" smtClean="0">
                <a:latin typeface="Arial Narrow"/>
              </a:rPr>
              <a:t>economics</a:t>
            </a:r>
            <a:endParaRPr lang="nl-NL" sz="1200" dirty="0" smtClean="0">
              <a:latin typeface="Arial Narrow"/>
            </a:endParaRPr>
          </a:p>
          <a:p>
            <a:pPr marL="228600" indent="-228600"/>
            <a:r>
              <a:rPr lang="nl-NL" sz="1200" dirty="0" smtClean="0">
                <a:latin typeface="Arial Narrow"/>
              </a:rPr>
              <a:t>TB </a:t>
            </a:r>
            <a:r>
              <a:rPr lang="nl-NL" sz="1200" dirty="0" err="1" smtClean="0">
                <a:latin typeface="Arial Narrow"/>
              </a:rPr>
              <a:t>outcome</a:t>
            </a:r>
            <a:endParaRPr lang="nl-NL" sz="1200" dirty="0" smtClean="0">
              <a:latin typeface="Arial Narrow"/>
            </a:endParaRPr>
          </a:p>
          <a:p>
            <a:pPr marL="228600" indent="-228600"/>
            <a:r>
              <a:rPr lang="nl-NL" sz="1200" dirty="0" smtClean="0">
                <a:latin typeface="Arial Narrow"/>
              </a:rPr>
              <a:t>DM </a:t>
            </a:r>
            <a:r>
              <a:rPr lang="nl-NL" sz="1200" dirty="0" err="1" smtClean="0">
                <a:latin typeface="Arial Narrow"/>
              </a:rPr>
              <a:t>treatment</a:t>
            </a:r>
            <a:r>
              <a:rPr lang="nl-NL" sz="1200" dirty="0" smtClean="0">
                <a:latin typeface="Arial Narrow"/>
              </a:rPr>
              <a:t> </a:t>
            </a:r>
            <a:r>
              <a:rPr lang="nl-NL" sz="1200" dirty="0" err="1" smtClean="0">
                <a:latin typeface="Arial Narrow"/>
              </a:rPr>
              <a:t>needs</a:t>
            </a:r>
            <a:r>
              <a:rPr lang="nl-NL" sz="1200" dirty="0" smtClean="0">
                <a:latin typeface="Arial Narrow"/>
              </a:rPr>
              <a:t> </a:t>
            </a:r>
            <a:r>
              <a:rPr lang="nl-NL" sz="1200" dirty="0" err="1" smtClean="0">
                <a:latin typeface="Arial Narrow"/>
              </a:rPr>
              <a:t>after</a:t>
            </a:r>
            <a:r>
              <a:rPr lang="nl-NL" sz="1200" dirty="0" smtClean="0">
                <a:latin typeface="Arial Narrow"/>
              </a:rPr>
              <a:t> TB </a:t>
            </a:r>
            <a:r>
              <a:rPr lang="nl-NL" sz="1200" dirty="0" err="1" smtClean="0">
                <a:latin typeface="Arial Narrow"/>
              </a:rPr>
              <a:t>treatment</a:t>
            </a:r>
            <a:endParaRPr lang="nl-NL" sz="1200" dirty="0" smtClean="0">
              <a:latin typeface="Arial Narrow"/>
            </a:endParaRPr>
          </a:p>
          <a:p>
            <a:pPr marL="228600" indent="-228600"/>
            <a:endParaRPr lang="nl-NL" sz="1200" dirty="0" smtClean="0">
              <a:latin typeface="Arial Narrow"/>
            </a:endParaRPr>
          </a:p>
          <a:p>
            <a:pPr marL="228600" indent="-228600"/>
            <a:r>
              <a:rPr lang="nl-NL" sz="1200" b="1" i="1" dirty="0" err="1" smtClean="0">
                <a:latin typeface="Arial Narrow"/>
              </a:rPr>
              <a:t>Treatment</a:t>
            </a:r>
            <a:r>
              <a:rPr lang="nl-NL" sz="1200" b="1" i="1" dirty="0" smtClean="0">
                <a:latin typeface="Arial Narrow"/>
              </a:rPr>
              <a:t> </a:t>
            </a:r>
            <a:r>
              <a:rPr lang="nl-NL" sz="1200" b="1" i="1" dirty="0" err="1" smtClean="0">
                <a:latin typeface="Arial Narrow"/>
              </a:rPr>
              <a:t>protocols</a:t>
            </a:r>
            <a:r>
              <a:rPr lang="nl-NL" sz="1200" b="1" i="1" dirty="0" smtClean="0">
                <a:latin typeface="Arial Narrow"/>
              </a:rPr>
              <a:t> &amp; </a:t>
            </a:r>
            <a:r>
              <a:rPr lang="nl-NL" sz="1200" b="1" i="1" dirty="0" err="1" smtClean="0">
                <a:latin typeface="Arial Narrow"/>
              </a:rPr>
              <a:t>guideline</a:t>
            </a:r>
            <a:r>
              <a:rPr lang="nl-NL" sz="1200" b="1" i="1" dirty="0" smtClean="0">
                <a:latin typeface="Arial Narrow"/>
              </a:rPr>
              <a:t> </a:t>
            </a:r>
            <a:r>
              <a:rPr lang="nl-NL" sz="1200" b="1" i="1" dirty="0" err="1" smtClean="0">
                <a:latin typeface="Arial Narrow"/>
              </a:rPr>
              <a:t>development</a:t>
            </a:r>
            <a:r>
              <a:rPr lang="nl-NL" sz="1200" i="1" dirty="0" smtClean="0">
                <a:latin typeface="Arial Narrow"/>
              </a:rPr>
              <a:t> 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6145229" y="4579042"/>
            <a:ext cx="2846371" cy="13849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28600" indent="-228600"/>
            <a:r>
              <a:rPr lang="nl-NL" sz="1200" dirty="0" err="1">
                <a:latin typeface="Arial Narrow"/>
              </a:rPr>
              <a:t>B</a:t>
            </a:r>
            <a:r>
              <a:rPr lang="nl-NL" sz="1200" dirty="0" err="1" smtClean="0">
                <a:latin typeface="Arial Narrow"/>
              </a:rPr>
              <a:t>ioprofiles</a:t>
            </a:r>
            <a:r>
              <a:rPr lang="nl-NL" sz="1200" dirty="0" smtClean="0">
                <a:latin typeface="Arial Narrow"/>
              </a:rPr>
              <a:t> in TB, DM and TB-DM</a:t>
            </a:r>
          </a:p>
          <a:p>
            <a:pPr marL="228600" indent="-228600"/>
            <a:r>
              <a:rPr lang="nl-NL" sz="1200" dirty="0" smtClean="0">
                <a:latin typeface="Arial Narrow"/>
              </a:rPr>
              <a:t>	gene </a:t>
            </a:r>
            <a:r>
              <a:rPr lang="nl-NL" sz="1200" dirty="0" err="1" smtClean="0">
                <a:latin typeface="Arial Narrow"/>
              </a:rPr>
              <a:t>expression</a:t>
            </a:r>
            <a:r>
              <a:rPr lang="nl-NL" sz="1200" dirty="0" smtClean="0">
                <a:latin typeface="Arial Narrow"/>
              </a:rPr>
              <a:t>; </a:t>
            </a:r>
            <a:r>
              <a:rPr lang="nl-NL" sz="1200" dirty="0" err="1" smtClean="0">
                <a:latin typeface="Arial Narrow"/>
              </a:rPr>
              <a:t>proteomics</a:t>
            </a:r>
            <a:r>
              <a:rPr lang="nl-NL" sz="1200" dirty="0" smtClean="0">
                <a:latin typeface="Arial Narrow"/>
              </a:rPr>
              <a:t> / </a:t>
            </a:r>
            <a:r>
              <a:rPr lang="nl-NL" sz="1200" dirty="0" err="1" smtClean="0">
                <a:latin typeface="Arial Narrow"/>
              </a:rPr>
              <a:t>metabolomics</a:t>
            </a:r>
            <a:r>
              <a:rPr lang="nl-NL" sz="1200" dirty="0" smtClean="0">
                <a:latin typeface="Arial Narrow"/>
              </a:rPr>
              <a:t>; </a:t>
            </a:r>
            <a:r>
              <a:rPr lang="nl-NL" sz="1200" dirty="0" err="1" smtClean="0">
                <a:latin typeface="Arial Narrow"/>
              </a:rPr>
              <a:t>leukocyte</a:t>
            </a:r>
            <a:r>
              <a:rPr lang="nl-NL" sz="1200" dirty="0" smtClean="0">
                <a:latin typeface="Arial Narrow"/>
              </a:rPr>
              <a:t> </a:t>
            </a:r>
            <a:r>
              <a:rPr lang="nl-NL" sz="1200" dirty="0" err="1" smtClean="0">
                <a:latin typeface="Arial Narrow"/>
              </a:rPr>
              <a:t>phenotyping</a:t>
            </a:r>
            <a:endParaRPr lang="nl-NL" sz="1200" dirty="0" smtClean="0">
              <a:latin typeface="Arial Narrow"/>
            </a:endParaRPr>
          </a:p>
          <a:p>
            <a:r>
              <a:rPr lang="nl-NL" sz="1200" dirty="0" smtClean="0">
                <a:latin typeface="Arial Narrow"/>
              </a:rPr>
              <a:t>Effect </a:t>
            </a:r>
            <a:r>
              <a:rPr lang="nl-NL" sz="1200" dirty="0" err="1" smtClean="0">
                <a:latin typeface="Arial Narrow"/>
              </a:rPr>
              <a:t>hyperglycemia</a:t>
            </a:r>
            <a:r>
              <a:rPr lang="nl-NL" sz="1200" dirty="0" smtClean="0">
                <a:latin typeface="Arial Narrow"/>
              </a:rPr>
              <a:t> / TB </a:t>
            </a:r>
            <a:r>
              <a:rPr lang="nl-NL" sz="1200" dirty="0" err="1" smtClean="0">
                <a:latin typeface="Arial Narrow"/>
              </a:rPr>
              <a:t>treatment</a:t>
            </a:r>
            <a:endParaRPr lang="nl-NL" sz="1200" dirty="0" smtClean="0">
              <a:latin typeface="Arial Narrow"/>
            </a:endParaRPr>
          </a:p>
          <a:p>
            <a:endParaRPr lang="nl-NL" sz="1200" dirty="0" smtClean="0">
              <a:latin typeface="Arial Narrow"/>
            </a:endParaRPr>
          </a:p>
          <a:p>
            <a:r>
              <a:rPr lang="nl-NL" sz="1200" b="1" i="1" dirty="0" smtClean="0">
                <a:latin typeface="Arial Narrow"/>
              </a:rPr>
              <a:t>Gut </a:t>
            </a:r>
            <a:r>
              <a:rPr lang="nl-NL" sz="1200" b="1" i="1" dirty="0" err="1" smtClean="0">
                <a:latin typeface="Arial Narrow"/>
              </a:rPr>
              <a:t>microbioma</a:t>
            </a:r>
            <a:r>
              <a:rPr lang="nl-NL" sz="1200" i="1" dirty="0" smtClean="0">
                <a:latin typeface="Arial Narrow"/>
              </a:rPr>
              <a:t> </a:t>
            </a:r>
          </a:p>
          <a:p>
            <a:r>
              <a:rPr lang="nl-NL" sz="1200" b="1" i="1" dirty="0" err="1" smtClean="0">
                <a:latin typeface="Arial Narrow"/>
              </a:rPr>
              <a:t>Pulmonary</a:t>
            </a:r>
            <a:r>
              <a:rPr lang="nl-NL" sz="1200" b="1" i="1" dirty="0" smtClean="0">
                <a:latin typeface="Arial Narrow"/>
              </a:rPr>
              <a:t> </a:t>
            </a:r>
            <a:r>
              <a:rPr lang="nl-NL" sz="1200" b="1" i="1" dirty="0" err="1" smtClean="0">
                <a:latin typeface="Arial Narrow"/>
              </a:rPr>
              <a:t>function</a:t>
            </a:r>
            <a:r>
              <a:rPr lang="nl-NL" sz="1200" b="1" i="1" dirty="0" smtClean="0">
                <a:latin typeface="Arial Narrow"/>
              </a:rPr>
              <a:t> / tissue </a:t>
            </a:r>
            <a:r>
              <a:rPr lang="nl-NL" sz="1200" b="1" i="1" dirty="0" err="1" smtClean="0">
                <a:latin typeface="Arial Narrow"/>
              </a:rPr>
              <a:t>damage</a:t>
            </a:r>
            <a:r>
              <a:rPr lang="nl-NL" sz="1200" b="1" i="1" dirty="0" smtClean="0">
                <a:latin typeface="Arial Narrow"/>
              </a:rPr>
              <a:t> / </a:t>
            </a:r>
            <a:r>
              <a:rPr lang="nl-NL" sz="1200" b="1" i="1" dirty="0" err="1" smtClean="0">
                <a:latin typeface="Arial Narrow"/>
              </a:rPr>
              <a:t>MMPs</a:t>
            </a:r>
            <a:endParaRPr lang="nl-NL" sz="1200" b="1" i="1" dirty="0" smtClean="0">
              <a:latin typeface="Arial Narrow"/>
            </a:endParaRPr>
          </a:p>
        </p:txBody>
      </p:sp>
      <p:cxnSp>
        <p:nvCxnSpPr>
          <p:cNvPr id="34" name="Rechte verbindingslijn met pijl 33"/>
          <p:cNvCxnSpPr>
            <a:stCxn id="10" idx="3"/>
            <a:endCxn id="6" idx="1"/>
          </p:cNvCxnSpPr>
          <p:nvPr/>
        </p:nvCxnSpPr>
        <p:spPr>
          <a:xfrm flipV="1">
            <a:off x="3556432" y="4218798"/>
            <a:ext cx="2344346" cy="3"/>
          </a:xfrm>
          <a:prstGeom prst="straightConnector1">
            <a:avLst/>
          </a:prstGeom>
          <a:ln w="50800"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Rechte verbindingslijn met pijl 34"/>
          <p:cNvCxnSpPr/>
          <p:nvPr/>
        </p:nvCxnSpPr>
        <p:spPr>
          <a:xfrm flipV="1">
            <a:off x="2884894" y="1690928"/>
            <a:ext cx="3133356" cy="4"/>
          </a:xfrm>
          <a:prstGeom prst="straightConnector1">
            <a:avLst/>
          </a:prstGeom>
          <a:ln w="50800"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ekstvak 36"/>
          <p:cNvSpPr txBox="1"/>
          <p:nvPr/>
        </p:nvSpPr>
        <p:spPr>
          <a:xfrm>
            <a:off x="1110859" y="4579042"/>
            <a:ext cx="3193616" cy="13849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28600" indent="-228600"/>
            <a:r>
              <a:rPr lang="nl-NL" sz="1200" dirty="0" err="1" smtClean="0">
                <a:latin typeface="Arial Narrow"/>
              </a:rPr>
              <a:t>In-vitro</a:t>
            </a:r>
            <a:r>
              <a:rPr lang="nl-NL" sz="1200" dirty="0" smtClean="0">
                <a:latin typeface="Arial Narrow"/>
              </a:rPr>
              <a:t> studies: </a:t>
            </a:r>
            <a:r>
              <a:rPr lang="nl-NL" sz="1200" dirty="0" err="1" smtClean="0">
                <a:latin typeface="Arial Narrow"/>
              </a:rPr>
              <a:t>macrophages</a:t>
            </a:r>
            <a:r>
              <a:rPr lang="nl-NL" sz="1200" dirty="0" smtClean="0">
                <a:latin typeface="Arial Narrow"/>
              </a:rPr>
              <a:t>, </a:t>
            </a:r>
            <a:r>
              <a:rPr lang="nl-NL" sz="1200" dirty="0" err="1" smtClean="0">
                <a:latin typeface="Arial Narrow"/>
              </a:rPr>
              <a:t>adipocytes</a:t>
            </a:r>
            <a:endParaRPr lang="nl-NL" sz="1200" dirty="0" smtClean="0">
              <a:latin typeface="Arial Narrow"/>
            </a:endParaRPr>
          </a:p>
          <a:p>
            <a:pPr marL="228600" indent="-228600"/>
            <a:r>
              <a:rPr lang="nl-NL" sz="1200" dirty="0" err="1" smtClean="0">
                <a:latin typeface="Arial Narrow"/>
              </a:rPr>
              <a:t>Patient</a:t>
            </a:r>
            <a:r>
              <a:rPr lang="nl-NL" sz="1200" dirty="0" smtClean="0">
                <a:latin typeface="Arial Narrow"/>
              </a:rPr>
              <a:t> </a:t>
            </a:r>
            <a:r>
              <a:rPr lang="nl-NL" sz="1200" dirty="0" err="1">
                <a:latin typeface="Arial Narrow"/>
              </a:rPr>
              <a:t>g</a:t>
            </a:r>
            <a:r>
              <a:rPr lang="nl-NL" sz="1200" dirty="0" err="1" smtClean="0">
                <a:latin typeface="Arial Narrow"/>
              </a:rPr>
              <a:t>enetic</a:t>
            </a:r>
            <a:r>
              <a:rPr lang="nl-NL" sz="1200" dirty="0" smtClean="0">
                <a:latin typeface="Arial Narrow"/>
              </a:rPr>
              <a:t> studies</a:t>
            </a:r>
          </a:p>
          <a:p>
            <a:pPr marL="228600" indent="-228600"/>
            <a:r>
              <a:rPr lang="nl-NL" sz="1200" dirty="0" err="1" smtClean="0">
                <a:latin typeface="Arial Narrow"/>
              </a:rPr>
              <a:t>Functional</a:t>
            </a:r>
            <a:r>
              <a:rPr lang="nl-NL" sz="1200" dirty="0" smtClean="0">
                <a:latin typeface="Arial Narrow"/>
              </a:rPr>
              <a:t> </a:t>
            </a:r>
            <a:r>
              <a:rPr lang="nl-NL" sz="1200" dirty="0" err="1" smtClean="0">
                <a:latin typeface="Arial Narrow"/>
              </a:rPr>
              <a:t>Genomics</a:t>
            </a:r>
            <a:r>
              <a:rPr lang="nl-NL" sz="1200" dirty="0" smtClean="0">
                <a:latin typeface="Arial Narrow"/>
              </a:rPr>
              <a:t> (</a:t>
            </a:r>
            <a:r>
              <a:rPr lang="nl-NL" sz="1200" dirty="0" err="1" smtClean="0">
                <a:latin typeface="Arial Narrow"/>
              </a:rPr>
              <a:t>linking</a:t>
            </a:r>
            <a:r>
              <a:rPr lang="nl-NL" sz="1200" dirty="0" smtClean="0">
                <a:latin typeface="Arial Narrow"/>
              </a:rPr>
              <a:t> </a:t>
            </a:r>
            <a:r>
              <a:rPr lang="nl-NL" sz="1200" dirty="0" err="1" smtClean="0">
                <a:latin typeface="Arial Narrow"/>
              </a:rPr>
              <a:t>genetics</a:t>
            </a:r>
            <a:r>
              <a:rPr lang="nl-NL" sz="1200" dirty="0" smtClean="0">
                <a:latin typeface="Arial Narrow"/>
              </a:rPr>
              <a:t> &amp; </a:t>
            </a:r>
            <a:r>
              <a:rPr lang="nl-NL" sz="1200" dirty="0" err="1" smtClean="0">
                <a:latin typeface="Arial Narrow"/>
              </a:rPr>
              <a:t>in-vitro</a:t>
            </a:r>
            <a:r>
              <a:rPr lang="nl-NL" sz="1200" dirty="0" smtClean="0">
                <a:latin typeface="Arial Narrow"/>
              </a:rPr>
              <a:t>)</a:t>
            </a:r>
          </a:p>
          <a:p>
            <a:pPr marL="228600" indent="-228600"/>
            <a:endParaRPr lang="nl-NL" sz="1200" dirty="0" smtClean="0">
              <a:latin typeface="Arial Narrow"/>
            </a:endParaRPr>
          </a:p>
          <a:p>
            <a:pPr marL="228600" indent="-228600"/>
            <a:r>
              <a:rPr lang="nl-NL" sz="1200" b="1" i="1" dirty="0" smtClean="0">
                <a:latin typeface="Arial Narrow"/>
              </a:rPr>
              <a:t>More </a:t>
            </a:r>
            <a:r>
              <a:rPr lang="nl-NL" sz="1200" b="1" i="1" dirty="0" err="1" smtClean="0">
                <a:latin typeface="Arial Narrow"/>
              </a:rPr>
              <a:t>powerful</a:t>
            </a:r>
            <a:r>
              <a:rPr lang="nl-NL" sz="1200" b="1" i="1" dirty="0" smtClean="0">
                <a:latin typeface="Arial Narrow"/>
              </a:rPr>
              <a:t> </a:t>
            </a:r>
            <a:r>
              <a:rPr lang="nl-NL" sz="1200" b="1" i="1" dirty="0" err="1" smtClean="0">
                <a:latin typeface="Arial Narrow"/>
              </a:rPr>
              <a:t>genetics</a:t>
            </a:r>
            <a:r>
              <a:rPr lang="nl-NL" sz="1200" b="1" i="1" dirty="0" smtClean="0">
                <a:latin typeface="Arial Narrow"/>
              </a:rPr>
              <a:t> (more </a:t>
            </a:r>
            <a:r>
              <a:rPr lang="nl-NL" sz="1200" b="1" i="1" dirty="0" err="1" smtClean="0">
                <a:latin typeface="Arial Narrow"/>
              </a:rPr>
              <a:t>subjects</a:t>
            </a:r>
            <a:r>
              <a:rPr lang="nl-NL" sz="1200" b="1" i="1" dirty="0" smtClean="0">
                <a:latin typeface="Arial Narrow"/>
              </a:rPr>
              <a:t> &amp; </a:t>
            </a:r>
            <a:r>
              <a:rPr lang="nl-NL" sz="1200" b="1" i="1" dirty="0" err="1" smtClean="0">
                <a:latin typeface="Arial Narrow"/>
              </a:rPr>
              <a:t>genes</a:t>
            </a:r>
            <a:r>
              <a:rPr lang="nl-NL" sz="1200" b="1" i="1" dirty="0" smtClean="0">
                <a:latin typeface="Arial Narrow"/>
              </a:rPr>
              <a:t>), </a:t>
            </a:r>
          </a:p>
          <a:p>
            <a:pPr marL="228600" indent="-228600"/>
            <a:r>
              <a:rPr lang="nl-NL" sz="1200" b="1" i="1" dirty="0" smtClean="0">
                <a:latin typeface="Arial Narrow"/>
              </a:rPr>
              <a:t>     link </a:t>
            </a:r>
            <a:r>
              <a:rPr lang="nl-NL" sz="1200" b="1" i="1" dirty="0" err="1" smtClean="0">
                <a:latin typeface="Arial Narrow"/>
              </a:rPr>
              <a:t>with</a:t>
            </a:r>
            <a:r>
              <a:rPr lang="nl-NL" sz="1200" b="1" i="1" dirty="0" smtClean="0">
                <a:latin typeface="Arial Narrow"/>
              </a:rPr>
              <a:t> </a:t>
            </a:r>
            <a:r>
              <a:rPr lang="nl-NL" sz="1200" b="1" i="1" dirty="0" err="1">
                <a:latin typeface="Arial Narrow"/>
              </a:rPr>
              <a:t>g</a:t>
            </a:r>
            <a:r>
              <a:rPr lang="nl-NL" sz="1200" b="1" i="1" dirty="0" err="1" smtClean="0">
                <a:latin typeface="Arial Narrow"/>
              </a:rPr>
              <a:t>enome-wide</a:t>
            </a:r>
            <a:r>
              <a:rPr lang="nl-NL" sz="1200" b="1" i="1" dirty="0" smtClean="0">
                <a:latin typeface="Arial Narrow"/>
              </a:rPr>
              <a:t> RNA </a:t>
            </a:r>
            <a:r>
              <a:rPr lang="nl-NL" sz="1200" b="1" i="1" dirty="0" err="1" smtClean="0">
                <a:latin typeface="Arial Narrow"/>
              </a:rPr>
              <a:t>expression</a:t>
            </a:r>
            <a:r>
              <a:rPr lang="nl-NL" sz="1200" b="1" i="1" dirty="0" smtClean="0">
                <a:latin typeface="Arial Narrow"/>
              </a:rPr>
              <a:t> </a:t>
            </a:r>
          </a:p>
          <a:p>
            <a:pPr marL="228600" indent="-228600"/>
            <a:r>
              <a:rPr lang="nl-NL" sz="1200" b="1" i="1" dirty="0" err="1" smtClean="0">
                <a:latin typeface="Arial Narrow"/>
              </a:rPr>
              <a:t>Whole</a:t>
            </a:r>
            <a:r>
              <a:rPr lang="nl-NL" sz="1200" b="1" i="1" dirty="0" smtClean="0">
                <a:latin typeface="Arial Narrow"/>
              </a:rPr>
              <a:t> genome </a:t>
            </a:r>
            <a:r>
              <a:rPr lang="nl-NL" sz="1200" b="1" i="1" dirty="0" err="1" smtClean="0">
                <a:latin typeface="Arial Narrow"/>
              </a:rPr>
              <a:t>Mtb</a:t>
            </a:r>
            <a:r>
              <a:rPr lang="nl-NL" sz="1200" b="1" i="1" dirty="0" smtClean="0">
                <a:latin typeface="Arial Narrow"/>
              </a:rPr>
              <a:t> (genome to genome..)</a:t>
            </a:r>
          </a:p>
        </p:txBody>
      </p:sp>
      <p:sp>
        <p:nvSpPr>
          <p:cNvPr id="24" name="Titel 4"/>
          <p:cNvSpPr txBox="1">
            <a:spLocks/>
          </p:cNvSpPr>
          <p:nvPr/>
        </p:nvSpPr>
        <p:spPr>
          <a:xfrm>
            <a:off x="467544" y="260648"/>
            <a:ext cx="8291264" cy="100811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AF1228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Possibilities</a:t>
            </a:r>
            <a:r>
              <a:rPr kumimoji="0" lang="de-DE" sz="2800" b="1" i="0" u="none" strike="noStrike" kern="1200" cap="none" spc="0" normalizeH="0" noProof="0" dirty="0" smtClean="0">
                <a:ln>
                  <a:noFill/>
                </a:ln>
                <a:solidFill>
                  <a:srgbClr val="AF1228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de-DE" sz="2800" b="1" i="0" u="none" strike="noStrike" kern="1200" cap="none" spc="0" normalizeH="0" noProof="0" dirty="0" err="1" smtClean="0">
                <a:ln>
                  <a:noFill/>
                </a:ln>
                <a:solidFill>
                  <a:srgbClr val="AF1228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</a:t>
            </a:r>
            <a:r>
              <a:rPr kumimoji="0" lang="de-DE" sz="2800" b="1" i="0" u="none" strike="noStrike" kern="1200" cap="none" spc="0" normalizeH="0" noProof="0" dirty="0" smtClean="0">
                <a:ln>
                  <a:noFill/>
                </a:ln>
                <a:solidFill>
                  <a:srgbClr val="AF1228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additional </a:t>
            </a:r>
            <a:r>
              <a:rPr kumimoji="0" lang="de-DE" sz="2800" b="1" i="0" u="none" strike="noStrike" kern="1200" cap="none" spc="0" normalizeH="0" noProof="0" dirty="0" err="1" smtClean="0">
                <a:ln>
                  <a:noFill/>
                </a:ln>
                <a:solidFill>
                  <a:srgbClr val="AF1228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studies</a:t>
            </a:r>
            <a:r>
              <a:rPr kumimoji="0" lang="de-DE" sz="2800" b="1" i="0" u="none" strike="noStrike" kern="1200" cap="none" spc="0" normalizeH="0" noProof="0" dirty="0" smtClean="0">
                <a:ln>
                  <a:noFill/>
                </a:ln>
                <a:solidFill>
                  <a:srgbClr val="AF1228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de-DE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AF1228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..</a:t>
            </a:r>
            <a:endParaRPr kumimoji="0" lang="de-DE" sz="2800" b="1" i="0" u="none" strike="noStrike" kern="1200" cap="none" spc="0" normalizeH="0" baseline="0" noProof="0" dirty="0">
              <a:ln>
                <a:noFill/>
              </a:ln>
              <a:solidFill>
                <a:srgbClr val="AF1228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672235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Task 1.1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dirty="0" smtClean="0"/>
              <a:t>Develop and validate an </a:t>
            </a:r>
            <a:r>
              <a:rPr lang="en-GB" dirty="0"/>
              <a:t>algorithm for diagnosing DM in TB patients in distinct locations </a:t>
            </a:r>
            <a:r>
              <a:rPr lang="en-GB" dirty="0" smtClean="0"/>
              <a:t> [Romania, Peru, Indonesia, S Africa]</a:t>
            </a:r>
          </a:p>
          <a:p>
            <a:pPr lvl="1"/>
            <a:r>
              <a:rPr lang="en-GB" dirty="0" smtClean="0"/>
              <a:t>POC HbA1c (may be “horizon” option, but still expensive)</a:t>
            </a:r>
          </a:p>
          <a:p>
            <a:pPr lvl="1"/>
            <a:r>
              <a:rPr lang="en-GB" dirty="0" smtClean="0"/>
              <a:t>FBG (fasting blood glucose). Is a “gold standard” but logistic of fasting tests difficult generally and especially in this study</a:t>
            </a:r>
          </a:p>
          <a:p>
            <a:pPr lvl="1"/>
            <a:r>
              <a:rPr lang="en-GB" dirty="0" smtClean="0"/>
              <a:t>“risk scores” (cheap, non-invasive, use “routine” data, but not previously used among TB patients)</a:t>
            </a:r>
          </a:p>
          <a:p>
            <a:pPr lvl="1"/>
            <a:r>
              <a:rPr lang="en-GB" dirty="0" smtClean="0"/>
              <a:t>RBS - [i.e. non-fasting] </a:t>
            </a:r>
            <a:r>
              <a:rPr lang="en-GB" dirty="0"/>
              <a:t>capillary </a:t>
            </a:r>
            <a:r>
              <a:rPr lang="en-GB" dirty="0" smtClean="0"/>
              <a:t>glucose / venous glucose (probably most commonly used globally)</a:t>
            </a:r>
          </a:p>
          <a:p>
            <a:pPr lvl="1"/>
            <a:r>
              <a:rPr lang="en-GB" dirty="0" smtClean="0"/>
              <a:t>Urinary dipsticks (easy and cheap but low sensitivity and not sure if they “add anything” to RBS)</a:t>
            </a:r>
            <a:endParaRPr lang="en-GB" dirty="0"/>
          </a:p>
          <a:p>
            <a:pPr lvl="1"/>
            <a:r>
              <a:rPr lang="en-GB" dirty="0" smtClean="0"/>
              <a:t>Combinations of the above</a:t>
            </a:r>
          </a:p>
          <a:p>
            <a:r>
              <a:rPr lang="en-GB" dirty="0" smtClean="0"/>
              <a:t>Laboratory HbA1c as gold standard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41106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are risk scores?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-339725"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dirty="0"/>
              <a:t>A screening tool making use of either routine data or data readily obtained through self completion or interview, aimed at detecting those likely to</a:t>
            </a:r>
            <a:r>
              <a:rPr lang="en-GB" dirty="0" smtClean="0"/>
              <a:t>:</a:t>
            </a:r>
          </a:p>
          <a:p>
            <a:pPr indent="-339725"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GB" dirty="0"/>
          </a:p>
          <a:p>
            <a:pPr marL="860425" lvl="1" indent="-320675">
              <a:buSzPct val="45000"/>
              <a:buFont typeface="Wingdings" charset="2"/>
              <a:buChar char="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dirty="0"/>
              <a:t>Have undiagnosed Type 2 diabetes</a:t>
            </a:r>
          </a:p>
          <a:p>
            <a:pPr marL="860425" lvl="1" indent="-320675">
              <a:buSzPct val="45000"/>
              <a:buFont typeface="Wingdings" charset="2"/>
              <a:buChar char="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GB" dirty="0" smtClean="0"/>
          </a:p>
          <a:p>
            <a:pPr marL="860425" lvl="1" indent="-320675">
              <a:buSzPct val="45000"/>
              <a:buFont typeface="Wingdings" charset="2"/>
              <a:buChar char=""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dirty="0" smtClean="0"/>
              <a:t>Be </a:t>
            </a:r>
            <a:r>
              <a:rPr lang="en-GB" dirty="0"/>
              <a:t>at risk of developing Type 2 diabetes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70834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Potential limitations of risk scores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Diagnostic accuracy may be lower in populations that differ from those in which they were originally diagnosed</a:t>
            </a:r>
          </a:p>
          <a:p>
            <a:endParaRPr lang="en-GB" dirty="0" smtClean="0"/>
          </a:p>
          <a:p>
            <a:r>
              <a:rPr lang="en-GB" dirty="0" smtClean="0"/>
              <a:t>All rely on some anthropometric measurements which will be severely distorted in patients with acute TB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590E6-4ED6-4E04-9D10-925CCC5D60F6}" type="datetime1">
              <a:rPr lang="en-GB" smtClean="0"/>
              <a:t>18/09/2014</a:t>
            </a:fld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92030-7DB9-4B0B-9FF5-3798F6D70722}" type="slidenum">
              <a:rPr lang="en-GB" smtClean="0"/>
              <a:pPr/>
              <a:t>49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63333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600225"/>
            <a:ext cx="8641084" cy="4637087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en-GB" sz="2400" b="1" dirty="0" smtClean="0">
                <a:solidFill>
                  <a:srgbClr val="FF0000"/>
                </a:solidFill>
              </a:rPr>
              <a:t>Individuals with DM have an impaired immune response</a:t>
            </a:r>
          </a:p>
          <a:p>
            <a:pPr>
              <a:lnSpc>
                <a:spcPct val="90000"/>
              </a:lnSpc>
            </a:pPr>
            <a:endParaRPr lang="en-GB" sz="1200" b="1" dirty="0" smtClean="0">
              <a:solidFill>
                <a:srgbClr val="000082"/>
              </a:solidFill>
            </a:endParaRPr>
          </a:p>
          <a:p>
            <a:pPr>
              <a:lnSpc>
                <a:spcPct val="90000"/>
              </a:lnSpc>
            </a:pPr>
            <a:r>
              <a:rPr lang="en-GB" sz="2400" b="1" dirty="0" smtClean="0">
                <a:solidFill>
                  <a:srgbClr val="000082"/>
                </a:solidFill>
              </a:rPr>
              <a:t>Pulmonary microangiopathy</a:t>
            </a:r>
            <a:endParaRPr lang="en-GB" sz="2400" b="1" dirty="0">
              <a:solidFill>
                <a:srgbClr val="000082"/>
              </a:solidFill>
            </a:endParaRPr>
          </a:p>
          <a:p>
            <a:pPr>
              <a:lnSpc>
                <a:spcPct val="90000"/>
              </a:lnSpc>
            </a:pPr>
            <a:endParaRPr lang="en-GB" sz="1200" b="1" dirty="0">
              <a:solidFill>
                <a:srgbClr val="000082"/>
              </a:solidFill>
            </a:endParaRPr>
          </a:p>
          <a:p>
            <a:pPr>
              <a:lnSpc>
                <a:spcPct val="90000"/>
              </a:lnSpc>
            </a:pPr>
            <a:r>
              <a:rPr lang="en-GB" sz="2400" b="1" dirty="0" smtClean="0">
                <a:solidFill>
                  <a:srgbClr val="FF0000"/>
                </a:solidFill>
              </a:rPr>
              <a:t>TB </a:t>
            </a:r>
            <a:r>
              <a:rPr lang="en-GB" sz="2400" b="1" dirty="0">
                <a:solidFill>
                  <a:srgbClr val="FF0000"/>
                </a:solidFill>
              </a:rPr>
              <a:t>patients found to develop IH, or DM (Engelbach, Nichols, Mugusi, Swai</a:t>
            </a:r>
            <a:r>
              <a:rPr lang="en-GB" sz="2400" b="1" dirty="0" smtClean="0">
                <a:solidFill>
                  <a:srgbClr val="FF0000"/>
                </a:solidFill>
              </a:rPr>
              <a:t>)</a:t>
            </a:r>
          </a:p>
          <a:p>
            <a:pPr>
              <a:lnSpc>
                <a:spcPct val="90000"/>
              </a:lnSpc>
            </a:pPr>
            <a:endParaRPr lang="en-GB" sz="1200" b="1" dirty="0">
              <a:solidFill>
                <a:srgbClr val="000082"/>
              </a:solidFill>
            </a:endParaRPr>
          </a:p>
          <a:p>
            <a:pPr>
              <a:lnSpc>
                <a:spcPct val="90000"/>
              </a:lnSpc>
            </a:pPr>
            <a:r>
              <a:rPr lang="en-GB" sz="2400" b="1" dirty="0">
                <a:solidFill>
                  <a:srgbClr val="000082"/>
                </a:solidFill>
              </a:rPr>
              <a:t>Treatment causes IH/DM  (Nijland and </a:t>
            </a:r>
            <a:r>
              <a:rPr lang="en-GB" sz="2400" b="1" dirty="0" smtClean="0">
                <a:solidFill>
                  <a:srgbClr val="000082"/>
                </a:solidFill>
              </a:rPr>
              <a:t>BNF)</a:t>
            </a:r>
          </a:p>
          <a:p>
            <a:pPr>
              <a:lnSpc>
                <a:spcPct val="90000"/>
              </a:lnSpc>
            </a:pPr>
            <a:endParaRPr lang="en-GB" sz="24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en-GB" sz="2400" b="1" dirty="0" smtClean="0">
                <a:solidFill>
                  <a:srgbClr val="FF0000"/>
                </a:solidFill>
              </a:rPr>
              <a:t>Drugs - Rifampicin concentration reduced during TB treatment, possible interactions with metformin</a:t>
            </a:r>
          </a:p>
          <a:p>
            <a:pPr>
              <a:lnSpc>
                <a:spcPct val="90000"/>
              </a:lnSpc>
            </a:pPr>
            <a:endParaRPr lang="en-GB" sz="12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en-GB" sz="2400" b="1" dirty="0">
                <a:solidFill>
                  <a:srgbClr val="FF0000"/>
                </a:solidFill>
              </a:rPr>
              <a:t>Infectious process triggers DM </a:t>
            </a:r>
            <a:r>
              <a:rPr lang="en-GB" sz="2400" b="1" dirty="0" smtClean="0">
                <a:solidFill>
                  <a:srgbClr val="FF0000"/>
                </a:solidFill>
              </a:rPr>
              <a:t>(“stress related” hyperglycaemia)</a:t>
            </a:r>
            <a:endParaRPr lang="en-GB" sz="24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endParaRPr lang="en-GB" sz="1200" b="1" dirty="0">
              <a:solidFill>
                <a:srgbClr val="000082"/>
              </a:solidFill>
            </a:endParaRPr>
          </a:p>
          <a:p>
            <a:pPr>
              <a:lnSpc>
                <a:spcPct val="90000"/>
              </a:lnSpc>
            </a:pPr>
            <a:r>
              <a:rPr lang="en-GB" sz="2400" b="1" dirty="0">
                <a:solidFill>
                  <a:srgbClr val="000082"/>
                </a:solidFill>
              </a:rPr>
              <a:t>Amyloidosis in the Pancreas (Schwartz)</a:t>
            </a:r>
          </a:p>
          <a:p>
            <a:pPr>
              <a:lnSpc>
                <a:spcPct val="90000"/>
              </a:lnSpc>
            </a:pPr>
            <a:endParaRPr lang="en-GB" sz="1200" b="1" dirty="0">
              <a:solidFill>
                <a:srgbClr val="000082"/>
              </a:solidFill>
            </a:endParaRPr>
          </a:p>
          <a:p>
            <a:pPr>
              <a:lnSpc>
                <a:spcPct val="90000"/>
              </a:lnSpc>
            </a:pPr>
            <a:r>
              <a:rPr lang="en-GB" sz="2400" b="1" dirty="0">
                <a:solidFill>
                  <a:srgbClr val="000082"/>
                </a:solidFill>
              </a:rPr>
              <a:t>TB changes carbohydrate metabolism (Karachunski)</a:t>
            </a:r>
          </a:p>
          <a:p>
            <a:pPr>
              <a:lnSpc>
                <a:spcPct val="90000"/>
              </a:lnSpc>
            </a:pPr>
            <a:endParaRPr lang="en-GB" sz="2400" dirty="0">
              <a:solidFill>
                <a:srgbClr val="000082"/>
              </a:solidFill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512018" y="692696"/>
            <a:ext cx="615632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en-GB" sz="4000" b="1" dirty="0" smtClean="0"/>
              <a:t>Biological Plausibility</a:t>
            </a:r>
            <a:endParaRPr lang="en-GB" sz="4000" b="1" dirty="0"/>
          </a:p>
        </p:txBody>
      </p:sp>
    </p:spTree>
    <p:extLst>
      <p:ext uri="{BB962C8B-B14F-4D97-AF65-F5344CB8AC3E}">
        <p14:creationId xmlns:p14="http://schemas.microsoft.com/office/powerpoint/2010/main" val="1109686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778756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 smtClean="0"/>
              <a:t>Review of epidemiological studies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457200" indent="-457200"/>
            <a:r>
              <a:rPr lang="en-GB" sz="2800" dirty="0"/>
              <a:t>9 studies</a:t>
            </a:r>
            <a:r>
              <a:rPr lang="en-GB" dirty="0"/>
              <a:t> (1995-Jan 2007)</a:t>
            </a:r>
          </a:p>
          <a:p>
            <a:pPr marL="914400" lvl="1" indent="-457200"/>
            <a:r>
              <a:rPr lang="en-GB" dirty="0">
                <a:solidFill>
                  <a:srgbClr val="FFFF00"/>
                </a:solidFill>
              </a:rPr>
              <a:t>1 prospective cohort, </a:t>
            </a:r>
          </a:p>
          <a:p>
            <a:pPr marL="914400" lvl="1" indent="-457200"/>
            <a:r>
              <a:rPr lang="en-GB" dirty="0">
                <a:solidFill>
                  <a:srgbClr val="FFFF00"/>
                </a:solidFill>
              </a:rPr>
              <a:t>6 case-control (3 based on routine data), </a:t>
            </a:r>
          </a:p>
          <a:p>
            <a:pPr marL="914400" lvl="1" indent="-457200"/>
            <a:r>
              <a:rPr lang="en-GB" dirty="0">
                <a:solidFill>
                  <a:srgbClr val="FFFF00"/>
                </a:solidFill>
              </a:rPr>
              <a:t>2 further analyses using routine data sources</a:t>
            </a:r>
          </a:p>
          <a:p>
            <a:pPr marL="914400" lvl="1" indent="-457200"/>
            <a:endParaRPr lang="en-GB" dirty="0">
              <a:solidFill>
                <a:srgbClr val="FFFF00"/>
              </a:solidFill>
            </a:endParaRPr>
          </a:p>
          <a:p>
            <a:pPr marL="457200" indent="-457200"/>
            <a:r>
              <a:rPr lang="en-GB" sz="2800" dirty="0"/>
              <a:t>Geographical location</a:t>
            </a:r>
          </a:p>
          <a:p>
            <a:pPr marL="914400" lvl="1" indent="-457200"/>
            <a:r>
              <a:rPr lang="en-GB" dirty="0">
                <a:solidFill>
                  <a:srgbClr val="FFFF00"/>
                </a:solidFill>
              </a:rPr>
              <a:t>2 from US, and 1 each from the UK, Mexico, Russia, Korea, Indonesia, India, Canada</a:t>
            </a:r>
          </a:p>
          <a:p>
            <a:pPr eaLnBrk="1" hangingPunct="1"/>
            <a:endParaRPr lang="en-GB" dirty="0" smtClean="0"/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447675" y="6253163"/>
            <a:ext cx="783419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r>
              <a:rPr lang="en-US" sz="1800" b="1" i="1" dirty="0" smtClean="0">
                <a:solidFill>
                  <a:srgbClr val="66FFFF"/>
                </a:solidFill>
                <a:latin typeface="Century Gothic" pitchFamily="34" charset="0"/>
              </a:rPr>
              <a:t>Stevenson, </a:t>
            </a:r>
            <a:r>
              <a:rPr lang="en-US" sz="1800" b="1" i="1" dirty="0" err="1" smtClean="0">
                <a:solidFill>
                  <a:srgbClr val="66FFFF"/>
                </a:solidFill>
                <a:latin typeface="Century Gothic" pitchFamily="34" charset="0"/>
              </a:rPr>
              <a:t>Critchley</a:t>
            </a:r>
            <a:r>
              <a:rPr lang="en-US" sz="1800" b="1" i="1" dirty="0" smtClean="0">
                <a:solidFill>
                  <a:srgbClr val="66FFFF"/>
                </a:solidFill>
                <a:latin typeface="Century Gothic" pitchFamily="34" charset="0"/>
              </a:rPr>
              <a:t> </a:t>
            </a:r>
            <a:r>
              <a:rPr lang="en-US" sz="1800" b="1" i="1" dirty="0">
                <a:solidFill>
                  <a:srgbClr val="66FFFF"/>
                </a:solidFill>
                <a:latin typeface="Century Gothic" pitchFamily="34" charset="0"/>
              </a:rPr>
              <a:t>et al. Chronic Illness </a:t>
            </a:r>
            <a:r>
              <a:rPr lang="en-GB" sz="1800" b="1" i="1" dirty="0">
                <a:solidFill>
                  <a:srgbClr val="66FFFF"/>
                </a:solidFill>
                <a:latin typeface="Century Gothic" pitchFamily="34" charset="0"/>
              </a:rPr>
              <a:t>Vol. 3 No. 3, 228-245</a:t>
            </a:r>
            <a:r>
              <a:rPr lang="en-GB" sz="1800" b="1" i="1" dirty="0">
                <a:latin typeface="Century Gothic" pitchFamily="34" charset="0"/>
              </a:rPr>
              <a:t> </a:t>
            </a:r>
            <a:r>
              <a:rPr lang="en-US" sz="1800" b="1" i="1" dirty="0">
                <a:solidFill>
                  <a:srgbClr val="66FFFF"/>
                </a:solidFill>
                <a:latin typeface="Century Gothic" pitchFamily="34" charset="0"/>
              </a:rPr>
              <a:t>(2007)</a:t>
            </a:r>
            <a:endParaRPr lang="en-GB" sz="1800" b="1" i="1" dirty="0">
              <a:solidFill>
                <a:srgbClr val="66FFFF"/>
              </a:solidFill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296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Description of Studies identified	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2420938"/>
            <a:ext cx="7772400" cy="4114800"/>
          </a:xfrm>
        </p:spPr>
        <p:txBody>
          <a:bodyPr/>
          <a:lstStyle/>
          <a:p>
            <a:pPr marL="457200" indent="-457200" eaLnBrk="1" hangingPunct="1"/>
            <a:r>
              <a:rPr lang="en-GB" sz="2800" dirty="0" smtClean="0"/>
              <a:t>9 studies</a:t>
            </a:r>
            <a:r>
              <a:rPr lang="en-GB" dirty="0" smtClean="0"/>
              <a:t> (1995-Jan 2007)</a:t>
            </a:r>
          </a:p>
          <a:p>
            <a:pPr marL="914400" lvl="1" indent="-457200" eaLnBrk="1" hangingPunct="1"/>
            <a:r>
              <a:rPr lang="en-GB" dirty="0" smtClean="0">
                <a:solidFill>
                  <a:srgbClr val="FFFF00"/>
                </a:solidFill>
              </a:rPr>
              <a:t>1 prospective cohort, </a:t>
            </a:r>
          </a:p>
          <a:p>
            <a:pPr marL="914400" lvl="1" indent="-457200" eaLnBrk="1" hangingPunct="1"/>
            <a:r>
              <a:rPr lang="en-GB" dirty="0" smtClean="0">
                <a:solidFill>
                  <a:srgbClr val="FFFF00"/>
                </a:solidFill>
              </a:rPr>
              <a:t>6 case-control (3 based on routine data), </a:t>
            </a:r>
          </a:p>
          <a:p>
            <a:pPr marL="914400" lvl="1" indent="-457200" eaLnBrk="1" hangingPunct="1"/>
            <a:r>
              <a:rPr lang="en-GB" dirty="0" smtClean="0">
                <a:solidFill>
                  <a:srgbClr val="FFFF00"/>
                </a:solidFill>
              </a:rPr>
              <a:t>2 further analyses using routine data sources</a:t>
            </a:r>
          </a:p>
          <a:p>
            <a:pPr marL="914400" lvl="1" indent="-457200" eaLnBrk="1" hangingPunct="1"/>
            <a:endParaRPr lang="en-GB" dirty="0" smtClean="0">
              <a:solidFill>
                <a:srgbClr val="FFFF00"/>
              </a:solidFill>
            </a:endParaRPr>
          </a:p>
          <a:p>
            <a:pPr marL="457200" indent="-457200" eaLnBrk="1" hangingPunct="1"/>
            <a:r>
              <a:rPr lang="en-GB" sz="2800" dirty="0" smtClean="0"/>
              <a:t>Geographical location</a:t>
            </a:r>
          </a:p>
          <a:p>
            <a:pPr marL="914400" lvl="1" indent="-457200" eaLnBrk="1" hangingPunct="1"/>
            <a:r>
              <a:rPr lang="en-GB" dirty="0" smtClean="0">
                <a:solidFill>
                  <a:srgbClr val="FFFF00"/>
                </a:solidFill>
              </a:rPr>
              <a:t>2 from US, and 1 each from the UK, Mexico, Russia, Korea, Indonesia, India, Canada</a:t>
            </a:r>
          </a:p>
        </p:txBody>
      </p:sp>
    </p:spTree>
    <p:extLst>
      <p:ext uri="{BB962C8B-B14F-4D97-AF65-F5344CB8AC3E}">
        <p14:creationId xmlns:p14="http://schemas.microsoft.com/office/powerpoint/2010/main" val="1603391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Lonroth</a:t>
            </a:r>
            <a:r>
              <a:rPr lang="en-GB" dirty="0" smtClean="0"/>
              <a:t> et al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Country level data from 22 high burden TB countries</a:t>
            </a:r>
          </a:p>
          <a:p>
            <a:pPr lvl="1"/>
            <a:r>
              <a:rPr lang="en-GB" dirty="0" smtClean="0"/>
              <a:t>Proportion of active TB attributed to different risk factors</a:t>
            </a:r>
          </a:p>
          <a:p>
            <a:pPr lvl="2"/>
            <a:r>
              <a:rPr lang="en-GB" dirty="0" smtClean="0"/>
              <a:t>27% malnutrition</a:t>
            </a:r>
          </a:p>
          <a:p>
            <a:pPr lvl="2"/>
            <a:r>
              <a:rPr lang="en-GB" dirty="0" smtClean="0"/>
              <a:t>22% Indoor Air Pollution</a:t>
            </a:r>
          </a:p>
          <a:p>
            <a:pPr lvl="2"/>
            <a:r>
              <a:rPr lang="en-GB" dirty="0" smtClean="0"/>
              <a:t>21% Smoking</a:t>
            </a:r>
          </a:p>
          <a:p>
            <a:pPr lvl="2"/>
            <a:r>
              <a:rPr lang="en-GB" dirty="0" smtClean="0"/>
              <a:t>13% </a:t>
            </a:r>
            <a:r>
              <a:rPr lang="en-GB" smtClean="0"/>
              <a:t>Alcohol Abuse</a:t>
            </a:r>
            <a:endParaRPr lang="en-GB" dirty="0" smtClean="0"/>
          </a:p>
          <a:p>
            <a:pPr lvl="2"/>
            <a:r>
              <a:rPr lang="en-GB" dirty="0" smtClean="0"/>
              <a:t>16% HIV infection</a:t>
            </a:r>
          </a:p>
          <a:p>
            <a:pPr lvl="2"/>
            <a:r>
              <a:rPr lang="en-GB" dirty="0" smtClean="0"/>
              <a:t>10% Diabetes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3578950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Rationale and 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Rapid escalation in prevalence of T2DM globally, especially in urban centres in low and middle income countries</a:t>
            </a:r>
          </a:p>
          <a:p>
            <a:endParaRPr lang="en-GB" dirty="0"/>
          </a:p>
          <a:p>
            <a:pPr lvl="1"/>
            <a:endParaRPr lang="en-GB" dirty="0" smtClean="0"/>
          </a:p>
          <a:p>
            <a:pPr lvl="1"/>
            <a:r>
              <a:rPr lang="en-GB" dirty="0" smtClean="0"/>
              <a:t>POC tests e.g. HbA1c</a:t>
            </a:r>
          </a:p>
          <a:p>
            <a:pPr lvl="1"/>
            <a:r>
              <a:rPr lang="en-GB" dirty="0" smtClean="0"/>
              <a:t>“Risk scores”</a:t>
            </a:r>
          </a:p>
          <a:p>
            <a:pPr lvl="1"/>
            <a:r>
              <a:rPr lang="en-GB" dirty="0" smtClean="0"/>
              <a:t>Others e.g. Random capillary glucose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6506734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Glycated haemoglobin (HbA1c)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85000" lnSpcReduction="20000"/>
          </a:bodyPr>
          <a:lstStyle/>
          <a:p>
            <a:r>
              <a:rPr lang="en-GB" dirty="0" smtClean="0"/>
              <a:t>HbA1c – recognised by WHO in 2011 as a single diagnostic test</a:t>
            </a:r>
          </a:p>
          <a:p>
            <a:endParaRPr lang="en-GB" dirty="0"/>
          </a:p>
          <a:p>
            <a:r>
              <a:rPr lang="en-GB" dirty="0" smtClean="0"/>
              <a:t>HbA1c≥ 6.5% = DM, confirmatory test required</a:t>
            </a:r>
          </a:p>
          <a:p>
            <a:endParaRPr lang="en-GB" dirty="0"/>
          </a:p>
          <a:p>
            <a:r>
              <a:rPr lang="en-GB" dirty="0" smtClean="0"/>
              <a:t>Single test, does not require fasting</a:t>
            </a:r>
          </a:p>
          <a:p>
            <a:endParaRPr lang="en-GB" dirty="0"/>
          </a:p>
          <a:p>
            <a:r>
              <a:rPr lang="en-GB" dirty="0" smtClean="0"/>
              <a:t>Reflects blood glucose over previous 6-12 weeks, so may be less affected by infection than other diagnostic tests for DM (still an issue though)</a:t>
            </a:r>
          </a:p>
          <a:p>
            <a:endParaRPr lang="en-GB" dirty="0"/>
          </a:p>
          <a:p>
            <a:r>
              <a:rPr lang="en-GB" dirty="0" smtClean="0"/>
              <a:t>Not validated for use among TB patients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3245304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DM risk scores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256584"/>
          </a:xfrm>
        </p:spPr>
        <p:txBody>
          <a:bodyPr>
            <a:normAutofit fontScale="70000" lnSpcReduction="20000"/>
          </a:bodyPr>
          <a:lstStyle/>
          <a:p>
            <a:r>
              <a:rPr lang="en-GB" dirty="0" smtClean="0"/>
              <a:t>Large literature on questionnaire based methods “risk scores” for detecting undiagnosed diabetes</a:t>
            </a:r>
          </a:p>
          <a:p>
            <a:endParaRPr lang="en-GB" dirty="0"/>
          </a:p>
          <a:p>
            <a:r>
              <a:rPr lang="en-GB" dirty="0" smtClean="0"/>
              <a:t>Some “risk scores” have been widely publicised (e.g. Finnish, Cambridge, Danish) but most not extensively evaluated in other populations</a:t>
            </a:r>
          </a:p>
          <a:p>
            <a:endParaRPr lang="en-GB" dirty="0"/>
          </a:p>
          <a:p>
            <a:r>
              <a:rPr lang="en-GB" dirty="0" smtClean="0"/>
              <a:t>Fewer developed or tested in resource poor settings</a:t>
            </a:r>
          </a:p>
          <a:p>
            <a:endParaRPr lang="en-GB" dirty="0"/>
          </a:p>
          <a:p>
            <a:r>
              <a:rPr lang="en-GB" dirty="0" smtClean="0"/>
              <a:t>None tested among TB patients</a:t>
            </a:r>
          </a:p>
          <a:p>
            <a:endParaRPr lang="en-GB" dirty="0"/>
          </a:p>
          <a:p>
            <a:r>
              <a:rPr lang="en-GB" dirty="0" smtClean="0"/>
              <a:t>Risk score followed by confirmatory testing has been shown to be most cost-effective way of screening for DM in some low income settings (Mohan 2005) and is recommended by IDF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525659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Screening Methods proposed in TANDEM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b="1" dirty="0" smtClean="0"/>
          </a:p>
          <a:p>
            <a:endParaRPr lang="en-GB" b="1" dirty="0"/>
          </a:p>
          <a:p>
            <a:endParaRPr lang="en-GB" sz="4000" b="1" dirty="0" smtClean="0"/>
          </a:p>
          <a:p>
            <a:r>
              <a:rPr lang="en-GB" sz="4000" b="1" dirty="0" smtClean="0"/>
              <a:t>Screening PTB patients for DM</a:t>
            </a:r>
            <a:endParaRPr lang="en-GB" sz="4000" b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22BA9-030E-458F-BCCA-0DF26CDAD10E}" type="datetime1">
              <a:rPr lang="en-GB" smtClean="0"/>
              <a:t>18/09/2014</a:t>
            </a:fld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92030-7DB9-4B0B-9FF5-3798F6D70722}" type="slidenum">
              <a:rPr lang="en-GB" smtClean="0"/>
              <a:pPr/>
              <a:t>57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628120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Patient Selection	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Newly diagnosed and previously treated PTB</a:t>
            </a:r>
          </a:p>
          <a:p>
            <a:r>
              <a:rPr lang="en-GB" dirty="0" smtClean="0"/>
              <a:t>4 countries – 2000-2500 PTB patients</a:t>
            </a:r>
          </a:p>
          <a:p>
            <a:r>
              <a:rPr lang="en-GB" dirty="0" smtClean="0"/>
              <a:t>Smear positive and smear negative</a:t>
            </a:r>
          </a:p>
          <a:p>
            <a:r>
              <a:rPr lang="en-GB" dirty="0" smtClean="0"/>
              <a:t>Number of sites in each country? </a:t>
            </a:r>
          </a:p>
          <a:p>
            <a:r>
              <a:rPr lang="en-GB" dirty="0" smtClean="0"/>
              <a:t>Patients with known DM and taking anti-DM medication will not receive screening tests (but will contribute to prevalence estimates)</a:t>
            </a:r>
          </a:p>
          <a:p>
            <a:pPr lvl="1"/>
            <a:endParaRPr lang="en-GB" dirty="0" smtClean="0"/>
          </a:p>
          <a:p>
            <a:pPr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7509620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DM Screening tests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NZ" dirty="0"/>
              <a:t>laboratory HbA1c test </a:t>
            </a:r>
            <a:r>
              <a:rPr lang="en-NZ" dirty="0" smtClean="0"/>
              <a:t>(gold standard)</a:t>
            </a:r>
          </a:p>
          <a:p>
            <a:endParaRPr lang="en-NZ" dirty="0" smtClean="0"/>
          </a:p>
          <a:p>
            <a:r>
              <a:rPr lang="en-NZ" dirty="0" smtClean="0"/>
              <a:t>point </a:t>
            </a:r>
            <a:r>
              <a:rPr lang="en-NZ" dirty="0"/>
              <a:t>of care (POC) </a:t>
            </a:r>
            <a:r>
              <a:rPr lang="en-NZ" dirty="0" smtClean="0"/>
              <a:t>HbA1c</a:t>
            </a:r>
          </a:p>
          <a:p>
            <a:pPr marL="0" indent="0">
              <a:buNone/>
            </a:pPr>
            <a:r>
              <a:rPr lang="en-NZ" dirty="0" smtClean="0"/>
              <a:t> </a:t>
            </a:r>
          </a:p>
          <a:p>
            <a:r>
              <a:rPr lang="en-NZ" dirty="0" smtClean="0"/>
              <a:t>random </a:t>
            </a:r>
            <a:r>
              <a:rPr lang="en-NZ" dirty="0"/>
              <a:t>capillary blood glucose (rcg), </a:t>
            </a:r>
            <a:r>
              <a:rPr lang="en-NZ" dirty="0" smtClean="0"/>
              <a:t>or venous?</a:t>
            </a:r>
          </a:p>
          <a:p>
            <a:endParaRPr lang="en-NZ" dirty="0" smtClean="0"/>
          </a:p>
          <a:p>
            <a:r>
              <a:rPr lang="en-NZ" dirty="0" smtClean="0"/>
              <a:t>urine </a:t>
            </a:r>
            <a:r>
              <a:rPr lang="en-NZ" dirty="0"/>
              <a:t>dipstick for </a:t>
            </a:r>
            <a:r>
              <a:rPr lang="en-NZ" dirty="0" smtClean="0"/>
              <a:t>glycosuria</a:t>
            </a:r>
            <a:r>
              <a:rPr lang="en-NZ" dirty="0"/>
              <a:t>?</a:t>
            </a:r>
            <a:endParaRPr lang="en-NZ" dirty="0" smtClean="0"/>
          </a:p>
          <a:p>
            <a:endParaRPr lang="en-NZ" dirty="0" smtClean="0"/>
          </a:p>
          <a:p>
            <a:r>
              <a:rPr lang="en-NZ" dirty="0" smtClean="0"/>
              <a:t>diabetes </a:t>
            </a:r>
            <a:r>
              <a:rPr lang="en-NZ" dirty="0"/>
              <a:t>risk score </a:t>
            </a:r>
            <a:r>
              <a:rPr lang="en-NZ" dirty="0" smtClean="0"/>
              <a:t>measurement?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05351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solidFill>
                  <a:srgbClr val="FFC000"/>
                </a:solidFill>
              </a:rPr>
              <a:t>Epidemiological Studies</a:t>
            </a:r>
            <a:endParaRPr lang="en-GB" b="1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dirty="0" smtClean="0">
                <a:solidFill>
                  <a:schemeClr val="accent1">
                    <a:lumMod val="75000"/>
                  </a:schemeClr>
                </a:solidFill>
              </a:rPr>
              <a:t>How strong is the association between the two diseases?</a:t>
            </a:r>
          </a:p>
          <a:p>
            <a:endParaRPr lang="en-GB" dirty="0"/>
          </a:p>
          <a:p>
            <a:r>
              <a:rPr lang="en-GB" b="1" dirty="0" smtClean="0">
                <a:solidFill>
                  <a:schemeClr val="accent1">
                    <a:lumMod val="75000"/>
                  </a:schemeClr>
                </a:solidFill>
              </a:rPr>
              <a:t>Is it bi-directional?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6880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DM prevalence estimate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Estimate DM prevalence with specified </a:t>
            </a:r>
            <a:r>
              <a:rPr lang="en-GB" dirty="0" smtClean="0"/>
              <a:t>precision</a:t>
            </a:r>
          </a:p>
          <a:p>
            <a:endParaRPr lang="en-GB" dirty="0"/>
          </a:p>
          <a:p>
            <a:r>
              <a:rPr lang="en-US" dirty="0" smtClean="0"/>
              <a:t>With </a:t>
            </a:r>
            <a:r>
              <a:rPr lang="en-US" dirty="0"/>
              <a:t>a sample size of 400, and an assumed DM prevalence of 15%, the 95% CI for this estimate would be +/‐3.5 at each </a:t>
            </a:r>
            <a:r>
              <a:rPr lang="en-US" dirty="0" smtClean="0"/>
              <a:t>site (i.e. 95% CI 11.5% to 18.5%)</a:t>
            </a:r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35323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Analysis Plan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fontScale="92500" lnSpcReduction="20000"/>
          </a:bodyPr>
          <a:lstStyle/>
          <a:p>
            <a:r>
              <a:rPr lang="en-GB" dirty="0" smtClean="0"/>
              <a:t>Routine statistics for diagnostic accuracy tests, by site</a:t>
            </a:r>
          </a:p>
          <a:p>
            <a:endParaRPr lang="en-GB" dirty="0" smtClean="0"/>
          </a:p>
          <a:p>
            <a:r>
              <a:rPr lang="en-GB" dirty="0" smtClean="0"/>
              <a:t>Stratify by HIV status</a:t>
            </a:r>
          </a:p>
          <a:p>
            <a:endParaRPr lang="en-GB" dirty="0" smtClean="0"/>
          </a:p>
          <a:p>
            <a:r>
              <a:rPr lang="en-GB" dirty="0" smtClean="0"/>
              <a:t>Modify diabetes risk score, test and validate in sub-sample</a:t>
            </a:r>
          </a:p>
          <a:p>
            <a:endParaRPr lang="en-GB" dirty="0" smtClean="0"/>
          </a:p>
          <a:p>
            <a:r>
              <a:rPr lang="en-GB" dirty="0" smtClean="0"/>
              <a:t>Explore potential for modelling heterogeneity by site eg. Using hsROC model (maybe limited by small number of sites) 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858B1-4176-46FE-9611-2A69DFCDBD57}" type="datetime1">
              <a:rPr lang="en-GB" smtClean="0"/>
              <a:t>18/09/2014</a:t>
            </a:fld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92030-7DB9-4B0B-9FF5-3798F6D70722}" type="slidenum">
              <a:rPr lang="en-GB" smtClean="0"/>
              <a:pPr/>
              <a:t>61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4432956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Screening for TB patients among DM cohorts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 smtClean="0"/>
              <a:t>Existing cohort</a:t>
            </a:r>
          </a:p>
          <a:p>
            <a:r>
              <a:rPr lang="en-GB" dirty="0" smtClean="0"/>
              <a:t>2000 known DM patients from hospital clinics, </a:t>
            </a:r>
            <a:r>
              <a:rPr lang="en-NZ" dirty="0" smtClean="0"/>
              <a:t>adults </a:t>
            </a:r>
            <a:r>
              <a:rPr lang="en-NZ" dirty="0"/>
              <a:t>aged </a:t>
            </a:r>
            <a:r>
              <a:rPr lang="en-NZ" u="sng" dirty="0"/>
              <a:t>&gt;</a:t>
            </a:r>
            <a:r>
              <a:rPr lang="en-NZ" dirty="0"/>
              <a:t> </a:t>
            </a:r>
            <a:r>
              <a:rPr lang="en-NZ" dirty="0" smtClean="0"/>
              <a:t>18</a:t>
            </a:r>
          </a:p>
          <a:p>
            <a:r>
              <a:rPr lang="en-NZ" dirty="0"/>
              <a:t>S</a:t>
            </a:r>
            <a:r>
              <a:rPr lang="en-NZ" dirty="0" smtClean="0"/>
              <a:t>ymptom </a:t>
            </a:r>
            <a:r>
              <a:rPr lang="en-NZ" dirty="0"/>
              <a:t>screen, chest X‐ray, and sputum examination in those with abnormal X-rays or suggestive </a:t>
            </a:r>
            <a:r>
              <a:rPr lang="en-NZ" dirty="0" smtClean="0"/>
              <a:t>symptoms</a:t>
            </a:r>
          </a:p>
          <a:p>
            <a:r>
              <a:rPr lang="en-GB" dirty="0" smtClean="0"/>
              <a:t>TB prevalence expected to be very low</a:t>
            </a:r>
          </a:p>
          <a:p>
            <a:r>
              <a:rPr lang="en-GB" dirty="0" smtClean="0"/>
              <a:t>Dropped “latent TB” from protocol (compared with Annex)</a:t>
            </a:r>
          </a:p>
          <a:p>
            <a:r>
              <a:rPr lang="en-GB" dirty="0" smtClean="0"/>
              <a:t>Impact of DM on radiological signs for TB?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0082590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el 4"/>
          <p:cNvSpPr txBox="1">
            <a:spLocks/>
          </p:cNvSpPr>
          <p:nvPr/>
        </p:nvSpPr>
        <p:spPr>
          <a:xfrm>
            <a:off x="467544" y="260648"/>
            <a:ext cx="8291264" cy="100811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800" b="1" dirty="0" smtClean="0">
                <a:solidFill>
                  <a:srgbClr val="AF1228"/>
                </a:solidFill>
                <a:latin typeface="+mj-lt"/>
                <a:ea typeface="+mj-ea"/>
                <a:cs typeface="+mj-cs"/>
              </a:rPr>
              <a:t>WORKPACKAGE 3 </a:t>
            </a:r>
            <a:r>
              <a:rPr kumimoji="0" lang="de-DE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AF1228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.. </a:t>
            </a:r>
            <a:r>
              <a:rPr kumimoji="0" lang="de-DE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AF1228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bioprofiling</a:t>
            </a:r>
            <a:endParaRPr kumimoji="0" lang="de-DE" sz="2800" b="1" i="0" u="none" strike="noStrike" kern="1200" cap="none" spc="0" normalizeH="0" baseline="0" noProof="0" dirty="0">
              <a:ln>
                <a:noFill/>
              </a:ln>
              <a:solidFill>
                <a:srgbClr val="AF1228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2" name="Tijdelijke aanduiding voor inhoud 2"/>
          <p:cNvSpPr txBox="1">
            <a:spLocks/>
          </p:cNvSpPr>
          <p:nvPr/>
        </p:nvSpPr>
        <p:spPr>
          <a:xfrm>
            <a:off x="314876" y="1731588"/>
            <a:ext cx="8530796" cy="4525963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rgbClr val="87888A"/>
              </a:buClr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rgbClr val="87888A"/>
              </a:buClr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rgbClr val="87888A"/>
              </a:buClr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rgbClr val="87888A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rgbClr val="87888A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/>
              <a:buChar char="•"/>
            </a:pPr>
            <a:r>
              <a:rPr lang="nl-NL" sz="2200" dirty="0" err="1" smtClean="0">
                <a:solidFill>
                  <a:schemeClr val="tx1"/>
                </a:solidFill>
              </a:rPr>
              <a:t>Biomarker</a:t>
            </a:r>
            <a:r>
              <a:rPr lang="nl-NL" sz="2200" dirty="0" smtClean="0">
                <a:solidFill>
                  <a:schemeClr val="tx1"/>
                </a:solidFill>
              </a:rPr>
              <a:t> </a:t>
            </a:r>
            <a:r>
              <a:rPr lang="nl-NL" sz="2200" dirty="0" err="1" smtClean="0">
                <a:solidFill>
                  <a:schemeClr val="tx1"/>
                </a:solidFill>
              </a:rPr>
              <a:t>profiles</a:t>
            </a:r>
            <a:r>
              <a:rPr lang="nl-NL" sz="2200" dirty="0" smtClean="0">
                <a:solidFill>
                  <a:schemeClr val="tx1"/>
                </a:solidFill>
              </a:rPr>
              <a:t> </a:t>
            </a:r>
            <a:r>
              <a:rPr lang="nl-NL" sz="2200" dirty="0" err="1" smtClean="0">
                <a:solidFill>
                  <a:schemeClr val="tx1"/>
                </a:solidFill>
              </a:rPr>
              <a:t>associated</a:t>
            </a:r>
            <a:r>
              <a:rPr lang="nl-NL" sz="2200" dirty="0" smtClean="0">
                <a:solidFill>
                  <a:schemeClr val="tx1"/>
                </a:solidFill>
              </a:rPr>
              <a:t> </a:t>
            </a:r>
            <a:r>
              <a:rPr lang="nl-NL" sz="2200" dirty="0" err="1" smtClean="0">
                <a:solidFill>
                  <a:schemeClr val="tx1"/>
                </a:solidFill>
              </a:rPr>
              <a:t>with</a:t>
            </a:r>
            <a:r>
              <a:rPr lang="nl-NL" sz="2200" dirty="0" smtClean="0">
                <a:solidFill>
                  <a:schemeClr val="tx1"/>
                </a:solidFill>
              </a:rPr>
              <a:t> TB-DM; ~ </a:t>
            </a:r>
            <a:r>
              <a:rPr lang="nl-NL" sz="2200" dirty="0" err="1" smtClean="0">
                <a:solidFill>
                  <a:schemeClr val="tx1"/>
                </a:solidFill>
              </a:rPr>
              <a:t>poor</a:t>
            </a:r>
            <a:r>
              <a:rPr lang="nl-NL" sz="2200" dirty="0" smtClean="0">
                <a:solidFill>
                  <a:schemeClr val="tx1"/>
                </a:solidFill>
              </a:rPr>
              <a:t> TB treatment response; ~ </a:t>
            </a:r>
            <a:r>
              <a:rPr lang="nl-NL" sz="2200" dirty="0" err="1" smtClean="0">
                <a:solidFill>
                  <a:schemeClr val="tx1"/>
                </a:solidFill>
              </a:rPr>
              <a:t>glycemic</a:t>
            </a:r>
            <a:r>
              <a:rPr lang="nl-NL" sz="2200" dirty="0" smtClean="0">
                <a:solidFill>
                  <a:schemeClr val="tx1"/>
                </a:solidFill>
              </a:rPr>
              <a:t> control </a:t>
            </a:r>
          </a:p>
          <a:p>
            <a:pPr lvl="1" algn="l"/>
            <a:r>
              <a:rPr lang="nl-NL" sz="1800" dirty="0" smtClean="0">
                <a:solidFill>
                  <a:schemeClr val="tx1"/>
                </a:solidFill>
              </a:rPr>
              <a:t>Gene </a:t>
            </a:r>
            <a:r>
              <a:rPr lang="nl-NL" sz="1800" dirty="0" err="1" smtClean="0">
                <a:solidFill>
                  <a:schemeClr val="tx1"/>
                </a:solidFill>
              </a:rPr>
              <a:t>expression</a:t>
            </a:r>
            <a:endParaRPr lang="nl-NL" sz="1800" dirty="0" smtClean="0">
              <a:solidFill>
                <a:schemeClr val="tx1"/>
              </a:solidFill>
            </a:endParaRPr>
          </a:p>
          <a:p>
            <a:pPr lvl="1" algn="l"/>
            <a:r>
              <a:rPr lang="nl-NL" sz="1800" dirty="0" err="1" smtClean="0">
                <a:solidFill>
                  <a:schemeClr val="tx1"/>
                </a:solidFill>
              </a:rPr>
              <a:t>Proteomics</a:t>
            </a:r>
            <a:r>
              <a:rPr lang="nl-NL" sz="1800" dirty="0" smtClean="0">
                <a:solidFill>
                  <a:schemeClr val="tx1"/>
                </a:solidFill>
              </a:rPr>
              <a:t> / </a:t>
            </a:r>
            <a:r>
              <a:rPr lang="nl-NL" sz="1800" dirty="0" err="1" smtClean="0">
                <a:solidFill>
                  <a:schemeClr val="tx1"/>
                </a:solidFill>
              </a:rPr>
              <a:t>metabolomics</a:t>
            </a:r>
            <a:endParaRPr lang="nl-NL" sz="1800" dirty="0" smtClean="0">
              <a:solidFill>
                <a:schemeClr val="tx1"/>
              </a:solidFill>
            </a:endParaRPr>
          </a:p>
          <a:p>
            <a:pPr lvl="1" algn="l"/>
            <a:r>
              <a:rPr lang="nl-NL" sz="1800" dirty="0" err="1" smtClean="0">
                <a:solidFill>
                  <a:schemeClr val="tx1"/>
                </a:solidFill>
              </a:rPr>
              <a:t>flowcytometry</a:t>
            </a:r>
            <a:endParaRPr lang="nl-NL" sz="1800" dirty="0" smtClean="0">
              <a:solidFill>
                <a:schemeClr val="tx1"/>
              </a:solidFill>
            </a:endParaRPr>
          </a:p>
          <a:p>
            <a:pPr algn="l"/>
            <a:endParaRPr lang="nl-NL" sz="2200" dirty="0" smtClean="0">
              <a:solidFill>
                <a:schemeClr val="tx1"/>
              </a:solidFill>
            </a:endParaRPr>
          </a:p>
          <a:p>
            <a:pPr marL="342900" indent="-342900" algn="l">
              <a:buFont typeface="Arial"/>
              <a:buChar char="•"/>
            </a:pPr>
            <a:r>
              <a:rPr lang="nl-NL" sz="2200" dirty="0" err="1" smtClean="0">
                <a:solidFill>
                  <a:schemeClr val="tx1"/>
                </a:solidFill>
              </a:rPr>
              <a:t>Patient</a:t>
            </a:r>
            <a:r>
              <a:rPr lang="nl-NL" sz="2200" dirty="0" smtClean="0">
                <a:solidFill>
                  <a:schemeClr val="tx1"/>
                </a:solidFill>
              </a:rPr>
              <a:t> sampling most </a:t>
            </a:r>
            <a:r>
              <a:rPr lang="nl-NL" sz="2200" dirty="0" err="1" smtClean="0">
                <a:solidFill>
                  <a:schemeClr val="tx1"/>
                </a:solidFill>
              </a:rPr>
              <a:t>intensively</a:t>
            </a:r>
            <a:r>
              <a:rPr lang="nl-NL" sz="2200" dirty="0" smtClean="0">
                <a:solidFill>
                  <a:schemeClr val="tx1"/>
                </a:solidFill>
              </a:rPr>
              <a:t> in South </a:t>
            </a:r>
            <a:r>
              <a:rPr lang="nl-NL" sz="2200" dirty="0" err="1" smtClean="0">
                <a:solidFill>
                  <a:schemeClr val="tx1"/>
                </a:solidFill>
              </a:rPr>
              <a:t>Africa</a:t>
            </a:r>
            <a:r>
              <a:rPr lang="nl-NL" sz="2200" dirty="0" smtClean="0">
                <a:solidFill>
                  <a:schemeClr val="tx1"/>
                </a:solidFill>
              </a:rPr>
              <a:t>, </a:t>
            </a:r>
            <a:r>
              <a:rPr lang="nl-NL" sz="2200" dirty="0" err="1" smtClean="0">
                <a:solidFill>
                  <a:schemeClr val="tx1"/>
                </a:solidFill>
              </a:rPr>
              <a:t>also</a:t>
            </a:r>
            <a:r>
              <a:rPr lang="nl-NL" sz="2200" dirty="0" smtClean="0">
                <a:solidFill>
                  <a:schemeClr val="tx1"/>
                </a:solidFill>
              </a:rPr>
              <a:t> in </a:t>
            </a:r>
            <a:r>
              <a:rPr lang="nl-NL" sz="2200" dirty="0" err="1" smtClean="0">
                <a:solidFill>
                  <a:schemeClr val="tx1"/>
                </a:solidFill>
              </a:rPr>
              <a:t>other</a:t>
            </a:r>
            <a:r>
              <a:rPr lang="nl-NL" sz="2200" dirty="0" smtClean="0">
                <a:solidFill>
                  <a:schemeClr val="tx1"/>
                </a:solidFill>
              </a:rPr>
              <a:t> sites</a:t>
            </a:r>
          </a:p>
          <a:p>
            <a:pPr algn="l"/>
            <a:endParaRPr lang="nl-NL" sz="2200" dirty="0" smtClean="0">
              <a:solidFill>
                <a:schemeClr val="tx1"/>
              </a:solidFill>
            </a:endParaRPr>
          </a:p>
          <a:p>
            <a:pPr marL="342900" indent="-342900" algn="l">
              <a:buFont typeface="Arial"/>
              <a:buChar char="•"/>
            </a:pPr>
            <a:r>
              <a:rPr lang="nl-NL" sz="2200" dirty="0" smtClean="0">
                <a:solidFill>
                  <a:schemeClr val="tx1"/>
                </a:solidFill>
              </a:rPr>
              <a:t>Close link </a:t>
            </a:r>
            <a:r>
              <a:rPr lang="nl-NL" sz="2200" dirty="0" err="1" smtClean="0">
                <a:solidFill>
                  <a:schemeClr val="tx1"/>
                </a:solidFill>
              </a:rPr>
              <a:t>with</a:t>
            </a:r>
            <a:r>
              <a:rPr lang="nl-NL" sz="2200" dirty="0" smtClean="0">
                <a:solidFill>
                  <a:schemeClr val="tx1"/>
                </a:solidFill>
              </a:rPr>
              <a:t> WP 4</a:t>
            </a:r>
          </a:p>
        </p:txBody>
      </p:sp>
    </p:spTree>
    <p:extLst>
      <p:ext uri="{BB962C8B-B14F-4D97-AF65-F5344CB8AC3E}">
        <p14:creationId xmlns:p14="http://schemas.microsoft.com/office/powerpoint/2010/main" val="939712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126" y="762000"/>
            <a:ext cx="5905500" cy="16764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0512" y="2612496"/>
            <a:ext cx="4254500" cy="25527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0" y="2579913"/>
            <a:ext cx="4114800" cy="3929743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kstvak 6"/>
          <p:cNvSpPr txBox="1"/>
          <p:nvPr/>
        </p:nvSpPr>
        <p:spPr>
          <a:xfrm>
            <a:off x="6875106" y="2025512"/>
            <a:ext cx="1811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JID 2013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75368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WP 4: </a:t>
            </a:r>
            <a:r>
              <a:rPr lang="nl-NL" dirty="0" err="1" smtClean="0"/>
              <a:t>cellular</a:t>
            </a:r>
            <a:r>
              <a:rPr lang="nl-NL" dirty="0" smtClean="0"/>
              <a:t> basis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14876" y="1731588"/>
            <a:ext cx="8530796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nl-NL" sz="2200" u="sng" dirty="0" err="1" smtClean="0"/>
              <a:t>In-vitro</a:t>
            </a:r>
            <a:r>
              <a:rPr lang="nl-NL" sz="2200" u="sng" dirty="0" smtClean="0"/>
              <a:t> / </a:t>
            </a:r>
            <a:r>
              <a:rPr lang="nl-NL" sz="2200" u="sng" dirty="0" err="1" smtClean="0"/>
              <a:t>ex-vivo</a:t>
            </a:r>
            <a:r>
              <a:rPr lang="nl-NL" sz="2200" u="sng" dirty="0" smtClean="0"/>
              <a:t> studies</a:t>
            </a:r>
          </a:p>
          <a:p>
            <a:r>
              <a:rPr lang="nl-NL" sz="1600" dirty="0" err="1" smtClean="0"/>
              <a:t>macrophages</a:t>
            </a:r>
            <a:r>
              <a:rPr lang="nl-NL" sz="1600" dirty="0" smtClean="0"/>
              <a:t>, </a:t>
            </a:r>
            <a:r>
              <a:rPr lang="nl-NL" sz="1600" dirty="0" err="1" smtClean="0"/>
              <a:t>adipocytes</a:t>
            </a:r>
            <a:r>
              <a:rPr lang="nl-NL" sz="1600" dirty="0" smtClean="0"/>
              <a:t>, </a:t>
            </a:r>
            <a:r>
              <a:rPr lang="nl-NL" sz="1600" dirty="0" err="1" smtClean="0"/>
              <a:t>T-cells</a:t>
            </a:r>
            <a:endParaRPr lang="nl-NL" sz="1600" dirty="0" smtClean="0"/>
          </a:p>
          <a:p>
            <a:r>
              <a:rPr lang="nl-NL" sz="1600" dirty="0" smtClean="0"/>
              <a:t>Hypo- and </a:t>
            </a:r>
            <a:r>
              <a:rPr lang="nl-NL" sz="1600" dirty="0" err="1" smtClean="0"/>
              <a:t>hyperglycemic</a:t>
            </a:r>
            <a:r>
              <a:rPr lang="nl-NL" sz="1600" dirty="0" smtClean="0"/>
              <a:t> </a:t>
            </a:r>
            <a:r>
              <a:rPr lang="nl-NL" sz="1600" dirty="0" err="1" smtClean="0"/>
              <a:t>conditions</a:t>
            </a:r>
            <a:endParaRPr lang="nl-NL" sz="1600" dirty="0" smtClean="0"/>
          </a:p>
          <a:p>
            <a:r>
              <a:rPr lang="nl-NL" sz="1600" dirty="0" err="1" smtClean="0"/>
              <a:t>Functional</a:t>
            </a:r>
            <a:r>
              <a:rPr lang="nl-NL" sz="1600" dirty="0" smtClean="0"/>
              <a:t> </a:t>
            </a:r>
            <a:r>
              <a:rPr lang="nl-NL" sz="1600" dirty="0" err="1" smtClean="0"/>
              <a:t>microarray</a:t>
            </a:r>
            <a:r>
              <a:rPr lang="nl-NL" sz="1600" dirty="0" smtClean="0"/>
              <a:t>, </a:t>
            </a:r>
            <a:r>
              <a:rPr lang="nl-NL" sz="1600" dirty="0" err="1" smtClean="0"/>
              <a:t>cytokines</a:t>
            </a:r>
            <a:r>
              <a:rPr lang="nl-NL" sz="1600" dirty="0" smtClean="0"/>
              <a:t>, </a:t>
            </a:r>
            <a:r>
              <a:rPr lang="nl-NL" sz="1600" dirty="0" err="1" smtClean="0"/>
              <a:t>outgrowth</a:t>
            </a:r>
            <a:r>
              <a:rPr lang="nl-NL" sz="1600" dirty="0" smtClean="0"/>
              <a:t>.. </a:t>
            </a:r>
          </a:p>
          <a:p>
            <a:endParaRPr lang="nl-NL" sz="2200" dirty="0" smtClean="0"/>
          </a:p>
          <a:p>
            <a:pPr>
              <a:buNone/>
            </a:pPr>
            <a:r>
              <a:rPr lang="nl-NL" sz="2200" u="sng" dirty="0" err="1" smtClean="0"/>
              <a:t>Patient</a:t>
            </a:r>
            <a:r>
              <a:rPr lang="nl-NL" sz="2200" u="sng" dirty="0" smtClean="0"/>
              <a:t> </a:t>
            </a:r>
            <a:r>
              <a:rPr lang="nl-NL" sz="2200" u="sng" dirty="0" err="1" smtClean="0"/>
              <a:t>genetic</a:t>
            </a:r>
            <a:r>
              <a:rPr lang="nl-NL" sz="2200" u="sng" dirty="0" smtClean="0"/>
              <a:t> studies</a:t>
            </a:r>
          </a:p>
          <a:p>
            <a:r>
              <a:rPr lang="nl-NL" sz="1600" dirty="0" smtClean="0"/>
              <a:t>TB </a:t>
            </a:r>
            <a:r>
              <a:rPr lang="nl-NL" sz="1600" dirty="0" err="1" smtClean="0"/>
              <a:t>patients</a:t>
            </a:r>
            <a:r>
              <a:rPr lang="nl-NL" sz="1600" dirty="0" smtClean="0"/>
              <a:t> </a:t>
            </a:r>
            <a:r>
              <a:rPr lang="nl-NL" sz="1600" dirty="0" err="1" smtClean="0"/>
              <a:t>vs.</a:t>
            </a:r>
            <a:r>
              <a:rPr lang="nl-NL" sz="1600" dirty="0" smtClean="0"/>
              <a:t> </a:t>
            </a:r>
            <a:r>
              <a:rPr lang="nl-NL" sz="1600" dirty="0" err="1" smtClean="0"/>
              <a:t>controls</a:t>
            </a:r>
            <a:r>
              <a:rPr lang="nl-NL" sz="1600" dirty="0" smtClean="0"/>
              <a:t>: </a:t>
            </a:r>
            <a:r>
              <a:rPr lang="nl-NL" sz="1600" dirty="0" err="1"/>
              <a:t>c</a:t>
            </a:r>
            <a:r>
              <a:rPr lang="nl-NL" sz="1600" dirty="0" err="1" smtClean="0"/>
              <a:t>ommon</a:t>
            </a:r>
            <a:r>
              <a:rPr lang="nl-NL" sz="1600" dirty="0" smtClean="0"/>
              <a:t> and rare </a:t>
            </a:r>
            <a:r>
              <a:rPr lang="nl-NL" sz="1600" dirty="0" err="1" smtClean="0"/>
              <a:t>variants</a:t>
            </a:r>
            <a:r>
              <a:rPr lang="nl-NL" sz="1600" dirty="0" smtClean="0"/>
              <a:t> ~ DM type 2</a:t>
            </a:r>
          </a:p>
          <a:p>
            <a:pPr>
              <a:buNone/>
            </a:pPr>
            <a:endParaRPr lang="nl-NL" sz="2200" u="sng" dirty="0" smtClean="0"/>
          </a:p>
          <a:p>
            <a:pPr>
              <a:buNone/>
            </a:pPr>
            <a:r>
              <a:rPr lang="nl-NL" sz="2200" u="sng" dirty="0" smtClean="0"/>
              <a:t>‘</a:t>
            </a:r>
            <a:r>
              <a:rPr lang="nl-NL" sz="2200" u="sng" dirty="0" err="1" smtClean="0"/>
              <a:t>functional</a:t>
            </a:r>
            <a:r>
              <a:rPr lang="nl-NL" sz="2200" u="sng" dirty="0" smtClean="0"/>
              <a:t> </a:t>
            </a:r>
            <a:r>
              <a:rPr lang="nl-NL" sz="2200" u="sng" dirty="0" err="1" smtClean="0"/>
              <a:t>genomics</a:t>
            </a:r>
            <a:r>
              <a:rPr lang="nl-NL" sz="2200" u="sng" dirty="0" smtClean="0"/>
              <a:t>’</a:t>
            </a:r>
          </a:p>
          <a:p>
            <a:pPr>
              <a:buNone/>
            </a:pPr>
            <a:endParaRPr lang="nl-NL" sz="2200" dirty="0" smtClean="0"/>
          </a:p>
        </p:txBody>
      </p:sp>
      <p:grpSp>
        <p:nvGrpSpPr>
          <p:cNvPr id="4" name="Groeperen 3"/>
          <p:cNvGrpSpPr/>
          <p:nvPr/>
        </p:nvGrpSpPr>
        <p:grpSpPr>
          <a:xfrm>
            <a:off x="3382860" y="4719315"/>
            <a:ext cx="3689349" cy="1576190"/>
            <a:chOff x="2309947" y="1954521"/>
            <a:chExt cx="4433787" cy="1905706"/>
          </a:xfrm>
        </p:grpSpPr>
        <p:sp>
          <p:nvSpPr>
            <p:cNvPr id="5" name="Tekstvak 4"/>
            <p:cNvSpPr txBox="1"/>
            <p:nvPr/>
          </p:nvSpPr>
          <p:spPr>
            <a:xfrm>
              <a:off x="2309947" y="1954521"/>
              <a:ext cx="1477929" cy="66981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nl-NL" sz="1500" dirty="0" smtClean="0"/>
                <a:t>In </a:t>
              </a:r>
              <a:r>
                <a:rPr lang="nl-NL" sz="1500" dirty="0" err="1" smtClean="0"/>
                <a:t>vitro</a:t>
              </a:r>
              <a:r>
                <a:rPr lang="nl-NL" sz="1500" dirty="0" smtClean="0"/>
                <a:t> / </a:t>
              </a:r>
              <a:r>
                <a:rPr lang="nl-NL" sz="1500" dirty="0" err="1" smtClean="0"/>
                <a:t>ex-vivo</a:t>
              </a:r>
              <a:r>
                <a:rPr lang="nl-NL" sz="1500" dirty="0" smtClean="0"/>
                <a:t> studies</a:t>
              </a:r>
              <a:endParaRPr lang="nl-NL" sz="1500" dirty="0"/>
            </a:p>
          </p:txBody>
        </p:sp>
        <p:sp>
          <p:nvSpPr>
            <p:cNvPr id="6" name="Tekstvak 5"/>
            <p:cNvSpPr txBox="1"/>
            <p:nvPr/>
          </p:nvSpPr>
          <p:spPr>
            <a:xfrm>
              <a:off x="5265805" y="1954521"/>
              <a:ext cx="1477929" cy="66981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nl-NL" sz="1500" dirty="0" err="1" smtClean="0"/>
                <a:t>Patient</a:t>
              </a:r>
              <a:r>
                <a:rPr lang="nl-NL" sz="1500" dirty="0" smtClean="0"/>
                <a:t> </a:t>
              </a:r>
              <a:r>
                <a:rPr lang="nl-NL" sz="1500" dirty="0" err="1" smtClean="0"/>
                <a:t>genetics</a:t>
              </a:r>
              <a:endParaRPr lang="nl-NL" sz="1500" dirty="0"/>
            </a:p>
          </p:txBody>
        </p:sp>
        <p:sp>
          <p:nvSpPr>
            <p:cNvPr id="7" name="Tekstvak 6"/>
            <p:cNvSpPr txBox="1"/>
            <p:nvPr/>
          </p:nvSpPr>
          <p:spPr>
            <a:xfrm>
              <a:off x="3855773" y="3190411"/>
              <a:ext cx="1477929" cy="66981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nl-NL" sz="1500" dirty="0" err="1" smtClean="0"/>
                <a:t>Functional</a:t>
              </a:r>
              <a:r>
                <a:rPr lang="nl-NL" sz="1500" dirty="0" smtClean="0"/>
                <a:t> </a:t>
              </a:r>
              <a:r>
                <a:rPr lang="nl-NL" sz="1500" dirty="0" err="1" smtClean="0"/>
                <a:t>genomics</a:t>
              </a:r>
              <a:endParaRPr lang="nl-NL" sz="1500" dirty="0"/>
            </a:p>
          </p:txBody>
        </p:sp>
        <p:cxnSp>
          <p:nvCxnSpPr>
            <p:cNvPr id="8" name="Rechte verbindingslijn 7"/>
            <p:cNvCxnSpPr>
              <a:stCxn id="5" idx="3"/>
            </p:cNvCxnSpPr>
            <p:nvPr/>
          </p:nvCxnSpPr>
          <p:spPr>
            <a:xfrm>
              <a:off x="3787876" y="2289429"/>
              <a:ext cx="784124" cy="88774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Rechte verbindingslijn 8"/>
            <p:cNvCxnSpPr>
              <a:stCxn id="7" idx="0"/>
            </p:cNvCxnSpPr>
            <p:nvPr/>
          </p:nvCxnSpPr>
          <p:spPr>
            <a:xfrm rot="5400000" flipH="1" flipV="1">
              <a:off x="4481456" y="2392905"/>
              <a:ext cx="910789" cy="684224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97883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260350"/>
            <a:ext cx="77724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GB" b="1" dirty="0" smtClean="0">
                <a:solidFill>
                  <a:srgbClr val="66FF33"/>
                </a:solidFill>
              </a:rPr>
              <a:t>Review of studies 1995-2007</a:t>
            </a:r>
            <a:r>
              <a:rPr lang="en-GB" dirty="0" smtClean="0">
                <a:solidFill>
                  <a:srgbClr val="66FF33"/>
                </a:solidFill>
              </a:rPr>
              <a:t/>
            </a:r>
            <a:br>
              <a:rPr lang="en-GB" dirty="0" smtClean="0">
                <a:solidFill>
                  <a:srgbClr val="66FF33"/>
                </a:solidFill>
              </a:rPr>
            </a:br>
            <a:r>
              <a:rPr lang="en-GB" sz="3100" b="1" dirty="0" smtClean="0">
                <a:solidFill>
                  <a:srgbClr val="0070C0"/>
                </a:solidFill>
              </a:rPr>
              <a:t>Stevenson, Critchley et al (Chronic Illness 2007)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dirty="0" smtClean="0"/>
          </a:p>
        </p:txBody>
      </p:sp>
      <p:sp>
        <p:nvSpPr>
          <p:cNvPr id="9220" name="Text Box 9"/>
          <p:cNvSpPr txBox="1">
            <a:spLocks noChangeArrowheads="1"/>
          </p:cNvSpPr>
          <p:nvPr/>
        </p:nvSpPr>
        <p:spPr bwMode="auto">
          <a:xfrm>
            <a:off x="2843213" y="1412875"/>
            <a:ext cx="33845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pPr algn="ctr"/>
            <a:r>
              <a:rPr lang="en-GB" sz="1800" b="1" dirty="0">
                <a:solidFill>
                  <a:schemeClr val="bg1"/>
                </a:solidFill>
                <a:latin typeface="Arial" charset="0"/>
              </a:rPr>
              <a:t> Adjusted OR or RR (95% CI)</a:t>
            </a:r>
          </a:p>
        </p:txBody>
      </p:sp>
      <p:pic>
        <p:nvPicPr>
          <p:cNvPr id="9221" name="Picture 12" descr="DIAB2_edite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412875"/>
            <a:ext cx="8137525" cy="51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06322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818" y="1196752"/>
            <a:ext cx="6684818" cy="4406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23273" y="246529"/>
            <a:ext cx="8509000" cy="707886"/>
          </a:xfrm>
          <a:noFill/>
          <a:ln/>
        </p:spPr>
        <p:txBody>
          <a:bodyPr>
            <a:spAutoFit/>
          </a:bodyPr>
          <a:lstStyle/>
          <a:p>
            <a:pPr marL="0" indent="0" algn="ctr">
              <a:spcBef>
                <a:spcPct val="0"/>
              </a:spcBef>
              <a:buNone/>
            </a:pPr>
            <a:r>
              <a:rPr lang="en-US" sz="2000" b="1" dirty="0">
                <a:solidFill>
                  <a:schemeClr val="tx2"/>
                </a:solidFill>
              </a:rPr>
              <a:t>Figure 2. Forest Plot of the 13 Studies That Quantitatively Assessed the Association between Diabetes and Active Tuberculosis by Study Designs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404091" y="5748618"/>
            <a:ext cx="8347364" cy="590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2058" tIns="41029" rIns="82058" bIns="41029">
            <a:spAutoFit/>
          </a:bodyPr>
          <a:lstStyle/>
          <a:p>
            <a:pPr eaLnBrk="1" hangingPunct="1"/>
            <a:r>
              <a:rPr lang="en-US" sz="1100" dirty="0"/>
              <a:t>Jeon CY, Murray MB (2008) Diabetes Mellitus Increases the Risk of Active Tuberculosis: A Systematic Review of 13 Observational Studies. PLoS Med 5(7): e152. doi:10.1371/journal.pmed.0050152</a:t>
            </a:r>
          </a:p>
          <a:p>
            <a:pPr eaLnBrk="1" hangingPunct="1"/>
            <a:r>
              <a:rPr lang="en-US" sz="1100" dirty="0">
                <a:hlinkClick r:id="rId4"/>
              </a:rPr>
              <a:t>http://www.plosmedicine.org/article/info:doi/10.1371/journal.pmed.0050152</a:t>
            </a:r>
            <a:endParaRPr lang="en-US" sz="1100" dirty="0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5546" y="6342530"/>
            <a:ext cx="3740727" cy="459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013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908175" y="187325"/>
            <a:ext cx="5400675" cy="5778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GB" sz="3200" b="1" dirty="0" smtClean="0">
                <a:solidFill>
                  <a:srgbClr val="000082"/>
                </a:solidFill>
              </a:rPr>
              <a:t>More recent studies</a:t>
            </a:r>
            <a:endParaRPr lang="en-GB" sz="3200" dirty="0" smtClean="0">
              <a:solidFill>
                <a:srgbClr val="000082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1300" y="1279525"/>
            <a:ext cx="8435156" cy="5029795"/>
          </a:xfrm>
        </p:spPr>
        <p:txBody>
          <a:bodyPr>
            <a:normAutofit fontScale="85000" lnSpcReduction="20000"/>
          </a:bodyPr>
          <a:lstStyle/>
          <a:p>
            <a:pPr eaLnBrk="1" hangingPunct="1"/>
            <a:r>
              <a:rPr lang="en-GB" sz="2400" b="1" dirty="0" smtClean="0">
                <a:solidFill>
                  <a:srgbClr val="FFC000"/>
                </a:solidFill>
              </a:rPr>
              <a:t>NHANES</a:t>
            </a:r>
            <a:r>
              <a:rPr lang="en-GB" sz="2400" b="1" dirty="0" smtClean="0">
                <a:solidFill>
                  <a:srgbClr val="000099"/>
                </a:solidFill>
              </a:rPr>
              <a:t> </a:t>
            </a:r>
          </a:p>
          <a:p>
            <a:pPr lvl="1"/>
            <a:r>
              <a:rPr lang="en-GB" sz="2000" b="1" dirty="0" smtClean="0">
                <a:solidFill>
                  <a:srgbClr val="000099"/>
                </a:solidFill>
              </a:rPr>
              <a:t>(case-control study, nationally representative survey </a:t>
            </a:r>
            <a:r>
              <a:rPr lang="en-GB" sz="2400" b="1" dirty="0" smtClean="0">
                <a:solidFill>
                  <a:srgbClr val="000099"/>
                </a:solidFill>
              </a:rPr>
              <a:t>US Household Survey)</a:t>
            </a:r>
          </a:p>
          <a:p>
            <a:pPr lvl="1"/>
            <a:r>
              <a:rPr lang="en-GB" sz="2000" b="1" dirty="0" smtClean="0">
                <a:solidFill>
                  <a:srgbClr val="000099"/>
                </a:solidFill>
              </a:rPr>
              <a:t>Adjusted OR 2.36 [166 cases, 15,191 controls]</a:t>
            </a:r>
          </a:p>
          <a:p>
            <a:pPr marL="457200" lvl="1" indent="0">
              <a:buNone/>
            </a:pPr>
            <a:r>
              <a:rPr lang="en-GB" sz="2000" b="1" dirty="0" smtClean="0">
                <a:solidFill>
                  <a:srgbClr val="000099"/>
                </a:solidFill>
              </a:rPr>
              <a:t>[Corris, Unwin, Critchley  Chronic Illness 2012]</a:t>
            </a:r>
          </a:p>
          <a:p>
            <a:pPr lvl="1"/>
            <a:endParaRPr lang="en-GB" sz="2000" b="1" dirty="0">
              <a:solidFill>
                <a:srgbClr val="000099"/>
              </a:solidFill>
            </a:endParaRPr>
          </a:p>
          <a:p>
            <a:pPr marL="400050"/>
            <a:r>
              <a:rPr lang="en-GB" sz="2400" b="1" dirty="0" smtClean="0">
                <a:solidFill>
                  <a:srgbClr val="FFC000"/>
                </a:solidFill>
              </a:rPr>
              <a:t>Oxford Record Linkage Study</a:t>
            </a:r>
          </a:p>
          <a:p>
            <a:pPr lvl="1"/>
            <a:r>
              <a:rPr lang="en-GB" sz="2000" b="1" dirty="0">
                <a:solidFill>
                  <a:srgbClr val="000099"/>
                </a:solidFill>
              </a:rPr>
              <a:t>	</a:t>
            </a:r>
            <a:r>
              <a:rPr lang="en-GB" sz="2000" b="1" dirty="0" smtClean="0">
                <a:solidFill>
                  <a:srgbClr val="000099"/>
                </a:solidFill>
              </a:rPr>
              <a:t>Bi-directional</a:t>
            </a:r>
          </a:p>
          <a:p>
            <a:pPr lvl="1"/>
            <a:r>
              <a:rPr lang="en-GB" sz="2000" b="1" dirty="0">
                <a:solidFill>
                  <a:srgbClr val="000099"/>
                </a:solidFill>
              </a:rPr>
              <a:t>	</a:t>
            </a:r>
            <a:r>
              <a:rPr lang="en-GB" sz="2000" b="1" dirty="0" smtClean="0">
                <a:solidFill>
                  <a:srgbClr val="000099"/>
                </a:solidFill>
              </a:rPr>
              <a:t>Adjusted RR 3.40</a:t>
            </a:r>
          </a:p>
          <a:p>
            <a:pPr marL="457200" lvl="1" indent="0">
              <a:buNone/>
            </a:pPr>
            <a:r>
              <a:rPr lang="en-GB" sz="2000" b="1" dirty="0" smtClean="0">
                <a:solidFill>
                  <a:srgbClr val="000099"/>
                </a:solidFill>
              </a:rPr>
              <a:t>[Young, Critchley et al JECH 2012]</a:t>
            </a:r>
          </a:p>
          <a:p>
            <a:pPr lvl="1"/>
            <a:endParaRPr lang="en-GB" sz="2000" b="1" dirty="0" smtClean="0">
              <a:solidFill>
                <a:srgbClr val="000099"/>
              </a:solidFill>
            </a:endParaRPr>
          </a:p>
          <a:p>
            <a:r>
              <a:rPr lang="en-GB" sz="2400" b="1" dirty="0" smtClean="0">
                <a:solidFill>
                  <a:srgbClr val="FFC000"/>
                </a:solidFill>
              </a:rPr>
              <a:t>World Health </a:t>
            </a:r>
            <a:r>
              <a:rPr lang="en-GB" sz="2400" b="1" dirty="0">
                <a:solidFill>
                  <a:srgbClr val="FFC000"/>
                </a:solidFill>
              </a:rPr>
              <a:t>Survey </a:t>
            </a:r>
            <a:r>
              <a:rPr lang="en-GB" sz="2400" b="1" dirty="0">
                <a:solidFill>
                  <a:srgbClr val="000099"/>
                </a:solidFill>
              </a:rPr>
              <a:t>- </a:t>
            </a:r>
            <a:r>
              <a:rPr lang="en-GB" sz="2400" b="1" dirty="0" smtClean="0">
                <a:solidFill>
                  <a:srgbClr val="000099"/>
                </a:solidFill>
              </a:rPr>
              <a:t>(124,607</a:t>
            </a:r>
            <a:r>
              <a:rPr lang="en-GB" sz="2400" b="1" dirty="0">
                <a:solidFill>
                  <a:srgbClr val="000099"/>
                </a:solidFill>
              </a:rPr>
              <a:t>; </a:t>
            </a:r>
            <a:r>
              <a:rPr lang="en-GB" sz="2400" b="1" dirty="0" smtClean="0">
                <a:solidFill>
                  <a:srgbClr val="000099"/>
                </a:solidFill>
              </a:rPr>
              <a:t>46 countries),</a:t>
            </a:r>
          </a:p>
          <a:p>
            <a:pPr lvl="1"/>
            <a:r>
              <a:rPr lang="en-GB" sz="2000" b="1" dirty="0" smtClean="0">
                <a:solidFill>
                  <a:srgbClr val="000099"/>
                </a:solidFill>
              </a:rPr>
              <a:t> Adjusted </a:t>
            </a:r>
            <a:r>
              <a:rPr lang="en-GB" sz="2000" b="1" dirty="0">
                <a:solidFill>
                  <a:srgbClr val="000099"/>
                </a:solidFill>
              </a:rPr>
              <a:t>OR </a:t>
            </a:r>
            <a:r>
              <a:rPr lang="en-GB" sz="2000" b="1" dirty="0" smtClean="0">
                <a:solidFill>
                  <a:srgbClr val="000099"/>
                </a:solidFill>
              </a:rPr>
              <a:t>1.81</a:t>
            </a:r>
          </a:p>
          <a:p>
            <a:pPr marL="457200" lvl="1" indent="0">
              <a:buNone/>
            </a:pPr>
            <a:r>
              <a:rPr lang="en-GB" sz="2000" b="1" dirty="0" smtClean="0">
                <a:solidFill>
                  <a:srgbClr val="000099"/>
                </a:solidFill>
              </a:rPr>
              <a:t>[Goldhaber-Fiebert et al 2011]</a:t>
            </a:r>
          </a:p>
          <a:p>
            <a:pPr marL="457200" lvl="1" indent="0">
              <a:buNone/>
            </a:pPr>
            <a:endParaRPr lang="en-GB" sz="2000" b="1" dirty="0">
              <a:solidFill>
                <a:srgbClr val="000099"/>
              </a:solidFill>
            </a:endParaRPr>
          </a:p>
          <a:p>
            <a:r>
              <a:rPr lang="en-GB" sz="2400" b="1" dirty="0" smtClean="0">
                <a:solidFill>
                  <a:srgbClr val="FFC000"/>
                </a:solidFill>
              </a:rPr>
              <a:t>Australia Nationwide Cohort Study </a:t>
            </a:r>
          </a:p>
          <a:p>
            <a:pPr lvl="1"/>
            <a:r>
              <a:rPr lang="en-GB" sz="2000" dirty="0" smtClean="0"/>
              <a:t>	</a:t>
            </a:r>
            <a:r>
              <a:rPr lang="en-GB" sz="2000" b="1" dirty="0">
                <a:solidFill>
                  <a:srgbClr val="000099"/>
                </a:solidFill>
              </a:rPr>
              <a:t>Adjusted </a:t>
            </a:r>
            <a:r>
              <a:rPr lang="en-GB" sz="2000" b="1" dirty="0" smtClean="0">
                <a:solidFill>
                  <a:srgbClr val="000099"/>
                </a:solidFill>
              </a:rPr>
              <a:t>RR of TB 1.48 for patients with DM and 2.27 for DM patients on insulin</a:t>
            </a:r>
          </a:p>
          <a:p>
            <a:pPr marL="457200" lvl="1" indent="0">
              <a:buNone/>
            </a:pPr>
            <a:r>
              <a:rPr lang="en-GB" sz="2000" b="1" dirty="0" smtClean="0">
                <a:solidFill>
                  <a:srgbClr val="000099"/>
                </a:solidFill>
              </a:rPr>
              <a:t>[Dobler et al 2012 BMJ Open]</a:t>
            </a:r>
            <a:endParaRPr lang="en-GB" sz="2000" b="1" dirty="0">
              <a:solidFill>
                <a:srgbClr val="000099"/>
              </a:solidFill>
            </a:endParaRPr>
          </a:p>
        </p:txBody>
      </p:sp>
      <p:sp>
        <p:nvSpPr>
          <p:cNvPr id="4102" name="Line 6"/>
          <p:cNvSpPr>
            <a:spLocks noChangeShapeType="1"/>
          </p:cNvSpPr>
          <p:nvPr/>
        </p:nvSpPr>
        <p:spPr bwMode="auto">
          <a:xfrm>
            <a:off x="0" y="981075"/>
            <a:ext cx="9144000" cy="0"/>
          </a:xfrm>
          <a:prstGeom prst="line">
            <a:avLst/>
          </a:prstGeom>
          <a:noFill/>
          <a:ln w="25400">
            <a:solidFill>
              <a:srgbClr val="000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8012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2331</TotalTime>
  <Words>3790</Words>
  <Application>Microsoft Office PowerPoint</Application>
  <PresentationFormat>On-screen Show (4:3)</PresentationFormat>
  <Paragraphs>678</Paragraphs>
  <Slides>65</Slides>
  <Notes>47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65</vt:i4>
      </vt:variant>
    </vt:vector>
  </HeadingPairs>
  <TitlesOfParts>
    <vt:vector size="66" baseType="lpstr">
      <vt:lpstr>Office Theme</vt:lpstr>
      <vt:lpstr>Concurrent TB and Diabetes</vt:lpstr>
      <vt:lpstr>Background for practical session  </vt:lpstr>
      <vt:lpstr>Long known association between TB-DM</vt:lpstr>
      <vt:lpstr>TB associated with risk of DM?</vt:lpstr>
      <vt:lpstr>PowerPoint Presentation</vt:lpstr>
      <vt:lpstr>Epidemiological Studies</vt:lpstr>
      <vt:lpstr>Review of studies 1995-2007 Stevenson, Critchley et al (Chronic Illness 2007)</vt:lpstr>
      <vt:lpstr>PowerPoint Presentation</vt:lpstr>
      <vt:lpstr>More recent studies</vt:lpstr>
      <vt:lpstr>Oxford Record Linkage Study 2 (1999-2005)</vt:lpstr>
      <vt:lpstr>PowerPoint Presentation</vt:lpstr>
      <vt:lpstr>TB decline in England and Wales </vt:lpstr>
      <vt:lpstr>Global Trends in TB control</vt:lpstr>
      <vt:lpstr>Global diabetes epidemic</vt:lpstr>
      <vt:lpstr>PowerPoint Presentation</vt:lpstr>
      <vt:lpstr>PowerPoint Presentation</vt:lpstr>
      <vt:lpstr>Proportion of TB attributable to DM, UK ethnic groups</vt:lpstr>
      <vt:lpstr>SUMMARY</vt:lpstr>
      <vt:lpstr>TANDEM</vt:lpstr>
      <vt:lpstr>TANDEM key objectives</vt:lpstr>
      <vt:lpstr>PowerPoint Presentation</vt:lpstr>
      <vt:lpstr>PowerPoint Presentation</vt:lpstr>
      <vt:lpstr>Pulmonary TB and diabetes in India  – attributable risk estimates</vt:lpstr>
      <vt:lpstr>Pulmonary TB and diabetes in India – attributable risk estimates (2)</vt:lpstr>
      <vt:lpstr>Clinical outcomes among TB-DM patients </vt:lpstr>
      <vt:lpstr>PowerPoint Presentation</vt:lpstr>
      <vt:lpstr>Health Service Implications? </vt:lpstr>
      <vt:lpstr>The 2011 WHO / IUATLD collaborative framework for care and control of TB and diabetes</vt:lpstr>
      <vt:lpstr>PowerPoint Presentation</vt:lpstr>
      <vt:lpstr>PowerPoint Presentation</vt:lpstr>
      <vt:lpstr>Workpackage 1: screening</vt:lpstr>
      <vt:lpstr>Screening Methods proposed in TANDEM</vt:lpstr>
      <vt:lpstr>Patient Selection </vt:lpstr>
      <vt:lpstr>Screening tests</vt:lpstr>
      <vt:lpstr>Glycated haemoglobin (HbA1c)</vt:lpstr>
      <vt:lpstr>DM risk scores</vt:lpstr>
      <vt:lpstr>Indian Diabetes Risk Score</vt:lpstr>
      <vt:lpstr>Screening for TB among DM patients</vt:lpstr>
      <vt:lpstr>Workpackage 2: treatment</vt:lpstr>
      <vt:lpstr>Randomised Controlled Trial  (of intensive DM control)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Task 1.1</vt:lpstr>
      <vt:lpstr>What are risk scores?</vt:lpstr>
      <vt:lpstr>Potential limitations of risk scores</vt:lpstr>
      <vt:lpstr>PowerPoint Presentation</vt:lpstr>
      <vt:lpstr>Review of epidemiological studies</vt:lpstr>
      <vt:lpstr>Description of Studies identified </vt:lpstr>
      <vt:lpstr>Lonroth et al</vt:lpstr>
      <vt:lpstr>Rationale and Background</vt:lpstr>
      <vt:lpstr>Glycated haemoglobin (HbA1c)</vt:lpstr>
      <vt:lpstr>DM risk scores</vt:lpstr>
      <vt:lpstr>Screening Methods proposed in TANDEM</vt:lpstr>
      <vt:lpstr>Patient Selection </vt:lpstr>
      <vt:lpstr>DM Screening tests</vt:lpstr>
      <vt:lpstr>DM prevalence estimate</vt:lpstr>
      <vt:lpstr>Analysis Plan</vt:lpstr>
      <vt:lpstr>Screening for TB patients among DM cohorts</vt:lpstr>
      <vt:lpstr>PowerPoint Presentation</vt:lpstr>
      <vt:lpstr>PowerPoint Presentation</vt:lpstr>
      <vt:lpstr>WP 4: cellular basis</vt:lpstr>
    </vt:vector>
  </TitlesOfParts>
  <Company>Newcastle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ISS</dc:creator>
  <cp:lastModifiedBy>Julia</cp:lastModifiedBy>
  <cp:revision>67</cp:revision>
  <dcterms:created xsi:type="dcterms:W3CDTF">2013-08-07T14:40:39Z</dcterms:created>
  <dcterms:modified xsi:type="dcterms:W3CDTF">2014-09-18T16:16:19Z</dcterms:modified>
</cp:coreProperties>
</file>