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7" r:id="rId2"/>
    <p:sldId id="259" r:id="rId3"/>
    <p:sldId id="260" r:id="rId4"/>
    <p:sldId id="261" r:id="rId5"/>
    <p:sldId id="262"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320" r:id="rId25"/>
    <p:sldId id="32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6" r:id="rId40"/>
    <p:sldId id="322" r:id="rId41"/>
    <p:sldId id="323" r:id="rId42"/>
    <p:sldId id="324"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298" r:id="rId56"/>
    <p:sldId id="338" r:id="rId57"/>
    <p:sldId id="339" r:id="rId58"/>
    <p:sldId id="312" r:id="rId59"/>
    <p:sldId id="315" r:id="rId60"/>
    <p:sldId id="316" r:id="rId61"/>
    <p:sldId id="317"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99" d="100"/>
          <a:sy n="99" d="100"/>
        </p:scale>
        <p:origin x="-732"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NORTH_1\HOME\JHUGHES\IMPACT\Presentations\chd%20mortality.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NORTH_1\HOME\JHUGHES\IMPACT\Presentations\chd%20mortality.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Book1" TargetMode="External"/><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620861570936535"/>
          <c:y val="2.8252405949256338E-2"/>
          <c:w val="0.84826662778209827"/>
          <c:h val="0.85863177900868826"/>
        </c:manualLayout>
      </c:layout>
      <c:lineChart>
        <c:grouping val="standard"/>
        <c:varyColors val="0"/>
        <c:ser>
          <c:idx val="0"/>
          <c:order val="0"/>
          <c:tx>
            <c:strRef>
              <c:f>'men all ages'!$C$2</c:f>
              <c:strCache>
                <c:ptCount val="1"/>
                <c:pt idx="0">
                  <c:v>France</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ages'!$C$3:$C$24</c:f>
              <c:numCache>
                <c:formatCode>General</c:formatCode>
                <c:ptCount val="22"/>
                <c:pt idx="0">
                  <c:v>103.84</c:v>
                </c:pt>
                <c:pt idx="1">
                  <c:v>99.95</c:v>
                </c:pt>
                <c:pt idx="2">
                  <c:v>95.1</c:v>
                </c:pt>
                <c:pt idx="3">
                  <c:v>91.2</c:v>
                </c:pt>
                <c:pt idx="4">
                  <c:v>90.679999999999978</c:v>
                </c:pt>
                <c:pt idx="5">
                  <c:v>87.07</c:v>
                </c:pt>
                <c:pt idx="6">
                  <c:v>86.14</c:v>
                </c:pt>
                <c:pt idx="7">
                  <c:v>81.33</c:v>
                </c:pt>
                <c:pt idx="8">
                  <c:v>80.53</c:v>
                </c:pt>
                <c:pt idx="9">
                  <c:v>80.02</c:v>
                </c:pt>
                <c:pt idx="10">
                  <c:v>75.95</c:v>
                </c:pt>
                <c:pt idx="11">
                  <c:v>78.149999999999991</c:v>
                </c:pt>
                <c:pt idx="12">
                  <c:v>76.040000000000006</c:v>
                </c:pt>
                <c:pt idx="13">
                  <c:v>75.649999999999991</c:v>
                </c:pt>
                <c:pt idx="14">
                  <c:v>72.169999999999987</c:v>
                </c:pt>
                <c:pt idx="15">
                  <c:v>69.88</c:v>
                </c:pt>
                <c:pt idx="16">
                  <c:v>67.819999999999993</c:v>
                </c:pt>
                <c:pt idx="17">
                  <c:v>63.78</c:v>
                </c:pt>
                <c:pt idx="18">
                  <c:v>61.68</c:v>
                </c:pt>
                <c:pt idx="19">
                  <c:v>57.11</c:v>
                </c:pt>
                <c:pt idx="20">
                  <c:v>54.83</c:v>
                </c:pt>
                <c:pt idx="21">
                  <c:v>53.28</c:v>
                </c:pt>
              </c:numCache>
            </c:numRef>
          </c:val>
          <c:smooth val="0"/>
        </c:ser>
        <c:ser>
          <c:idx val="1"/>
          <c:order val="1"/>
          <c:tx>
            <c:strRef>
              <c:f>'men all ages'!$D$2</c:f>
              <c:strCache>
                <c:ptCount val="1"/>
                <c:pt idx="0">
                  <c:v>Republic</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ages'!$D$3:$D$24</c:f>
              <c:numCache>
                <c:formatCode>General</c:formatCode>
                <c:ptCount val="22"/>
                <c:pt idx="0">
                  <c:v>371.47999999999894</c:v>
                </c:pt>
                <c:pt idx="1">
                  <c:v>362.64000000000038</c:v>
                </c:pt>
                <c:pt idx="2">
                  <c:v>350.96</c:v>
                </c:pt>
                <c:pt idx="3">
                  <c:v>338.85</c:v>
                </c:pt>
                <c:pt idx="4">
                  <c:v>328.87</c:v>
                </c:pt>
                <c:pt idx="5">
                  <c:v>309.04000000000002</c:v>
                </c:pt>
                <c:pt idx="6">
                  <c:v>318.94</c:v>
                </c:pt>
                <c:pt idx="7">
                  <c:v>306.05</c:v>
                </c:pt>
                <c:pt idx="8">
                  <c:v>307.26</c:v>
                </c:pt>
                <c:pt idx="9">
                  <c:v>288.22000000000003</c:v>
                </c:pt>
                <c:pt idx="10">
                  <c:v>268.06</c:v>
                </c:pt>
                <c:pt idx="11">
                  <c:v>264.89</c:v>
                </c:pt>
                <c:pt idx="12">
                  <c:v>250.04</c:v>
                </c:pt>
                <c:pt idx="13">
                  <c:v>234.38000000000127</c:v>
                </c:pt>
                <c:pt idx="14">
                  <c:v>212.83</c:v>
                </c:pt>
                <c:pt idx="15">
                  <c:v>203.38000000000127</c:v>
                </c:pt>
                <c:pt idx="16">
                  <c:v>180.39000000000001</c:v>
                </c:pt>
                <c:pt idx="17">
                  <c:v>174</c:v>
                </c:pt>
                <c:pt idx="18">
                  <c:v>159.10999999999999</c:v>
                </c:pt>
                <c:pt idx="19">
                  <c:v>147.68</c:v>
                </c:pt>
                <c:pt idx="20">
                  <c:v>159.13999999999999</c:v>
                </c:pt>
                <c:pt idx="21">
                  <c:v>144.28</c:v>
                </c:pt>
              </c:numCache>
            </c:numRef>
          </c:val>
          <c:smooth val="0"/>
        </c:ser>
        <c:ser>
          <c:idx val="2"/>
          <c:order val="2"/>
          <c:tx>
            <c:strRef>
              <c:f>'men all ages'!$E$2</c:f>
              <c:strCache>
                <c:ptCount val="1"/>
                <c:pt idx="0">
                  <c:v>UK</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ages'!$E$3:$E$24</c:f>
              <c:numCache>
                <c:formatCode>General</c:formatCode>
                <c:ptCount val="22"/>
                <c:pt idx="0">
                  <c:v>342.08</c:v>
                </c:pt>
                <c:pt idx="1">
                  <c:v>330.54</c:v>
                </c:pt>
                <c:pt idx="2">
                  <c:v>319.85000000000002</c:v>
                </c:pt>
                <c:pt idx="3">
                  <c:v>309.08999999999969</c:v>
                </c:pt>
                <c:pt idx="4">
                  <c:v>304.95</c:v>
                </c:pt>
                <c:pt idx="5">
                  <c:v>292.92999999999893</c:v>
                </c:pt>
                <c:pt idx="6">
                  <c:v>290.7</c:v>
                </c:pt>
                <c:pt idx="7">
                  <c:v>266.45999999999964</c:v>
                </c:pt>
                <c:pt idx="8">
                  <c:v>259.89999999999969</c:v>
                </c:pt>
                <c:pt idx="9">
                  <c:v>247.89000000000001</c:v>
                </c:pt>
                <c:pt idx="10">
                  <c:v>232.72</c:v>
                </c:pt>
                <c:pt idx="11">
                  <c:v>225.84</c:v>
                </c:pt>
                <c:pt idx="12">
                  <c:v>214.66</c:v>
                </c:pt>
                <c:pt idx="13">
                  <c:v>199.92000000000004</c:v>
                </c:pt>
                <c:pt idx="14">
                  <c:v>191.15</c:v>
                </c:pt>
                <c:pt idx="15">
                  <c:v>182.31</c:v>
                </c:pt>
                <c:pt idx="16">
                  <c:v>173.97</c:v>
                </c:pt>
                <c:pt idx="17">
                  <c:v>160.62</c:v>
                </c:pt>
                <c:pt idx="18">
                  <c:v>150.44</c:v>
                </c:pt>
                <c:pt idx="19">
                  <c:v>138.19999999999999</c:v>
                </c:pt>
                <c:pt idx="20">
                  <c:v>131.76999999999998</c:v>
                </c:pt>
                <c:pt idx="21">
                  <c:v>124.07</c:v>
                </c:pt>
              </c:numCache>
            </c:numRef>
          </c:val>
          <c:smooth val="0"/>
        </c:ser>
        <c:ser>
          <c:idx val="3"/>
          <c:order val="3"/>
          <c:tx>
            <c:strRef>
              <c:f>'men all ages'!$F$2</c:f>
              <c:strCache>
                <c:ptCount val="1"/>
                <c:pt idx="0">
                  <c:v>NI</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ages'!$F$3:$F$24</c:f>
              <c:numCache>
                <c:formatCode>0.00</c:formatCode>
                <c:ptCount val="22"/>
                <c:pt idx="0">
                  <c:v>379.89611142609732</c:v>
                </c:pt>
                <c:pt idx="1">
                  <c:v>395.98734972650669</c:v>
                </c:pt>
                <c:pt idx="2">
                  <c:v>366.9529634703901</c:v>
                </c:pt>
                <c:pt idx="3">
                  <c:v>349.17386598255638</c:v>
                </c:pt>
                <c:pt idx="4">
                  <c:v>334.00197295864587</c:v>
                </c:pt>
                <c:pt idx="5">
                  <c:v>330.55707847190769</c:v>
                </c:pt>
                <c:pt idx="6">
                  <c:v>319.92025485474551</c:v>
                </c:pt>
                <c:pt idx="7">
                  <c:v>302.18346326450552</c:v>
                </c:pt>
                <c:pt idx="8">
                  <c:v>294.4272708031113</c:v>
                </c:pt>
                <c:pt idx="9">
                  <c:v>273.34653697355628</c:v>
                </c:pt>
                <c:pt idx="10">
                  <c:v>268.4420785220471</c:v>
                </c:pt>
                <c:pt idx="11">
                  <c:v>257.33556152796967</c:v>
                </c:pt>
                <c:pt idx="12">
                  <c:v>246.7930564528657</c:v>
                </c:pt>
                <c:pt idx="13">
                  <c:v>223.45288438201737</c:v>
                </c:pt>
                <c:pt idx="14">
                  <c:v>208.43515055560547</c:v>
                </c:pt>
                <c:pt idx="15">
                  <c:v>189.31307217754099</c:v>
                </c:pt>
                <c:pt idx="16">
                  <c:v>181.50602197783786</c:v>
                </c:pt>
                <c:pt idx="17">
                  <c:v>176.17270270693172</c:v>
                </c:pt>
                <c:pt idx="18">
                  <c:v>168.93318145516568</c:v>
                </c:pt>
                <c:pt idx="19">
                  <c:v>153.21242548569387</c:v>
                </c:pt>
                <c:pt idx="20">
                  <c:v>149.86276308276274</c:v>
                </c:pt>
                <c:pt idx="21">
                  <c:v>141.09303937167871</c:v>
                </c:pt>
              </c:numCache>
            </c:numRef>
          </c:val>
          <c:smooth val="0"/>
        </c:ser>
        <c:dLbls>
          <c:showLegendKey val="0"/>
          <c:showVal val="0"/>
          <c:showCatName val="0"/>
          <c:showSerName val="0"/>
          <c:showPercent val="0"/>
          <c:showBubbleSize val="0"/>
        </c:dLbls>
        <c:marker val="1"/>
        <c:smooth val="0"/>
        <c:axId val="97313536"/>
        <c:axId val="97315072"/>
      </c:lineChart>
      <c:catAx>
        <c:axId val="97313536"/>
        <c:scaling>
          <c:orientation val="minMax"/>
        </c:scaling>
        <c:delete val="0"/>
        <c:axPos val="b"/>
        <c:numFmt formatCode="General" sourceLinked="1"/>
        <c:majorTickMark val="out"/>
        <c:minorTickMark val="none"/>
        <c:tickLblPos val="nextTo"/>
        <c:txPr>
          <a:bodyPr/>
          <a:lstStyle/>
          <a:p>
            <a:pPr>
              <a:defRPr sz="1600" baseline="0">
                <a:latin typeface="Arial" pitchFamily="34" charset="0"/>
                <a:cs typeface="Arial" pitchFamily="34" charset="0"/>
              </a:defRPr>
            </a:pPr>
            <a:endParaRPr lang="en-US"/>
          </a:p>
        </c:txPr>
        <c:crossAx val="97315072"/>
        <c:crosses val="autoZero"/>
        <c:auto val="1"/>
        <c:lblAlgn val="ctr"/>
        <c:lblOffset val="100"/>
        <c:tickLblSkip val="3"/>
        <c:noMultiLvlLbl val="0"/>
      </c:catAx>
      <c:valAx>
        <c:axId val="97315072"/>
        <c:scaling>
          <c:orientation val="minMax"/>
        </c:scaling>
        <c:delete val="0"/>
        <c:axPos val="l"/>
        <c:majorGridlines/>
        <c:numFmt formatCode="General" sourceLinked="1"/>
        <c:majorTickMark val="out"/>
        <c:minorTickMark val="none"/>
        <c:tickLblPos val="nextTo"/>
        <c:txPr>
          <a:bodyPr/>
          <a:lstStyle/>
          <a:p>
            <a:pPr>
              <a:defRPr sz="1600" baseline="0">
                <a:latin typeface="Arial" pitchFamily="34" charset="0"/>
              </a:defRPr>
            </a:pPr>
            <a:endParaRPr lang="en-US"/>
          </a:p>
        </c:txPr>
        <c:crossAx val="97313536"/>
        <c:crosses val="autoZero"/>
        <c:crossBetween val="between"/>
      </c:valAx>
      <c:spPr>
        <a:solidFill>
          <a:srgbClr val="FFFF99"/>
        </a:solidFill>
      </c:spPr>
    </c:plotArea>
    <c:plotVisOnly val="1"/>
    <c:dispBlanksAs val="gap"/>
    <c:showDLblsOverMax val="0"/>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620861570936535"/>
          <c:y val="2.8252405949256338E-2"/>
          <c:w val="0.84826662778209827"/>
          <c:h val="0.85863177900868848"/>
        </c:manualLayout>
      </c:layout>
      <c:lineChart>
        <c:grouping val="standard"/>
        <c:varyColors val="0"/>
        <c:ser>
          <c:idx val="0"/>
          <c:order val="0"/>
          <c:tx>
            <c:strRef>
              <c:f>'men all ages'!$C$2</c:f>
              <c:strCache>
                <c:ptCount val="1"/>
                <c:pt idx="0">
                  <c:v>France</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ages'!$C$3:$C$24</c:f>
              <c:numCache>
                <c:formatCode>General</c:formatCode>
                <c:ptCount val="22"/>
                <c:pt idx="0">
                  <c:v>103.84</c:v>
                </c:pt>
                <c:pt idx="1">
                  <c:v>99.95</c:v>
                </c:pt>
                <c:pt idx="2">
                  <c:v>95.1</c:v>
                </c:pt>
                <c:pt idx="3">
                  <c:v>91.2</c:v>
                </c:pt>
                <c:pt idx="4">
                  <c:v>90.679999999999978</c:v>
                </c:pt>
                <c:pt idx="5">
                  <c:v>87.07</c:v>
                </c:pt>
                <c:pt idx="6">
                  <c:v>86.14</c:v>
                </c:pt>
                <c:pt idx="7">
                  <c:v>81.33</c:v>
                </c:pt>
                <c:pt idx="8">
                  <c:v>80.53</c:v>
                </c:pt>
                <c:pt idx="9">
                  <c:v>80.02</c:v>
                </c:pt>
                <c:pt idx="10">
                  <c:v>75.95</c:v>
                </c:pt>
                <c:pt idx="11">
                  <c:v>78.149999999999991</c:v>
                </c:pt>
                <c:pt idx="12">
                  <c:v>76.040000000000006</c:v>
                </c:pt>
                <c:pt idx="13">
                  <c:v>75.649999999999991</c:v>
                </c:pt>
                <c:pt idx="14">
                  <c:v>72.169999999999987</c:v>
                </c:pt>
                <c:pt idx="15">
                  <c:v>69.88</c:v>
                </c:pt>
                <c:pt idx="16">
                  <c:v>67.819999999999993</c:v>
                </c:pt>
                <c:pt idx="17">
                  <c:v>63.78</c:v>
                </c:pt>
                <c:pt idx="18">
                  <c:v>61.68</c:v>
                </c:pt>
                <c:pt idx="19">
                  <c:v>57.11</c:v>
                </c:pt>
                <c:pt idx="20">
                  <c:v>54.83</c:v>
                </c:pt>
                <c:pt idx="21">
                  <c:v>53.28</c:v>
                </c:pt>
              </c:numCache>
            </c:numRef>
          </c:val>
          <c:smooth val="0"/>
        </c:ser>
        <c:ser>
          <c:idx val="1"/>
          <c:order val="1"/>
          <c:tx>
            <c:strRef>
              <c:f>'men all ages'!$D$2</c:f>
              <c:strCache>
                <c:ptCount val="1"/>
                <c:pt idx="0">
                  <c:v>Republic</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ages'!$D$3:$D$24</c:f>
              <c:numCache>
                <c:formatCode>General</c:formatCode>
                <c:ptCount val="22"/>
                <c:pt idx="0">
                  <c:v>371.47999999999894</c:v>
                </c:pt>
                <c:pt idx="1">
                  <c:v>362.64000000000038</c:v>
                </c:pt>
                <c:pt idx="2">
                  <c:v>350.96</c:v>
                </c:pt>
                <c:pt idx="3">
                  <c:v>338.85</c:v>
                </c:pt>
                <c:pt idx="4">
                  <c:v>328.87</c:v>
                </c:pt>
                <c:pt idx="5">
                  <c:v>309.04000000000002</c:v>
                </c:pt>
                <c:pt idx="6">
                  <c:v>318.94</c:v>
                </c:pt>
                <c:pt idx="7">
                  <c:v>306.05</c:v>
                </c:pt>
                <c:pt idx="8">
                  <c:v>307.26</c:v>
                </c:pt>
                <c:pt idx="9">
                  <c:v>288.22000000000003</c:v>
                </c:pt>
                <c:pt idx="10">
                  <c:v>268.06</c:v>
                </c:pt>
                <c:pt idx="11">
                  <c:v>264.89</c:v>
                </c:pt>
                <c:pt idx="12">
                  <c:v>250.04</c:v>
                </c:pt>
                <c:pt idx="13">
                  <c:v>234.38000000000127</c:v>
                </c:pt>
                <c:pt idx="14">
                  <c:v>212.83</c:v>
                </c:pt>
                <c:pt idx="15">
                  <c:v>203.38000000000127</c:v>
                </c:pt>
                <c:pt idx="16">
                  <c:v>180.39000000000001</c:v>
                </c:pt>
                <c:pt idx="17">
                  <c:v>174</c:v>
                </c:pt>
                <c:pt idx="18">
                  <c:v>159.10999999999999</c:v>
                </c:pt>
                <c:pt idx="19">
                  <c:v>147.68</c:v>
                </c:pt>
                <c:pt idx="20">
                  <c:v>159.13999999999999</c:v>
                </c:pt>
                <c:pt idx="21">
                  <c:v>144.28</c:v>
                </c:pt>
              </c:numCache>
            </c:numRef>
          </c:val>
          <c:smooth val="0"/>
        </c:ser>
        <c:ser>
          <c:idx val="2"/>
          <c:order val="2"/>
          <c:tx>
            <c:strRef>
              <c:f>'men all ages'!$E$2</c:f>
              <c:strCache>
                <c:ptCount val="1"/>
                <c:pt idx="0">
                  <c:v>UK</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ages'!$E$3:$E$24</c:f>
              <c:numCache>
                <c:formatCode>General</c:formatCode>
                <c:ptCount val="22"/>
                <c:pt idx="0">
                  <c:v>342.08</c:v>
                </c:pt>
                <c:pt idx="1">
                  <c:v>330.54</c:v>
                </c:pt>
                <c:pt idx="2">
                  <c:v>319.85000000000002</c:v>
                </c:pt>
                <c:pt idx="3">
                  <c:v>309.08999999999969</c:v>
                </c:pt>
                <c:pt idx="4">
                  <c:v>304.95</c:v>
                </c:pt>
                <c:pt idx="5">
                  <c:v>292.92999999999893</c:v>
                </c:pt>
                <c:pt idx="6">
                  <c:v>290.7</c:v>
                </c:pt>
                <c:pt idx="7">
                  <c:v>266.45999999999964</c:v>
                </c:pt>
                <c:pt idx="8">
                  <c:v>259.89999999999969</c:v>
                </c:pt>
                <c:pt idx="9">
                  <c:v>247.89000000000001</c:v>
                </c:pt>
                <c:pt idx="10">
                  <c:v>232.72</c:v>
                </c:pt>
                <c:pt idx="11">
                  <c:v>225.84</c:v>
                </c:pt>
                <c:pt idx="12">
                  <c:v>214.66</c:v>
                </c:pt>
                <c:pt idx="13">
                  <c:v>199.92000000000004</c:v>
                </c:pt>
                <c:pt idx="14">
                  <c:v>191.15</c:v>
                </c:pt>
                <c:pt idx="15">
                  <c:v>182.31</c:v>
                </c:pt>
                <c:pt idx="16">
                  <c:v>173.97</c:v>
                </c:pt>
                <c:pt idx="17">
                  <c:v>160.62</c:v>
                </c:pt>
                <c:pt idx="18">
                  <c:v>150.44</c:v>
                </c:pt>
                <c:pt idx="19">
                  <c:v>138.19999999999999</c:v>
                </c:pt>
                <c:pt idx="20">
                  <c:v>131.76999999999998</c:v>
                </c:pt>
                <c:pt idx="21">
                  <c:v>124.07</c:v>
                </c:pt>
              </c:numCache>
            </c:numRef>
          </c:val>
          <c:smooth val="0"/>
        </c:ser>
        <c:ser>
          <c:idx val="3"/>
          <c:order val="3"/>
          <c:tx>
            <c:strRef>
              <c:f>'men all ages'!$F$2</c:f>
              <c:strCache>
                <c:ptCount val="1"/>
                <c:pt idx="0">
                  <c:v>NI</c:v>
                </c:pt>
              </c:strCache>
            </c:strRef>
          </c:tx>
          <c:spPr>
            <a:ln w="41275"/>
          </c:spPr>
          <c:cat>
            <c:numRef>
              <c:f>'men all ages'!$A$3:$A$24</c:f>
              <c:numCache>
                <c:formatCode>General</c:formatCode>
                <c:ptCount val="22"/>
                <c:pt idx="0">
                  <c:v>1987</c:v>
                </c:pt>
                <c:pt idx="1">
                  <c:v>1988</c:v>
                </c:pt>
                <c:pt idx="2">
                  <c:v>1989</c:v>
                </c:pt>
                <c:pt idx="3">
                  <c:v>1990</c:v>
                </c:pt>
                <c:pt idx="4">
                  <c:v>1991</c:v>
                </c:pt>
                <c:pt idx="5">
                  <c:v>1992</c:v>
                </c:pt>
                <c:pt idx="6">
                  <c:v>1993</c:v>
                </c:pt>
                <c:pt idx="7">
                  <c:v>1994</c:v>
                </c:pt>
                <c:pt idx="8">
                  <c:v>1995</c:v>
                </c:pt>
                <c:pt idx="9">
                  <c:v>1996</c:v>
                </c:pt>
                <c:pt idx="10">
                  <c:v>1997</c:v>
                </c:pt>
                <c:pt idx="11">
                  <c:v>1998</c:v>
                </c:pt>
                <c:pt idx="12">
                  <c:v>1999</c:v>
                </c:pt>
                <c:pt idx="13">
                  <c:v>2000</c:v>
                </c:pt>
                <c:pt idx="14">
                  <c:v>2001</c:v>
                </c:pt>
                <c:pt idx="15">
                  <c:v>2002</c:v>
                </c:pt>
                <c:pt idx="16">
                  <c:v>2003</c:v>
                </c:pt>
                <c:pt idx="17">
                  <c:v>2004</c:v>
                </c:pt>
                <c:pt idx="18">
                  <c:v>2005</c:v>
                </c:pt>
                <c:pt idx="19">
                  <c:v>2006</c:v>
                </c:pt>
                <c:pt idx="20">
                  <c:v>2007</c:v>
                </c:pt>
                <c:pt idx="21">
                  <c:v>2008</c:v>
                </c:pt>
              </c:numCache>
            </c:numRef>
          </c:cat>
          <c:val>
            <c:numRef>
              <c:f>'men all ages'!$F$3:$F$24</c:f>
              <c:numCache>
                <c:formatCode>0.00</c:formatCode>
                <c:ptCount val="22"/>
                <c:pt idx="0">
                  <c:v>379.89611142609715</c:v>
                </c:pt>
                <c:pt idx="1">
                  <c:v>395.98734972650669</c:v>
                </c:pt>
                <c:pt idx="2">
                  <c:v>366.9529634703901</c:v>
                </c:pt>
                <c:pt idx="3">
                  <c:v>349.17386598255638</c:v>
                </c:pt>
                <c:pt idx="4">
                  <c:v>334.00197295864575</c:v>
                </c:pt>
                <c:pt idx="5">
                  <c:v>330.55707847190769</c:v>
                </c:pt>
                <c:pt idx="6">
                  <c:v>319.92025485474551</c:v>
                </c:pt>
                <c:pt idx="7">
                  <c:v>302.18346326450552</c:v>
                </c:pt>
                <c:pt idx="8">
                  <c:v>294.4272708031113</c:v>
                </c:pt>
                <c:pt idx="9">
                  <c:v>273.34653697355628</c:v>
                </c:pt>
                <c:pt idx="10">
                  <c:v>268.4420785220471</c:v>
                </c:pt>
                <c:pt idx="11">
                  <c:v>257.33556152796967</c:v>
                </c:pt>
                <c:pt idx="12">
                  <c:v>246.7930564528657</c:v>
                </c:pt>
                <c:pt idx="13">
                  <c:v>223.4528843820174</c:v>
                </c:pt>
                <c:pt idx="14">
                  <c:v>208.43515055560547</c:v>
                </c:pt>
                <c:pt idx="15">
                  <c:v>189.31307217754096</c:v>
                </c:pt>
                <c:pt idx="16">
                  <c:v>181.50602197783786</c:v>
                </c:pt>
                <c:pt idx="17">
                  <c:v>176.17270270693172</c:v>
                </c:pt>
                <c:pt idx="18">
                  <c:v>168.93318145516568</c:v>
                </c:pt>
                <c:pt idx="19">
                  <c:v>153.2124254856939</c:v>
                </c:pt>
                <c:pt idx="20">
                  <c:v>149.86276308276274</c:v>
                </c:pt>
                <c:pt idx="21">
                  <c:v>141.09303937167871</c:v>
                </c:pt>
              </c:numCache>
            </c:numRef>
          </c:val>
          <c:smooth val="0"/>
        </c:ser>
        <c:dLbls>
          <c:showLegendKey val="0"/>
          <c:showVal val="0"/>
          <c:showCatName val="0"/>
          <c:showSerName val="0"/>
          <c:showPercent val="0"/>
          <c:showBubbleSize val="0"/>
        </c:dLbls>
        <c:marker val="1"/>
        <c:smooth val="0"/>
        <c:axId val="97390592"/>
        <c:axId val="97392128"/>
      </c:lineChart>
      <c:catAx>
        <c:axId val="97390592"/>
        <c:scaling>
          <c:orientation val="minMax"/>
        </c:scaling>
        <c:delete val="0"/>
        <c:axPos val="b"/>
        <c:numFmt formatCode="General" sourceLinked="1"/>
        <c:majorTickMark val="out"/>
        <c:minorTickMark val="none"/>
        <c:tickLblPos val="nextTo"/>
        <c:txPr>
          <a:bodyPr/>
          <a:lstStyle/>
          <a:p>
            <a:pPr>
              <a:defRPr sz="1800" baseline="0"/>
            </a:pPr>
            <a:endParaRPr lang="en-US"/>
          </a:p>
        </c:txPr>
        <c:crossAx val="97392128"/>
        <c:crosses val="autoZero"/>
        <c:auto val="1"/>
        <c:lblAlgn val="ctr"/>
        <c:lblOffset val="100"/>
        <c:tickLblSkip val="3"/>
        <c:noMultiLvlLbl val="0"/>
      </c:catAx>
      <c:valAx>
        <c:axId val="97392128"/>
        <c:scaling>
          <c:orientation val="minMax"/>
        </c:scaling>
        <c:delete val="0"/>
        <c:axPos val="l"/>
        <c:majorGridlines/>
        <c:numFmt formatCode="General" sourceLinked="1"/>
        <c:majorTickMark val="out"/>
        <c:minorTickMark val="none"/>
        <c:tickLblPos val="nextTo"/>
        <c:txPr>
          <a:bodyPr/>
          <a:lstStyle/>
          <a:p>
            <a:pPr>
              <a:defRPr sz="1800" baseline="0"/>
            </a:pPr>
            <a:endParaRPr lang="en-US"/>
          </a:p>
        </c:txPr>
        <c:crossAx val="97390592"/>
        <c:crosses val="autoZero"/>
        <c:crossBetween val="between"/>
      </c:valAx>
      <c:spPr>
        <a:solidFill>
          <a:srgbClr val="FFFF99"/>
        </a:solidFill>
      </c:spPr>
    </c:plotArea>
    <c:plotVisOnly val="1"/>
    <c:dispBlanksAs val="gap"/>
    <c:showDLblsOverMax val="0"/>
  </c:chart>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I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pl-PL" dirty="0"/>
              <a:t>Predicted decrease in </a:t>
            </a:r>
            <a:r>
              <a:rPr lang="pl-PL" dirty="0" smtClean="0"/>
              <a:t>deaths</a:t>
            </a:r>
            <a:r>
              <a:rPr lang="en-IE" dirty="0" smtClean="0"/>
              <a:t> </a:t>
            </a:r>
            <a:r>
              <a:rPr lang="pl-PL" dirty="0" smtClean="0"/>
              <a:t>in </a:t>
            </a:r>
            <a:r>
              <a:rPr lang="pl-PL" dirty="0"/>
              <a:t>20</a:t>
            </a:r>
            <a:r>
              <a:rPr lang="en-IE" dirty="0"/>
              <a:t>3</a:t>
            </a:r>
            <a:r>
              <a:rPr lang="pl-PL" dirty="0"/>
              <a:t>0</a:t>
            </a:r>
          </a:p>
        </c:rich>
      </c:tx>
      <c:layout/>
      <c:overlay val="0"/>
    </c:title>
    <c:autoTitleDeleted val="0"/>
    <c:plotArea>
      <c:layout>
        <c:manualLayout>
          <c:layoutTarget val="inner"/>
          <c:xMode val="edge"/>
          <c:yMode val="edge"/>
          <c:x val="7.1886138019881599E-2"/>
          <c:y val="0.22231689181672934"/>
          <c:w val="0.82708372183548329"/>
          <c:h val="0.75577615200659898"/>
        </c:manualLayout>
      </c:layout>
      <c:barChart>
        <c:barDir val="col"/>
        <c:grouping val="clustered"/>
        <c:varyColors val="0"/>
        <c:ser>
          <c:idx val="0"/>
          <c:order val="0"/>
          <c:tx>
            <c:strRef>
              <c:f>Sheet1!$O$38</c:f>
              <c:strCache>
                <c:ptCount val="1"/>
                <c:pt idx="0">
                  <c:v>N Ireland</c:v>
                </c:pt>
              </c:strCache>
            </c:strRef>
          </c:tx>
          <c:spPr>
            <a:solidFill>
              <a:srgbClr val="FF0000"/>
            </a:solidFill>
          </c:spPr>
          <c:invertIfNegative val="0"/>
          <c:dLbls>
            <c:showLegendKey val="0"/>
            <c:showVal val="1"/>
            <c:showCatName val="0"/>
            <c:showSerName val="0"/>
            <c:showPercent val="0"/>
            <c:showBubbleSize val="0"/>
            <c:showLeaderLines val="0"/>
          </c:dLbls>
          <c:errBars>
            <c:errBarType val="both"/>
            <c:errValType val="cust"/>
            <c:noEndCap val="0"/>
            <c:plus>
              <c:numRef>
                <c:f>'C:\IMPACT\SLAN06 update\[Irish projection model 2010 2030 Feb 27 2013.xlsx]Model'!$S$39:$S$42</c:f>
                <c:numCache>
                  <c:formatCode>General</c:formatCode>
                  <c:ptCount val="4"/>
                  <c:pt idx="0">
                    <c:v>-43.236725270769462</c:v>
                  </c:pt>
                  <c:pt idx="1">
                    <c:v>-60.99438134254801</c:v>
                  </c:pt>
                  <c:pt idx="2">
                    <c:v>-80.278647232594352</c:v>
                  </c:pt>
                  <c:pt idx="3">
                    <c:v>-32.306981790170738</c:v>
                  </c:pt>
                </c:numCache>
              </c:numRef>
            </c:plus>
            <c:minus>
              <c:numRef>
                <c:f>'C:\IMPACT\SLAN06 update\[Irish projection model 2010 2030 Feb 27 2013.xlsx]Model'!$R$39:$R$42</c:f>
                <c:numCache>
                  <c:formatCode>General</c:formatCode>
                  <c:ptCount val="4"/>
                  <c:pt idx="0">
                    <c:v>-29.994132732845593</c:v>
                  </c:pt>
                  <c:pt idx="1">
                    <c:v>-16.478178974889019</c:v>
                  </c:pt>
                  <c:pt idx="2">
                    <c:v>-55.604989419196187</c:v>
                  </c:pt>
                  <c:pt idx="3">
                    <c:v>-23.460147068989844</c:v>
                  </c:pt>
                </c:numCache>
              </c:numRef>
            </c:minus>
          </c:errBars>
          <c:cat>
            <c:strRef>
              <c:f>Sheet1!$N$39:$N$42</c:f>
              <c:strCache>
                <c:ptCount val="4"/>
                <c:pt idx="0">
                  <c:v>Smoking [-15%]</c:v>
                </c:pt>
                <c:pt idx="1">
                  <c:v>Salt [-30%]</c:v>
                </c:pt>
                <c:pt idx="2">
                  <c:v>Sat/unsat. Fat [-6%]</c:v>
                </c:pt>
                <c:pt idx="3">
                  <c:v>Physical Inactive [-15%]</c:v>
                </c:pt>
              </c:strCache>
            </c:strRef>
          </c:cat>
          <c:val>
            <c:numRef>
              <c:f>Sheet1!$O$39:$O$42</c:f>
              <c:numCache>
                <c:formatCode>General</c:formatCode>
                <c:ptCount val="4"/>
                <c:pt idx="0">
                  <c:v>-40</c:v>
                </c:pt>
                <c:pt idx="1">
                  <c:v>-25</c:v>
                </c:pt>
                <c:pt idx="2">
                  <c:v>-65</c:v>
                </c:pt>
                <c:pt idx="3">
                  <c:v>-30</c:v>
                </c:pt>
              </c:numCache>
            </c:numRef>
          </c:val>
        </c:ser>
        <c:ser>
          <c:idx val="1"/>
          <c:order val="1"/>
          <c:tx>
            <c:strRef>
              <c:f>Sheet1!$P$38</c:f>
              <c:strCache>
                <c:ptCount val="1"/>
                <c:pt idx="0">
                  <c:v>R Ireland</c:v>
                </c:pt>
              </c:strCache>
            </c:strRef>
          </c:tx>
          <c:spPr>
            <a:solidFill>
              <a:srgbClr val="92D050"/>
            </a:solidFill>
          </c:spPr>
          <c:invertIfNegative val="0"/>
          <c:dLbls>
            <c:showLegendKey val="0"/>
            <c:showVal val="1"/>
            <c:showCatName val="0"/>
            <c:showSerName val="0"/>
            <c:showPercent val="0"/>
            <c:showBubbleSize val="0"/>
            <c:showLeaderLines val="0"/>
          </c:dLbls>
          <c:errBars>
            <c:errBarType val="both"/>
            <c:errValType val="cust"/>
            <c:noEndCap val="0"/>
            <c:plus>
              <c:numRef>
                <c:f>'C:\IMPACT\SLAN06 update\[Irish projection model 2010 2030 Feb 27 2013.xlsx]Model'!$U$39:$U$42</c:f>
                <c:numCache>
                  <c:formatCode>General</c:formatCode>
                  <c:ptCount val="4"/>
                  <c:pt idx="0">
                    <c:v>-91.947280667136951</c:v>
                  </c:pt>
                  <c:pt idx="1">
                    <c:v>-118.94971708370336</c:v>
                  </c:pt>
                  <c:pt idx="2">
                    <c:v>-97.912589581873988</c:v>
                  </c:pt>
                  <c:pt idx="3">
                    <c:v>-67.852260614907394</c:v>
                  </c:pt>
                </c:numCache>
              </c:numRef>
            </c:plus>
            <c:minus>
              <c:numRef>
                <c:f>'C:\IMPACT\SLAN06 update\[Irish projection model 2010 2030 Feb 27 2013.xlsx]Model'!$T$39:$T$42</c:f>
                <c:numCache>
                  <c:formatCode>General</c:formatCode>
                  <c:ptCount val="4"/>
                  <c:pt idx="0">
                    <c:v>-62.015084865051975</c:v>
                  </c:pt>
                  <c:pt idx="1">
                    <c:v>-32.573571902723053</c:v>
                  </c:pt>
                  <c:pt idx="2">
                    <c:v>-68.334718427621468</c:v>
                  </c:pt>
                  <c:pt idx="3">
                    <c:v>-47.908051206328828</c:v>
                  </c:pt>
                </c:numCache>
              </c:numRef>
            </c:minus>
          </c:errBars>
          <c:cat>
            <c:strRef>
              <c:f>Sheet1!$N$39:$N$42</c:f>
              <c:strCache>
                <c:ptCount val="4"/>
                <c:pt idx="0">
                  <c:v>Smoking [-15%]</c:v>
                </c:pt>
                <c:pt idx="1">
                  <c:v>Salt [-30%]</c:v>
                </c:pt>
                <c:pt idx="2">
                  <c:v>Sat/unsat. Fat [-6%]</c:v>
                </c:pt>
                <c:pt idx="3">
                  <c:v>Physical Inactive [-15%]</c:v>
                </c:pt>
              </c:strCache>
            </c:strRef>
          </c:cat>
          <c:val>
            <c:numRef>
              <c:f>Sheet1!$P$39:$P$42</c:f>
              <c:numCache>
                <c:formatCode>General</c:formatCode>
                <c:ptCount val="4"/>
                <c:pt idx="0">
                  <c:v>-130</c:v>
                </c:pt>
                <c:pt idx="1">
                  <c:v>-75</c:v>
                </c:pt>
                <c:pt idx="2">
                  <c:v>-170</c:v>
                </c:pt>
                <c:pt idx="3">
                  <c:v>-90</c:v>
                </c:pt>
              </c:numCache>
            </c:numRef>
          </c:val>
        </c:ser>
        <c:dLbls>
          <c:showLegendKey val="0"/>
          <c:showVal val="0"/>
          <c:showCatName val="0"/>
          <c:showSerName val="0"/>
          <c:showPercent val="0"/>
          <c:showBubbleSize val="0"/>
        </c:dLbls>
        <c:gapWidth val="150"/>
        <c:axId val="97529856"/>
        <c:axId val="97531392"/>
      </c:barChart>
      <c:catAx>
        <c:axId val="97529856"/>
        <c:scaling>
          <c:orientation val="minMax"/>
        </c:scaling>
        <c:delete val="0"/>
        <c:axPos val="b"/>
        <c:numFmt formatCode="General" sourceLinked="1"/>
        <c:majorTickMark val="out"/>
        <c:minorTickMark val="none"/>
        <c:tickLblPos val="high"/>
        <c:crossAx val="97531392"/>
        <c:crosses val="autoZero"/>
        <c:auto val="1"/>
        <c:lblAlgn val="ctr"/>
        <c:lblOffset val="100"/>
        <c:noMultiLvlLbl val="0"/>
      </c:catAx>
      <c:valAx>
        <c:axId val="97531392"/>
        <c:scaling>
          <c:orientation val="minMax"/>
        </c:scaling>
        <c:delete val="0"/>
        <c:axPos val="l"/>
        <c:majorGridlines/>
        <c:numFmt formatCode="General" sourceLinked="1"/>
        <c:majorTickMark val="out"/>
        <c:minorTickMark val="none"/>
        <c:tickLblPos val="nextTo"/>
        <c:crossAx val="97529856"/>
        <c:crosses val="autoZero"/>
        <c:crossBetween val="between"/>
      </c:valAx>
    </c:plotArea>
    <c:legend>
      <c:legendPos val="r"/>
      <c:layout/>
      <c:overlay val="0"/>
    </c:legend>
    <c:plotVisOnly val="1"/>
    <c:dispBlanksAs val="gap"/>
    <c:showDLblsOverMax val="0"/>
  </c:chart>
  <c:txPr>
    <a:bodyPr/>
    <a:lstStyle/>
    <a:p>
      <a:pPr>
        <a:defRPr sz="1400"/>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drawings/drawing1.xml><?xml version="1.0" encoding="utf-8"?>
<c:userShapes xmlns:c="http://schemas.openxmlformats.org/drawingml/2006/chart">
  <cdr:relSizeAnchor xmlns:cdr="http://schemas.openxmlformats.org/drawingml/2006/chartDrawing">
    <cdr:from>
      <cdr:x>0</cdr:x>
      <cdr:y>0.04297</cdr:y>
    </cdr:from>
    <cdr:to>
      <cdr:x>0.23333</cdr:x>
      <cdr:y>0.86718</cdr:y>
    </cdr:to>
    <cdr:sp macro="" textlink="">
      <cdr:nvSpPr>
        <cdr:cNvPr id="2" name="TextBox 1"/>
        <cdr:cNvSpPr txBox="1"/>
      </cdr:nvSpPr>
      <cdr:spPr>
        <a:xfrm xmlns:a="http://schemas.openxmlformats.org/drawingml/2006/main">
          <a:off x="0" y="216570"/>
          <a:ext cx="2016224" cy="4154487"/>
        </a:xfrm>
        <a:prstGeom xmlns:a="http://schemas.openxmlformats.org/drawingml/2006/main" prst="rect">
          <a:avLst/>
        </a:prstGeom>
      </cdr:spPr>
      <cdr:txBody>
        <a:bodyPr xmlns:a="http://schemas.openxmlformats.org/drawingml/2006/main" vertOverflow="clip" vert="vert270" wrap="none" rtlCol="0"/>
        <a:lstStyle xmlns:a="http://schemas.openxmlformats.org/drawingml/2006/main"/>
        <a:p xmlns:a="http://schemas.openxmlformats.org/drawingml/2006/main">
          <a:r>
            <a:rPr lang="en-GB" sz="1600" dirty="0" smtClean="0"/>
            <a:t>              </a:t>
          </a:r>
          <a:r>
            <a:rPr lang="en-GB" sz="1800" dirty="0" smtClean="0"/>
            <a:t>Age standardised mortality </a:t>
          </a:r>
          <a:endParaRPr lang="en-GB" sz="1800" dirty="0"/>
        </a:p>
      </cdr:txBody>
    </cdr:sp>
  </cdr:relSizeAnchor>
  <cdr:relSizeAnchor xmlns:cdr="http://schemas.openxmlformats.org/drawingml/2006/chartDrawing">
    <cdr:from>
      <cdr:x>0.52911</cdr:x>
      <cdr:y>0.25714</cdr:y>
    </cdr:from>
    <cdr:to>
      <cdr:x>0.76244</cdr:x>
      <cdr:y>0.46712</cdr:y>
    </cdr:to>
    <cdr:sp macro="" textlink="">
      <cdr:nvSpPr>
        <cdr:cNvPr id="3" name="TextBox 2"/>
        <cdr:cNvSpPr txBox="1"/>
      </cdr:nvSpPr>
      <cdr:spPr>
        <a:xfrm xmlns:a="http://schemas.openxmlformats.org/drawingml/2006/main">
          <a:off x="4572000" y="1296144"/>
          <a:ext cx="2016224" cy="10584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fontAlgn="base">
            <a:spcBef>
              <a:spcPct val="0"/>
            </a:spcBef>
            <a:spcAft>
              <a:spcPct val="0"/>
            </a:spcAft>
          </a:pPr>
          <a:r>
            <a:rPr lang="en-GB" sz="2400" kern="1200" dirty="0">
              <a:solidFill>
                <a:schemeClr val="tx1"/>
              </a:solidFill>
            </a:rPr>
            <a:t>Rep . Ireland</a:t>
          </a:r>
        </a:p>
      </cdr:txBody>
    </cdr:sp>
  </cdr:relSizeAnchor>
  <cdr:relSizeAnchor xmlns:cdr="http://schemas.openxmlformats.org/drawingml/2006/chartDrawing">
    <cdr:from>
      <cdr:x>0.18745</cdr:x>
      <cdr:y>0.15032</cdr:y>
    </cdr:from>
    <cdr:to>
      <cdr:x>0.26244</cdr:x>
      <cdr:y>0.15746</cdr:y>
    </cdr:to>
    <cdr:sp macro="" textlink="">
      <cdr:nvSpPr>
        <cdr:cNvPr id="7" name="Straight Arrow Connector 6"/>
        <cdr:cNvSpPr/>
      </cdr:nvSpPr>
      <cdr:spPr>
        <a:xfrm xmlns:a="http://schemas.openxmlformats.org/drawingml/2006/main" rot="10800000">
          <a:off x="1619744" y="757676"/>
          <a:ext cx="648000" cy="36000"/>
        </a:xfrm>
        <a:prstGeom xmlns:a="http://schemas.openxmlformats.org/drawingml/2006/main" prst="straightConnector1">
          <a:avLst/>
        </a:prstGeom>
        <a:ln xmlns:a="http://schemas.openxmlformats.org/drawingml/2006/main" w="22225">
          <a:solidFill>
            <a:srgbClr val="080808"/>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0.46244</cdr:x>
      <cdr:y>0.3</cdr:y>
    </cdr:from>
    <cdr:to>
      <cdr:x>0.52911</cdr:x>
      <cdr:y>0.31429</cdr:y>
    </cdr:to>
    <cdr:sp macro="" textlink="">
      <cdr:nvSpPr>
        <cdr:cNvPr id="9" name="Straight Arrow Connector 8"/>
        <cdr:cNvSpPr/>
      </cdr:nvSpPr>
      <cdr:spPr>
        <a:xfrm xmlns:a="http://schemas.openxmlformats.org/drawingml/2006/main" rot="10800000" flipV="1">
          <a:off x="3995935" y="1512168"/>
          <a:ext cx="576065" cy="72009"/>
        </a:xfrm>
        <a:prstGeom xmlns:a="http://schemas.openxmlformats.org/drawingml/2006/main" prst="straightConnector1">
          <a:avLst/>
        </a:prstGeom>
        <a:ln xmlns:a="http://schemas.openxmlformats.org/drawingml/2006/main" w="31750">
          <a:solidFill>
            <a:srgbClr val="080808"/>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0.15411</cdr:x>
      <cdr:y>0.27143</cdr:y>
    </cdr:from>
    <cdr:to>
      <cdr:x>0.43493</cdr:x>
      <cdr:y>0.60998</cdr:y>
    </cdr:to>
    <cdr:sp macro="" textlink="">
      <cdr:nvSpPr>
        <cdr:cNvPr id="10" name="TextBox 9"/>
        <cdr:cNvSpPr txBox="1"/>
      </cdr:nvSpPr>
      <cdr:spPr>
        <a:xfrm xmlns:a="http://schemas.openxmlformats.org/drawingml/2006/main">
          <a:off x="1331640" y="1368152"/>
          <a:ext cx="2426568" cy="17064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fontAlgn="base">
            <a:spcBef>
              <a:spcPct val="0"/>
            </a:spcBef>
            <a:spcAft>
              <a:spcPct val="0"/>
            </a:spcAft>
          </a:pPr>
          <a:r>
            <a:rPr lang="en-GB" sz="2400" kern="1200" dirty="0">
              <a:solidFill>
                <a:schemeClr val="tx1"/>
              </a:solidFill>
            </a:rPr>
            <a:t>UK</a:t>
          </a:r>
        </a:p>
      </cdr:txBody>
    </cdr:sp>
  </cdr:relSizeAnchor>
  <cdr:relSizeAnchor xmlns:cdr="http://schemas.openxmlformats.org/drawingml/2006/chartDrawing">
    <cdr:from>
      <cdr:x>0.17077</cdr:x>
      <cdr:y>0.61429</cdr:y>
    </cdr:from>
    <cdr:to>
      <cdr:x>0.43735</cdr:x>
      <cdr:y>0.68756</cdr:y>
    </cdr:to>
    <cdr:sp macro="" textlink="">
      <cdr:nvSpPr>
        <cdr:cNvPr id="8" name="TextBox 168"/>
        <cdr:cNvSpPr txBox="1">
          <a:spLocks xmlns:a="http://schemas.openxmlformats.org/drawingml/2006/main" noChangeArrowheads="1"/>
        </cdr:cNvSpPr>
      </cdr:nvSpPr>
      <cdr:spPr bwMode="auto">
        <a:xfrm xmlns:a="http://schemas.openxmlformats.org/drawingml/2006/main">
          <a:off x="1475656" y="3096344"/>
          <a:ext cx="2303462" cy="369332"/>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a:spAutoFit/>
        </a:bodyPr>
        <a:lstStyle xmlns:a="http://schemas.openxmlformats.org/drawingml/2006/main">
          <a:defPPr>
            <a:defRPr lang="en-US"/>
          </a:defPPr>
          <a:lvl1pPr algn="l" rtl="0" fontAlgn="base">
            <a:spcBef>
              <a:spcPct val="0"/>
            </a:spcBef>
            <a:spcAft>
              <a:spcPct val="0"/>
            </a:spcAft>
            <a:defRPr kern="1200">
              <a:solidFill>
                <a:sysClr val="windowText" lastClr="000000"/>
              </a:solidFill>
              <a:latin typeface="Arial" charset="0"/>
            </a:defRPr>
          </a:lvl1pPr>
          <a:lvl2pPr marL="457200" algn="l" rtl="0" fontAlgn="base">
            <a:spcBef>
              <a:spcPct val="0"/>
            </a:spcBef>
            <a:spcAft>
              <a:spcPct val="0"/>
            </a:spcAft>
            <a:defRPr kern="1200">
              <a:solidFill>
                <a:sysClr val="windowText" lastClr="000000"/>
              </a:solidFill>
              <a:latin typeface="Arial" charset="0"/>
            </a:defRPr>
          </a:lvl2pPr>
          <a:lvl3pPr marL="914400" algn="l" rtl="0" fontAlgn="base">
            <a:spcBef>
              <a:spcPct val="0"/>
            </a:spcBef>
            <a:spcAft>
              <a:spcPct val="0"/>
            </a:spcAft>
            <a:defRPr kern="1200">
              <a:solidFill>
                <a:sysClr val="windowText" lastClr="000000"/>
              </a:solidFill>
              <a:latin typeface="Arial" charset="0"/>
            </a:defRPr>
          </a:lvl3pPr>
          <a:lvl4pPr marL="1371600" algn="l" rtl="0" fontAlgn="base">
            <a:spcBef>
              <a:spcPct val="0"/>
            </a:spcBef>
            <a:spcAft>
              <a:spcPct val="0"/>
            </a:spcAft>
            <a:defRPr kern="1200">
              <a:solidFill>
                <a:sysClr val="windowText" lastClr="000000"/>
              </a:solidFill>
              <a:latin typeface="Arial" charset="0"/>
            </a:defRPr>
          </a:lvl4pPr>
          <a:lvl5pPr marL="1828800" algn="l" rtl="0" fontAlgn="base">
            <a:spcBef>
              <a:spcPct val="0"/>
            </a:spcBef>
            <a:spcAft>
              <a:spcPct val="0"/>
            </a:spcAft>
            <a:defRPr kern="1200">
              <a:solidFill>
                <a:sysClr val="windowText" lastClr="000000"/>
              </a:solidFill>
              <a:latin typeface="Arial" charset="0"/>
            </a:defRPr>
          </a:lvl5pPr>
          <a:lvl6pPr marL="2286000" algn="l" defTabSz="914400" rtl="0" eaLnBrk="1" latinLnBrk="0" hangingPunct="1">
            <a:defRPr kern="1200">
              <a:solidFill>
                <a:sysClr val="windowText" lastClr="000000"/>
              </a:solidFill>
              <a:latin typeface="Arial" charset="0"/>
            </a:defRPr>
          </a:lvl6pPr>
          <a:lvl7pPr marL="2743200" algn="l" defTabSz="914400" rtl="0" eaLnBrk="1" latinLnBrk="0" hangingPunct="1">
            <a:defRPr kern="1200">
              <a:solidFill>
                <a:sysClr val="windowText" lastClr="000000"/>
              </a:solidFill>
              <a:latin typeface="Arial" charset="0"/>
            </a:defRPr>
          </a:lvl7pPr>
          <a:lvl8pPr marL="3200400" algn="l" defTabSz="914400" rtl="0" eaLnBrk="1" latinLnBrk="0" hangingPunct="1">
            <a:defRPr kern="1200">
              <a:solidFill>
                <a:sysClr val="windowText" lastClr="000000"/>
              </a:solidFill>
              <a:latin typeface="Arial" charset="0"/>
            </a:defRPr>
          </a:lvl8pPr>
          <a:lvl9pPr marL="3657600" algn="l" defTabSz="914400" rtl="0" eaLnBrk="1" latinLnBrk="0" hangingPunct="1">
            <a:defRPr kern="1200">
              <a:solidFill>
                <a:sysClr val="windowText" lastClr="000000"/>
              </a:solidFill>
              <a:latin typeface="Arial" charset="0"/>
            </a:defRPr>
          </a:lvl9pPr>
        </a:lstStyle>
        <a:p xmlns:a="http://schemas.openxmlformats.org/drawingml/2006/main">
          <a:r>
            <a:rPr lang="en-GB" sz="1800" b="1" dirty="0" smtClean="0">
              <a:latin typeface="Calibri"/>
            </a:rPr>
            <a:t>France</a:t>
          </a:r>
          <a:endParaRPr lang="en-GB" sz="1800" b="1" dirty="0">
            <a:latin typeface="Calibri"/>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cdr:x>
      <cdr:y>0.04297</cdr:y>
    </cdr:from>
    <cdr:to>
      <cdr:x>0.23333</cdr:x>
      <cdr:y>0.86718</cdr:y>
    </cdr:to>
    <cdr:sp macro="" textlink="">
      <cdr:nvSpPr>
        <cdr:cNvPr id="2" name="TextBox 1"/>
        <cdr:cNvSpPr txBox="1"/>
      </cdr:nvSpPr>
      <cdr:spPr>
        <a:xfrm xmlns:a="http://schemas.openxmlformats.org/drawingml/2006/main">
          <a:off x="0" y="216570"/>
          <a:ext cx="2016224" cy="4154487"/>
        </a:xfrm>
        <a:prstGeom xmlns:a="http://schemas.openxmlformats.org/drawingml/2006/main" prst="rect">
          <a:avLst/>
        </a:prstGeom>
      </cdr:spPr>
      <cdr:txBody>
        <a:bodyPr xmlns:a="http://schemas.openxmlformats.org/drawingml/2006/main" vertOverflow="clip" vert="vert270" wrap="none" rtlCol="0"/>
        <a:lstStyle xmlns:a="http://schemas.openxmlformats.org/drawingml/2006/main"/>
        <a:p xmlns:a="http://schemas.openxmlformats.org/drawingml/2006/main">
          <a:r>
            <a:rPr lang="en-GB" sz="1600" dirty="0" smtClean="0"/>
            <a:t>              </a:t>
          </a:r>
          <a:r>
            <a:rPr lang="en-GB" sz="1800" dirty="0" smtClean="0"/>
            <a:t>Age standardised mortality </a:t>
          </a:r>
          <a:endParaRPr lang="en-GB" sz="1800" dirty="0"/>
        </a:p>
      </cdr:txBody>
    </cdr:sp>
  </cdr:relSizeAnchor>
  <cdr:relSizeAnchor xmlns:cdr="http://schemas.openxmlformats.org/drawingml/2006/chartDrawing">
    <cdr:from>
      <cdr:x>0.52911</cdr:x>
      <cdr:y>0.25714</cdr:y>
    </cdr:from>
    <cdr:to>
      <cdr:x>0.76244</cdr:x>
      <cdr:y>0.46712</cdr:y>
    </cdr:to>
    <cdr:sp macro="" textlink="">
      <cdr:nvSpPr>
        <cdr:cNvPr id="3" name="TextBox 2"/>
        <cdr:cNvSpPr txBox="1"/>
      </cdr:nvSpPr>
      <cdr:spPr>
        <a:xfrm xmlns:a="http://schemas.openxmlformats.org/drawingml/2006/main">
          <a:off x="4572000" y="1296144"/>
          <a:ext cx="2016224" cy="105841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fontAlgn="base">
            <a:spcBef>
              <a:spcPct val="0"/>
            </a:spcBef>
            <a:spcAft>
              <a:spcPct val="0"/>
            </a:spcAft>
          </a:pPr>
          <a:r>
            <a:rPr lang="en-GB" sz="2000" b="1" kern="1200" dirty="0">
              <a:solidFill>
                <a:schemeClr val="tx1"/>
              </a:solidFill>
            </a:rPr>
            <a:t>Rep . Ireland</a:t>
          </a:r>
        </a:p>
      </cdr:txBody>
    </cdr:sp>
  </cdr:relSizeAnchor>
  <cdr:relSizeAnchor xmlns:cdr="http://schemas.openxmlformats.org/drawingml/2006/chartDrawing">
    <cdr:from>
      <cdr:x>0.18745</cdr:x>
      <cdr:y>0.15032</cdr:y>
    </cdr:from>
    <cdr:to>
      <cdr:x>0.26244</cdr:x>
      <cdr:y>0.15746</cdr:y>
    </cdr:to>
    <cdr:sp macro="" textlink="">
      <cdr:nvSpPr>
        <cdr:cNvPr id="7" name="Straight Arrow Connector 6"/>
        <cdr:cNvSpPr/>
      </cdr:nvSpPr>
      <cdr:spPr>
        <a:xfrm xmlns:a="http://schemas.openxmlformats.org/drawingml/2006/main" rot="10800000">
          <a:off x="1619744" y="757676"/>
          <a:ext cx="648000" cy="36000"/>
        </a:xfrm>
        <a:prstGeom xmlns:a="http://schemas.openxmlformats.org/drawingml/2006/main" prst="straightConnector1">
          <a:avLst/>
        </a:prstGeom>
        <a:ln xmlns:a="http://schemas.openxmlformats.org/drawingml/2006/main" w="22225">
          <a:solidFill>
            <a:srgbClr val="080808"/>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0.46244</cdr:x>
      <cdr:y>0.3</cdr:y>
    </cdr:from>
    <cdr:to>
      <cdr:x>0.52911</cdr:x>
      <cdr:y>0.31429</cdr:y>
    </cdr:to>
    <cdr:sp macro="" textlink="">
      <cdr:nvSpPr>
        <cdr:cNvPr id="9" name="Straight Arrow Connector 8"/>
        <cdr:cNvSpPr/>
      </cdr:nvSpPr>
      <cdr:spPr>
        <a:xfrm xmlns:a="http://schemas.openxmlformats.org/drawingml/2006/main" rot="10800000" flipV="1">
          <a:off x="3995935" y="1512168"/>
          <a:ext cx="576065" cy="72009"/>
        </a:xfrm>
        <a:prstGeom xmlns:a="http://schemas.openxmlformats.org/drawingml/2006/main" prst="straightConnector1">
          <a:avLst/>
        </a:prstGeom>
        <a:ln xmlns:a="http://schemas.openxmlformats.org/drawingml/2006/main" w="31750">
          <a:solidFill>
            <a:srgbClr val="080808"/>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0.15411</cdr:x>
      <cdr:y>0.27143</cdr:y>
    </cdr:from>
    <cdr:to>
      <cdr:x>0.43493</cdr:x>
      <cdr:y>0.60998</cdr:y>
    </cdr:to>
    <cdr:sp macro="" textlink="">
      <cdr:nvSpPr>
        <cdr:cNvPr id="10" name="TextBox 9"/>
        <cdr:cNvSpPr txBox="1"/>
      </cdr:nvSpPr>
      <cdr:spPr>
        <a:xfrm xmlns:a="http://schemas.openxmlformats.org/drawingml/2006/main">
          <a:off x="1331640" y="1368152"/>
          <a:ext cx="2426568" cy="17064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l" rtl="0" fontAlgn="base">
            <a:spcBef>
              <a:spcPct val="0"/>
            </a:spcBef>
            <a:spcAft>
              <a:spcPct val="0"/>
            </a:spcAft>
          </a:pPr>
          <a:r>
            <a:rPr lang="en-GB" sz="2000" b="1" kern="1200" dirty="0">
              <a:solidFill>
                <a:schemeClr val="tx1"/>
              </a:solidFill>
            </a:rPr>
            <a:t>UK</a:t>
          </a:r>
        </a:p>
      </cdr:txBody>
    </cdr:sp>
  </cdr:relSizeAnchor>
  <cdr:relSizeAnchor xmlns:cdr="http://schemas.openxmlformats.org/drawingml/2006/chartDrawing">
    <cdr:from>
      <cdr:x>0.27077</cdr:x>
      <cdr:y>0.1</cdr:y>
    </cdr:from>
    <cdr:to>
      <cdr:x>0.5041</cdr:x>
      <cdr:y>0.30998</cdr:y>
    </cdr:to>
    <cdr:sp macro="" textlink="">
      <cdr:nvSpPr>
        <cdr:cNvPr id="8" name="TextBox 1"/>
        <cdr:cNvSpPr txBox="1"/>
      </cdr:nvSpPr>
      <cdr:spPr>
        <a:xfrm xmlns:a="http://schemas.openxmlformats.org/drawingml/2006/main">
          <a:off x="2339752" y="504056"/>
          <a:ext cx="2016196" cy="105841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l" rtl="0" fontAlgn="base">
            <a:spcBef>
              <a:spcPct val="0"/>
            </a:spcBef>
            <a:spcAft>
              <a:spcPct val="0"/>
            </a:spcAft>
          </a:pPr>
          <a:r>
            <a:rPr lang="en-GB" sz="2000" b="1" kern="1200" dirty="0" smtClean="0">
              <a:solidFill>
                <a:sysClr val="windowText" lastClr="000000"/>
              </a:solidFill>
            </a:rPr>
            <a:t>N. </a:t>
          </a:r>
          <a:r>
            <a:rPr lang="en-GB" sz="2000" b="1" kern="1200" dirty="0">
              <a:solidFill>
                <a:sysClr val="windowText" lastClr="000000"/>
              </a:solidFill>
            </a:rPr>
            <a:t>Ireland</a:t>
          </a:r>
        </a:p>
      </cdr:txBody>
    </cdr:sp>
  </cdr:relSizeAnchor>
  <cdr:relSizeAnchor xmlns:cdr="http://schemas.openxmlformats.org/drawingml/2006/chartDrawing">
    <cdr:from>
      <cdr:x>0.16244</cdr:x>
      <cdr:y>0.57143</cdr:y>
    </cdr:from>
    <cdr:to>
      <cdr:x>0.39577</cdr:x>
      <cdr:y>0.78141</cdr:y>
    </cdr:to>
    <cdr:sp macro="" textlink="">
      <cdr:nvSpPr>
        <cdr:cNvPr id="11" name="TextBox 1"/>
        <cdr:cNvSpPr txBox="1"/>
      </cdr:nvSpPr>
      <cdr:spPr>
        <a:xfrm xmlns:a="http://schemas.openxmlformats.org/drawingml/2006/main">
          <a:off x="1403648" y="2880320"/>
          <a:ext cx="2016196" cy="105841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l" rtl="0" fontAlgn="base">
            <a:spcBef>
              <a:spcPct val="0"/>
            </a:spcBef>
            <a:spcAft>
              <a:spcPct val="0"/>
            </a:spcAft>
          </a:pPr>
          <a:r>
            <a:rPr lang="en-GB" sz="2000" b="1" kern="1200" dirty="0" smtClean="0">
              <a:solidFill>
                <a:sysClr val="windowText" lastClr="000000"/>
              </a:solidFill>
            </a:rPr>
            <a:t>France</a:t>
          </a:r>
          <a:endParaRPr lang="en-GB" sz="2000" b="1" kern="1200" dirty="0">
            <a:solidFill>
              <a:sysClr val="windowText" lastClr="000000"/>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C6F086-0847-4202-BEC1-162DCFEC824D}" type="datetimeFigureOut">
              <a:rPr lang="en-IE" smtClean="0"/>
              <a:t>09/09/2014</a:t>
            </a:fld>
            <a:endParaRPr lang="en-I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B3969B-F5EB-4B69-A13C-4D16F1356B14}" type="slidenum">
              <a:rPr lang="en-IE" smtClean="0"/>
              <a:t>‹#›</a:t>
            </a:fld>
            <a:endParaRPr lang="en-IE"/>
          </a:p>
        </p:txBody>
      </p:sp>
    </p:spTree>
    <p:extLst>
      <p:ext uri="{BB962C8B-B14F-4D97-AF65-F5344CB8AC3E}">
        <p14:creationId xmlns:p14="http://schemas.microsoft.com/office/powerpoint/2010/main" val="992171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CEA7919D-AD81-4DA3-925F-01CFD9733918}" type="slidenum">
              <a:rPr lang="en-GB" altLang="en-US" sz="1200" i="0" smtClean="0"/>
              <a:pPr/>
              <a:t>1</a:t>
            </a:fld>
            <a:endParaRPr lang="en-GB" altLang="en-US" sz="1200" i="0" smtClean="0"/>
          </a:p>
        </p:txBody>
      </p:sp>
      <p:sp>
        <p:nvSpPr>
          <p:cNvPr id="66563"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849F6B8D-5443-494D-8D23-EA4D5AA0AF1A}" type="slidenum">
              <a:rPr lang="en-GB" altLang="en-US" sz="1200"/>
              <a:pPr algn="r"/>
              <a:t>1</a:t>
            </a:fld>
            <a:endParaRPr lang="en-GB" altLang="en-US" sz="1200"/>
          </a:p>
        </p:txBody>
      </p:sp>
      <p:sp>
        <p:nvSpPr>
          <p:cNvPr id="66564" name="Rectangle 2"/>
          <p:cNvSpPr>
            <a:spLocks noGrp="1" noRot="1" noChangeAspect="1" noChangeArrowheads="1" noTextEdit="1"/>
          </p:cNvSpPr>
          <p:nvPr>
            <p:ph type="sldImg"/>
          </p:nvPr>
        </p:nvSpPr>
        <p:spPr>
          <a:xfrm>
            <a:off x="1146175" y="685800"/>
            <a:ext cx="4572000" cy="3429000"/>
          </a:xfrm>
          <a:ln/>
        </p:spPr>
      </p:sp>
      <p:sp>
        <p:nvSpPr>
          <p:cNvPr id="6656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Greeting:</a:t>
            </a:r>
          </a:p>
          <a:p>
            <a:r>
              <a:rPr lang="en-GB" altLang="en-US" smtClean="0"/>
              <a:t>Good afternoon and thank you for coming to this presentation! </a:t>
            </a:r>
          </a:p>
          <a:p>
            <a:r>
              <a:rPr lang="en-GB" altLang="en-US" smtClean="0"/>
              <a:t>Today  I would like to talk about our research project titled … Before starting  my presentation I would like to thank Simon and Julia for their valuable scientific and social support.</a:t>
            </a:r>
          </a:p>
          <a:p>
            <a:endParaRPr lang="en-GB" altLang="en-US" smtClean="0"/>
          </a:p>
          <a:p>
            <a:r>
              <a:rPr lang="en-GB" altLang="en-US" smtClean="0"/>
              <a:t>Guven araliklarini koyarsan iyi olur results tablosuna</a:t>
            </a:r>
          </a:p>
          <a:p>
            <a:r>
              <a:rPr lang="en-GB" altLang="en-US" smtClean="0"/>
              <a:t>CHD icin akis semasini koy</a:t>
            </a:r>
          </a:p>
          <a:p>
            <a:r>
              <a:rPr lang="en-GB" altLang="en-US" smtClean="0"/>
              <a:t>Degiskenlerin tanimlarini koy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3BDC2912-B9DD-45FA-951E-1264BD897FC9}" type="slidenum">
              <a:rPr lang="en-GB" altLang="en-US" sz="1200" i="0" smtClean="0"/>
              <a:pPr/>
              <a:t>10</a:t>
            </a:fld>
            <a:endParaRPr lang="en-GB" altLang="en-US" sz="1200" i="0" smtClean="0"/>
          </a:p>
        </p:txBody>
      </p:sp>
      <p:sp>
        <p:nvSpPr>
          <p:cNvPr id="126979"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2C55D35A-0947-44D0-9408-B1A4E7357EC5}" type="slidenum">
              <a:rPr lang="en-GB" altLang="en-US" sz="1200"/>
              <a:pPr algn="r"/>
              <a:t>10</a:t>
            </a:fld>
            <a:endParaRPr lang="en-GB" altLang="en-US" sz="1200"/>
          </a:p>
        </p:txBody>
      </p:sp>
      <p:sp>
        <p:nvSpPr>
          <p:cNvPr id="126980" name="Rectangle 2"/>
          <p:cNvSpPr>
            <a:spLocks noGrp="1" noRot="1" noChangeAspect="1" noChangeArrowheads="1" noTextEdit="1"/>
          </p:cNvSpPr>
          <p:nvPr>
            <p:ph type="sldImg"/>
          </p:nvPr>
        </p:nvSpPr>
        <p:spPr>
          <a:xfrm>
            <a:off x="1146175" y="685800"/>
            <a:ext cx="4572000" cy="3429000"/>
          </a:xfrm>
          <a:ln/>
        </p:spPr>
      </p:sp>
      <p:sp>
        <p:nvSpPr>
          <p:cNvPr id="12698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xfrm>
            <a:off x="1146175" y="685800"/>
            <a:ext cx="4572000" cy="3429000"/>
          </a:xfrm>
          <a:ln/>
        </p:spPr>
      </p:sp>
      <p:sp>
        <p:nvSpPr>
          <p:cNvPr id="128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xfrm>
            <a:off x="1146175" y="685800"/>
            <a:ext cx="4572000" cy="3429000"/>
          </a:xfrm>
          <a:ln/>
        </p:spPr>
      </p:sp>
      <p:sp>
        <p:nvSpPr>
          <p:cNvPr id="129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1152525" y="692150"/>
            <a:ext cx="4556125" cy="3416300"/>
          </a:xfrm>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latin typeface="Comic Sans MS" pitchFamily="66" charset="0"/>
              </a:rPr>
              <a:t>The </a:t>
            </a:r>
            <a:r>
              <a:rPr lang="tr-TR" altLang="en-US" smtClean="0">
                <a:latin typeface="Comic Sans MS" pitchFamily="66" charset="0"/>
              </a:rPr>
              <a:t>Impact of</a:t>
            </a:r>
            <a:r>
              <a:rPr lang="en-GB" altLang="en-US" smtClean="0">
                <a:latin typeface="Comic Sans MS" pitchFamily="66" charset="0"/>
              </a:rPr>
              <a:t> RF decreases on </a:t>
            </a:r>
            <a:r>
              <a:rPr lang="tr-TR" altLang="en-US" smtClean="0">
                <a:latin typeface="Comic Sans MS" pitchFamily="66" charset="0"/>
              </a:rPr>
              <a:t> individual </a:t>
            </a:r>
            <a:r>
              <a:rPr lang="en-GB" altLang="en-US" smtClean="0">
                <a:latin typeface="Comic Sans MS" pitchFamily="66" charset="0"/>
              </a:rPr>
              <a:t>patients with CHD</a:t>
            </a:r>
            <a:r>
              <a:rPr lang="tr-TR" altLang="en-US" smtClean="0">
                <a:latin typeface="Comic Sans MS" pitchFamily="66" charset="0"/>
              </a:rPr>
              <a:t> was</a:t>
            </a:r>
            <a:r>
              <a:rPr lang="en-GB" altLang="en-US" smtClean="0">
                <a:latin typeface="Comic Sans MS" pitchFamily="66" charset="0"/>
              </a:rPr>
              <a:t> then </a:t>
            </a:r>
            <a:r>
              <a:rPr lang="tr-TR" altLang="en-US" smtClean="0">
                <a:latin typeface="Comic Sans MS" pitchFamily="66" charset="0"/>
              </a:rPr>
              <a:t> estimated </a:t>
            </a:r>
            <a:r>
              <a:rPr lang="en-GB" altLang="en-US" smtClean="0">
                <a:latin typeface="Comic Sans MS" pitchFamily="66" charset="0"/>
              </a:rPr>
              <a:t>as follows</a:t>
            </a:r>
          </a:p>
          <a:p>
            <a:r>
              <a:rPr lang="en-GB" altLang="en-US" smtClean="0">
                <a:latin typeface="Comic Sans MS" pitchFamily="66" charset="0"/>
              </a:rPr>
              <a:t>Here is an example: </a:t>
            </a:r>
            <a:r>
              <a:rPr lang="tr-TR" altLang="en-US" smtClean="0">
                <a:latin typeface="Comic Sans MS" pitchFamily="66" charset="0"/>
              </a:rPr>
              <a:t>impact of </a:t>
            </a:r>
            <a:r>
              <a:rPr lang="en-GB" altLang="en-US" smtClean="0">
                <a:latin typeface="Comic Sans MS" pitchFamily="66" charset="0"/>
              </a:rPr>
              <a:t>smoking cessation</a:t>
            </a:r>
            <a:r>
              <a:rPr lang="tr-TR" altLang="en-US" smtClean="0">
                <a:latin typeface="Comic Sans MS" pitchFamily="66" charset="0"/>
              </a:rPr>
              <a:t> in male AMI patients aged 45-54. </a:t>
            </a:r>
            <a:endParaRPr lang="en-GB" altLang="en-US" smtClean="0">
              <a:latin typeface="Comic Sans MS" pitchFamily="66" charset="0"/>
            </a:endParaRPr>
          </a:p>
          <a:p>
            <a:endParaRPr lang="en-GB" altLang="en-US" smtClean="0">
              <a:latin typeface="Comic Sans MS" pitchFamily="66" charset="0"/>
            </a:endParaRPr>
          </a:p>
          <a:p>
            <a:r>
              <a:rPr lang="en-GB" altLang="en-US" smtClean="0">
                <a:latin typeface="Comic Sans MS" pitchFamily="66" charset="0"/>
              </a:rPr>
              <a:t>We </a:t>
            </a:r>
            <a:r>
              <a:rPr lang="tr-TR" altLang="en-US" smtClean="0">
                <a:latin typeface="Comic Sans MS" pitchFamily="66" charset="0"/>
              </a:rPr>
              <a:t>us</a:t>
            </a:r>
            <a:r>
              <a:rPr lang="en-GB" altLang="en-US" smtClean="0">
                <a:latin typeface="Comic Sans MS" pitchFamily="66" charset="0"/>
              </a:rPr>
              <a:t>ed</a:t>
            </a:r>
            <a:r>
              <a:rPr lang="tr-TR" altLang="en-US" smtClean="0">
                <a:latin typeface="Comic Sans MS" pitchFamily="66" charset="0"/>
              </a:rPr>
              <a:t> p eligible, </a:t>
            </a:r>
            <a:r>
              <a:rPr lang="en-GB" altLang="en-US" smtClean="0">
                <a:latin typeface="Comic Sans MS" pitchFamily="66" charset="0"/>
              </a:rPr>
              <a:t>cessation rate</a:t>
            </a:r>
            <a:r>
              <a:rPr lang="tr-TR" altLang="en-US" smtClean="0">
                <a:latin typeface="Comic Sans MS" pitchFamily="66" charset="0"/>
              </a:rPr>
              <a:t> </a:t>
            </a:r>
            <a:r>
              <a:rPr lang="en-GB" altLang="en-US" smtClean="0">
                <a:latin typeface="Comic Sans MS" pitchFamily="66" charset="0"/>
              </a:rPr>
              <a:t>relative</a:t>
            </a:r>
            <a:r>
              <a:rPr lang="tr-TR" altLang="en-US" smtClean="0">
                <a:latin typeface="Comic Sans MS" pitchFamily="66" charset="0"/>
              </a:rPr>
              <a:t> risk reduction</a:t>
            </a:r>
            <a:r>
              <a:rPr lang="en-GB" altLang="en-US" smtClean="0">
                <a:latin typeface="Comic Sans MS" pitchFamily="66" charset="0"/>
              </a:rPr>
              <a:t> and age-specific case fatality</a:t>
            </a:r>
            <a:r>
              <a:rPr lang="tr-TR" altLang="en-US" smtClean="0">
                <a:latin typeface="Comic Sans MS" pitchFamily="66" charset="0"/>
              </a:rPr>
              <a:t>. </a:t>
            </a:r>
            <a:endParaRPr lang="en-GB" altLang="en-US" smtClean="0">
              <a:latin typeface="Comic Sans MS" pitchFamily="66" charset="0"/>
            </a:endParaRPr>
          </a:p>
          <a:p>
            <a:endParaRPr lang="en-GB" altLang="en-US" smtClean="0">
              <a:latin typeface="Comic Sans MS" pitchFamily="66" charset="0"/>
            </a:endParaRPr>
          </a:p>
          <a:p>
            <a:r>
              <a:rPr lang="tr-TR" altLang="en-US" smtClean="0">
                <a:latin typeface="Comic Sans MS" pitchFamily="66" charset="0"/>
              </a:rPr>
              <a:t>information came</a:t>
            </a:r>
            <a:r>
              <a:rPr lang="en-GB" altLang="en-US" smtClean="0">
                <a:latin typeface="Comic Sans MS" pitchFamily="66" charset="0"/>
              </a:rPr>
              <a:t> </a:t>
            </a:r>
            <a:r>
              <a:rPr lang="tr-TR" altLang="en-US" smtClean="0">
                <a:latin typeface="Comic Sans MS" pitchFamily="66" charset="0"/>
              </a:rPr>
              <a:t>from different </a:t>
            </a:r>
            <a:r>
              <a:rPr lang="en-GB" altLang="en-US" smtClean="0">
                <a:latin typeface="Comic Sans MS" pitchFamily="66" charset="0"/>
              </a:rPr>
              <a:t>data </a:t>
            </a:r>
            <a:r>
              <a:rPr lang="tr-TR" altLang="en-US" smtClean="0">
                <a:latin typeface="Comic Sans MS" pitchFamily="66" charset="0"/>
              </a:rPr>
              <a:t>sources</a:t>
            </a:r>
            <a:r>
              <a:rPr lang="en-GB" altLang="en-US" smtClean="0">
                <a:latin typeface="Comic Sans MS" pitchFamily="66" charset="0"/>
              </a:rPr>
              <a:t>, as indicated (point)</a:t>
            </a:r>
          </a:p>
          <a:p>
            <a:endParaRPr lang="tr-TR" altLang="en-US" smtClean="0">
              <a:latin typeface="Comic Sans MS" pitchFamily="66" charset="0"/>
            </a:endParaRPr>
          </a:p>
          <a:p>
            <a:r>
              <a:rPr lang="tr-TR" altLang="en-US" smtClean="0">
                <a:latin typeface="Comic Sans MS" pitchFamily="66" charset="0"/>
              </a:rPr>
              <a:t> </a:t>
            </a:r>
            <a:r>
              <a:rPr lang="en-GB" altLang="en-US" smtClean="0">
                <a:solidFill>
                  <a:srgbClr val="FF3399"/>
                </a:solidFill>
                <a:latin typeface="Comic Sans MS" pitchFamily="66" charset="0"/>
              </a:rPr>
              <a:t>Th</a:t>
            </a:r>
            <a:r>
              <a:rPr lang="tr-TR" altLang="en-US" smtClean="0">
                <a:solidFill>
                  <a:srgbClr val="FF3399"/>
                </a:solidFill>
                <a:latin typeface="Comic Sans MS" pitchFamily="66" charset="0"/>
              </a:rPr>
              <a:t>is </a:t>
            </a:r>
            <a:r>
              <a:rPr lang="en-GB" altLang="en-US" smtClean="0">
                <a:solidFill>
                  <a:srgbClr val="FF3399"/>
                </a:solidFill>
                <a:latin typeface="Comic Sans MS" pitchFamily="66" charset="0"/>
              </a:rPr>
              <a:t>calculation was</a:t>
            </a:r>
            <a:r>
              <a:rPr lang="tr-TR" altLang="en-US" smtClean="0">
                <a:solidFill>
                  <a:srgbClr val="FF3399"/>
                </a:solidFill>
                <a:latin typeface="Comic Sans MS" pitchFamily="66" charset="0"/>
              </a:rPr>
              <a:t> then</a:t>
            </a:r>
            <a:r>
              <a:rPr lang="en-GB" altLang="en-US" smtClean="0">
                <a:solidFill>
                  <a:srgbClr val="FF3399"/>
                </a:solidFill>
                <a:latin typeface="Comic Sans MS" pitchFamily="66" charset="0"/>
              </a:rPr>
              <a:t> repeated</a:t>
            </a:r>
          </a:p>
          <a:p>
            <a:r>
              <a:rPr lang="en-GB" altLang="en-US" smtClean="0">
                <a:solidFill>
                  <a:srgbClr val="FF3399"/>
                </a:solidFill>
                <a:latin typeface="Comic Sans MS" pitchFamily="66" charset="0"/>
              </a:rPr>
              <a:t>	for all age / sex groups in model</a:t>
            </a:r>
          </a:p>
          <a:p>
            <a:r>
              <a:rPr lang="en-GB" altLang="en-US" smtClean="0">
                <a:solidFill>
                  <a:srgbClr val="FF3399"/>
                </a:solidFill>
                <a:latin typeface="Comic Sans MS" pitchFamily="66" charset="0"/>
              </a:rPr>
              <a:t>	for all patient categories</a:t>
            </a:r>
          </a:p>
          <a:p>
            <a:r>
              <a:rPr lang="en-GB" altLang="en-US" smtClean="0">
                <a:solidFill>
                  <a:srgbClr val="FF3399"/>
                </a:solidFill>
                <a:latin typeface="Comic Sans MS" pitchFamily="66" charset="0"/>
              </a:rPr>
              <a:t>	for smoking cessation, cholesterol reduction and decrease in blood pressure</a:t>
            </a:r>
          </a:p>
          <a:p>
            <a:endParaRPr lang="en-GB" altLang="en-US" smtClean="0">
              <a:solidFill>
                <a:srgbClr val="FF3399"/>
              </a:solidFill>
              <a:latin typeface="Comic Sans MS" pitchFamily="66" charset="0"/>
            </a:endParaRPr>
          </a:p>
          <a:p>
            <a:r>
              <a:rPr lang="en-GB" altLang="en-US" smtClean="0">
                <a:latin typeface="Comic Sans MS" pitchFamily="66" charset="0"/>
              </a:rPr>
              <a:t>[</a:t>
            </a:r>
            <a:r>
              <a:rPr lang="tr-TR" altLang="en-US" smtClean="0">
                <a:latin typeface="Comic Sans MS" pitchFamily="66" charset="0"/>
              </a:rPr>
              <a:t>In this example PNE obtained from HES, </a:t>
            </a:r>
            <a:r>
              <a:rPr lang="en-GB" altLang="en-US" smtClean="0">
                <a:latin typeface="Comic Sans MS" pitchFamily="66" charset="0"/>
              </a:rPr>
              <a:t>cessation rate 20%</a:t>
            </a:r>
            <a:r>
              <a:rPr lang="tr-TR" altLang="en-US" smtClean="0">
                <a:latin typeface="Comic Sans MS" pitchFamily="66" charset="0"/>
              </a:rPr>
              <a:t>  </a:t>
            </a:r>
            <a:r>
              <a:rPr lang="en-GB" altLang="en-US" smtClean="0">
                <a:latin typeface="Comic Sans MS" pitchFamily="66" charset="0"/>
              </a:rPr>
              <a:t>local audits, RR from Critchley JAMA meta analysis</a:t>
            </a:r>
            <a:r>
              <a:rPr lang="tr-TR" altLang="en-US" smtClean="0">
                <a:solidFill>
                  <a:srgbClr val="FF3300"/>
                </a:solidFill>
                <a:latin typeface="Comic Sans MS" pitchFamily="66" charset="0"/>
              </a:rPr>
              <a:t> </a:t>
            </a:r>
            <a:r>
              <a:rPr lang="tr-TR" altLang="en-US" smtClean="0">
                <a:latin typeface="Comic Sans MS" pitchFamily="66" charset="0"/>
              </a:rPr>
              <a:t>And </a:t>
            </a:r>
            <a:r>
              <a:rPr lang="en-GB" altLang="en-US" smtClean="0">
                <a:latin typeface="Comic Sans MS" pitchFamily="66" charset="0"/>
              </a:rPr>
              <a:t>case fatality from large cohorts of unselected patients</a:t>
            </a:r>
            <a:r>
              <a:rPr lang="tr-TR" altLang="en-US" smtClean="0">
                <a:latin typeface="Comic Sans MS" pitchFamily="66" charset="0"/>
              </a:rPr>
              <a:t>. Product of  those </a:t>
            </a:r>
            <a:r>
              <a:rPr lang="en-GB" altLang="en-US" smtClean="0">
                <a:latin typeface="Comic Sans MS" pitchFamily="66" charset="0"/>
              </a:rPr>
              <a:t>4 values</a:t>
            </a:r>
            <a:r>
              <a:rPr lang="tr-TR" altLang="en-US" smtClean="0">
                <a:latin typeface="Comic Sans MS" pitchFamily="66" charset="0"/>
              </a:rPr>
              <a:t> gives </a:t>
            </a:r>
            <a:r>
              <a:rPr lang="en-GB" altLang="en-US" smtClean="0">
                <a:latin typeface="Comic Sans MS" pitchFamily="66" charset="0"/>
              </a:rPr>
              <a:t>16 </a:t>
            </a:r>
            <a:r>
              <a:rPr lang="tr-TR" altLang="en-US" smtClean="0">
                <a:latin typeface="Comic Sans MS" pitchFamily="66" charset="0"/>
              </a:rPr>
              <a:t>dpps in year 2000 in that age and tx group</a:t>
            </a:r>
            <a:r>
              <a:rPr lang="en-GB" altLang="en-US" smtClean="0">
                <a:latin typeface="Comic Sans MS" pitchFamily="66" charset="0"/>
              </a:rPr>
              <a:t>]</a:t>
            </a:r>
          </a:p>
          <a:p>
            <a:endParaRPr lang="tr-TR" altLang="en-US" smtClean="0">
              <a:solidFill>
                <a:srgbClr val="FF3399"/>
              </a:solidFill>
              <a:latin typeface="Comic Sans MS" pitchFamily="66"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xfrm>
            <a:off x="1150938" y="692150"/>
            <a:ext cx="4556125" cy="3416300"/>
          </a:xfrm>
          <a:ln/>
        </p:spPr>
      </p:sp>
      <p:sp>
        <p:nvSpPr>
          <p:cNvPr id="1320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Analysis of extremets method -simple method -  all possible maximum and minimum values for each variable in the equation (patients eligible, treatment uptake, ARR) combined together to put potential maximum and minimum boundaries around the dpp.. Like CI since this is not individual based data we can not calculate CI’s so we use sensitivity analysis.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1146175" y="685800"/>
            <a:ext cx="4572000" cy="3429000"/>
          </a:xfrm>
          <a:ln/>
        </p:spPr>
      </p:sp>
      <p:sp>
        <p:nvSpPr>
          <p:cNvPr id="133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1150938" y="692150"/>
            <a:ext cx="4556125" cy="3416300"/>
          </a:xfrm>
          <a:ln/>
        </p:spPr>
      </p:sp>
      <p:sp>
        <p:nvSpPr>
          <p:cNvPr id="1341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DC1DDE9B-32DE-4FA4-A296-2A4F4643164A}" type="slidenum">
              <a:rPr lang="en-GB" altLang="en-US" sz="1200"/>
              <a:pPr algn="r"/>
              <a:t>17</a:t>
            </a:fld>
            <a:endParaRPr lang="en-GB" altLang="en-US" sz="1200"/>
          </a:p>
        </p:txBody>
      </p:sp>
      <p:sp>
        <p:nvSpPr>
          <p:cNvPr id="135171" name="Rectangle 2"/>
          <p:cNvSpPr>
            <a:spLocks noGrp="1" noRot="1" noChangeAspect="1" noChangeArrowheads="1" noTextEdit="1"/>
          </p:cNvSpPr>
          <p:nvPr>
            <p:ph type="sldImg"/>
          </p:nvPr>
        </p:nvSpPr>
        <p:spPr>
          <a:xfrm>
            <a:off x="1146175" y="685800"/>
            <a:ext cx="4572000" cy="3429000"/>
          </a:xfrm>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DC1DDE9B-32DE-4FA4-A296-2A4F4643164A}" type="slidenum">
              <a:rPr lang="en-GB" altLang="en-US" sz="1200"/>
              <a:pPr algn="r"/>
              <a:t>18</a:t>
            </a:fld>
            <a:endParaRPr lang="en-GB" altLang="en-US" sz="1200"/>
          </a:p>
        </p:txBody>
      </p:sp>
      <p:sp>
        <p:nvSpPr>
          <p:cNvPr id="135171" name="Rectangle 2"/>
          <p:cNvSpPr>
            <a:spLocks noGrp="1" noRot="1" noChangeAspect="1" noChangeArrowheads="1" noTextEdit="1"/>
          </p:cNvSpPr>
          <p:nvPr>
            <p:ph type="sldImg"/>
          </p:nvPr>
        </p:nvSpPr>
        <p:spPr>
          <a:xfrm>
            <a:off x="1146175" y="685800"/>
            <a:ext cx="4572000" cy="3429000"/>
          </a:xfrm>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150938" y="692150"/>
            <a:ext cx="4556125" cy="3416300"/>
          </a:xfrm>
          <a:ln/>
        </p:spPr>
      </p:sp>
      <p:sp>
        <p:nvSpPr>
          <p:cNvPr id="137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smtClean="0"/>
              <a:t>to quantify the relationship between population changes in coronary heart disease risk factors, and population mortality rates from coronary heart disease. </a:t>
            </a:r>
          </a:p>
          <a:p>
            <a:pPr algn="just"/>
            <a:r>
              <a:rPr lang="en-GB" altLang="en-US" smtClean="0"/>
              <a:t>product of three variables, the regression coefficients, the relative risk factor reduction, and the number of coronary heart disease deaths observed in 1975,</a:t>
            </a:r>
          </a:p>
          <a:p>
            <a:pPr algn="just"/>
            <a:r>
              <a:rPr lang="en-GB" altLang="en-US" smtClean="0"/>
              <a:t>decreased for older age groups to reflect the epidemiological evidence suggesting that relative risk is attenuated by age.</a:t>
            </a:r>
          </a:p>
          <a:p>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5869EB6C-0B4A-4372-B745-59DF68F3751E}" type="slidenum">
              <a:rPr lang="en-GB" altLang="en-US" sz="1200" i="0" smtClean="0"/>
              <a:pPr/>
              <a:t>2</a:t>
            </a:fld>
            <a:endParaRPr lang="en-GB" altLang="en-US" sz="1200" i="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F34C243D-1B0F-4D79-A7A2-D1D2D1634193}" type="slidenum">
              <a:rPr lang="en-GB" altLang="en-US" sz="1200" i="0" smtClean="0"/>
              <a:pPr/>
              <a:t>20</a:t>
            </a:fld>
            <a:endParaRPr lang="en-GB" altLang="en-US" sz="1200" i="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01720053-0412-41CF-A007-9A9EC6C30D4D}" type="slidenum">
              <a:rPr lang="en-GB" altLang="en-US" sz="1200" i="0" smtClean="0"/>
              <a:pPr/>
              <a:t>21</a:t>
            </a:fld>
            <a:endParaRPr lang="en-GB" altLang="en-US" sz="1200" i="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01720053-0412-41CF-A007-9A9EC6C30D4D}" type="slidenum">
              <a:rPr lang="en-GB" altLang="en-US" sz="1200" i="0" smtClean="0"/>
              <a:pPr/>
              <a:t>22</a:t>
            </a:fld>
            <a:endParaRPr lang="en-GB" altLang="en-US" sz="1200" i="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01720053-0412-41CF-A007-9A9EC6C30D4D}" type="slidenum">
              <a:rPr lang="en-GB" altLang="en-US" sz="1200" i="0" smtClean="0"/>
              <a:pPr/>
              <a:t>23</a:t>
            </a:fld>
            <a:endParaRPr lang="en-GB" altLang="en-US" sz="1200" i="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B1381A47-4927-49B9-80A6-A9FE10030526}" type="slidenum">
              <a:rPr lang="en-GB" altLang="en-US" sz="1200" i="0" smtClean="0"/>
              <a:pPr/>
              <a:t>26</a:t>
            </a:fld>
            <a:endParaRPr lang="en-GB" altLang="en-US" sz="1200" i="0" smtClean="0"/>
          </a:p>
        </p:txBody>
      </p:sp>
      <p:sp>
        <p:nvSpPr>
          <p:cNvPr id="131075" name="Rectangle 2"/>
          <p:cNvSpPr>
            <a:spLocks noGrp="1" noRot="1" noChangeAspect="1" noChangeArrowheads="1" noTextEdit="1"/>
          </p:cNvSpPr>
          <p:nvPr>
            <p:ph type="sldImg"/>
          </p:nvPr>
        </p:nvSpPr>
        <p:spPr>
          <a:xfrm>
            <a:off x="1146175" y="685800"/>
            <a:ext cx="4572000" cy="3429000"/>
          </a:xfrm>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ln/>
        </p:spPr>
      </p:sp>
      <p:sp>
        <p:nvSpPr>
          <p:cNvPr id="180227" name="Rectangle 3"/>
          <p:cNvSpPr>
            <a:spLocks noGrp="1" noChangeArrowheads="1"/>
          </p:cNvSpPr>
          <p:nvPr>
            <p:ph type="body" idx="1"/>
          </p:nvPr>
        </p:nvSpPr>
        <p:spPr>
          <a:xfrm>
            <a:off x="685800" y="4343737"/>
            <a:ext cx="5486400" cy="4114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CD64A25C-CBB5-42D3-A12B-2F01DC8E802F}" type="slidenum">
              <a:rPr lang="en-GB" altLang="en-US" sz="1200" i="0" smtClean="0"/>
              <a:pPr/>
              <a:t>28</a:t>
            </a:fld>
            <a:endParaRPr lang="en-GB" altLang="en-US" sz="1200" i="0" smtClean="0"/>
          </a:p>
        </p:txBody>
      </p:sp>
      <p:sp>
        <p:nvSpPr>
          <p:cNvPr id="181251" name="Rectangle 2"/>
          <p:cNvSpPr>
            <a:spLocks noGrp="1" noRot="1" noChangeAspect="1" noChangeArrowheads="1" noTextEdit="1"/>
          </p:cNvSpPr>
          <p:nvPr>
            <p:ph type="sldImg"/>
          </p:nvPr>
        </p:nvSpPr>
        <p:spPr>
          <a:xfrm>
            <a:off x="1146175" y="685800"/>
            <a:ext cx="4572000" cy="3429000"/>
          </a:xfrm>
          <a:ln/>
        </p:spPr>
      </p:sp>
      <p:sp>
        <p:nvSpPr>
          <p:cNvPr id="181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284FCC29-EAE9-4F50-A957-8C67A66BCE1E}" type="slidenum">
              <a:rPr lang="en-GB" altLang="en-US" sz="1200" i="0" smtClean="0"/>
              <a:pPr/>
              <a:t>29</a:t>
            </a:fld>
            <a:endParaRPr lang="en-GB" altLang="en-US" sz="1200" i="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C22E9913-74E5-4AD0-BB22-389D8CBC9285}" type="slidenum">
              <a:rPr lang="en-GB" altLang="en-US" sz="1200" i="0" smtClean="0"/>
              <a:pPr/>
              <a:t>30</a:t>
            </a:fld>
            <a:endParaRPr lang="en-GB" altLang="en-US" sz="1200" i="0" smtClean="0"/>
          </a:p>
        </p:txBody>
      </p:sp>
      <p:sp>
        <p:nvSpPr>
          <p:cNvPr id="143363"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A67D72D2-9F40-4B00-A2FC-A87B921108A3}" type="slidenum">
              <a:rPr lang="en-GB" altLang="en-US" sz="1200"/>
              <a:pPr algn="r"/>
              <a:t>30</a:t>
            </a:fld>
            <a:endParaRPr lang="en-GB" altLang="en-US" sz="1200"/>
          </a:p>
        </p:txBody>
      </p:sp>
      <p:sp>
        <p:nvSpPr>
          <p:cNvPr id="143364" name="Rectangle 2"/>
          <p:cNvSpPr>
            <a:spLocks noGrp="1" noRot="1" noChangeAspect="1" noChangeArrowheads="1" noTextEdit="1"/>
          </p:cNvSpPr>
          <p:nvPr>
            <p:ph type="sldImg"/>
          </p:nvPr>
        </p:nvSpPr>
        <p:spPr>
          <a:ln/>
        </p:spPr>
      </p:sp>
      <p:sp>
        <p:nvSpPr>
          <p:cNvPr id="143365" name="Rectangle 3"/>
          <p:cNvSpPr>
            <a:spLocks noGrp="1" noChangeArrowheads="1"/>
          </p:cNvSpPr>
          <p:nvPr>
            <p:ph type="body" idx="1"/>
          </p:nvPr>
        </p:nvSpPr>
        <p:spPr>
          <a:xfrm>
            <a:off x="685800" y="4343737"/>
            <a:ext cx="5486400" cy="4114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6FB759BC-92AE-488A-B7CA-F89E5B119E3B}" type="slidenum">
              <a:rPr lang="en-GB" altLang="en-US" sz="1200" i="0" smtClean="0"/>
              <a:pPr/>
              <a:t>31</a:t>
            </a:fld>
            <a:endParaRPr lang="en-GB" altLang="en-US" sz="1200" i="0" smtClean="0"/>
          </a:p>
        </p:txBody>
      </p:sp>
      <p:sp>
        <p:nvSpPr>
          <p:cNvPr id="145411" name="Rectangle 2"/>
          <p:cNvSpPr>
            <a:spLocks noGrp="1" noRot="1" noChangeAspect="1" noChangeArrowheads="1" noTextEdit="1"/>
          </p:cNvSpPr>
          <p:nvPr>
            <p:ph type="sldImg"/>
          </p:nvPr>
        </p:nvSpPr>
        <p:spPr>
          <a:xfrm>
            <a:off x="1141413" y="685800"/>
            <a:ext cx="4573587" cy="3429000"/>
          </a:xfrm>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0C933ECD-D189-444E-B181-C6B28254F5C1}" type="slidenum">
              <a:rPr lang="en-GB" altLang="en-US" sz="1200" i="0" smtClean="0"/>
              <a:pPr/>
              <a:t>3</a:t>
            </a:fld>
            <a:endParaRPr lang="en-GB" altLang="en-US" sz="1200" i="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EFA7DA15-C344-4D04-B8A4-87FA0A491D75}" type="slidenum">
              <a:rPr lang="en-GB" altLang="en-US" sz="1200" i="0" smtClean="0"/>
              <a:pPr/>
              <a:t>32</a:t>
            </a:fld>
            <a:endParaRPr lang="en-GB" altLang="en-US" sz="1200" i="0" smtClean="0"/>
          </a:p>
        </p:txBody>
      </p:sp>
      <p:sp>
        <p:nvSpPr>
          <p:cNvPr id="146435"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19CF7010-DD42-4617-A1C2-3530B69AD6FC}" type="slidenum">
              <a:rPr lang="en-GB" altLang="en-US" sz="1200"/>
              <a:pPr algn="r"/>
              <a:t>32</a:t>
            </a:fld>
            <a:endParaRPr lang="en-GB" altLang="en-US" sz="1200"/>
          </a:p>
        </p:txBody>
      </p:sp>
      <p:sp>
        <p:nvSpPr>
          <p:cNvPr id="146436" name="Rectangle 2"/>
          <p:cNvSpPr>
            <a:spLocks noGrp="1" noRot="1" noChangeAspect="1" noChangeArrowheads="1" noTextEdit="1"/>
          </p:cNvSpPr>
          <p:nvPr>
            <p:ph type="sldImg"/>
          </p:nvPr>
        </p:nvSpPr>
        <p:spPr>
          <a:xfrm>
            <a:off x="1146175" y="685800"/>
            <a:ext cx="4572000" cy="3429000"/>
          </a:xfrm>
          <a:ln/>
        </p:spPr>
      </p:sp>
      <p:sp>
        <p:nvSpPr>
          <p:cNvPr id="14643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Greeting:</a:t>
            </a:r>
          </a:p>
          <a:p>
            <a:r>
              <a:rPr lang="en-GB" altLang="en-US" smtClean="0"/>
              <a:t>Good afternoon and thank you for coming to this presentation! </a:t>
            </a:r>
          </a:p>
          <a:p>
            <a:r>
              <a:rPr lang="en-GB" altLang="en-US" smtClean="0"/>
              <a:t>Today  I would like to talk about our research project titled … Before starting  my presentation I would like to thank Simon and Julia for their valuable scientific and social support.</a:t>
            </a:r>
          </a:p>
          <a:p>
            <a:endParaRPr lang="en-GB" altLang="en-US" smtClean="0"/>
          </a:p>
          <a:p>
            <a:r>
              <a:rPr lang="en-GB" altLang="en-US" smtClean="0"/>
              <a:t>Guven araliklarini koyarsan iyi olur results tablosuna</a:t>
            </a:r>
          </a:p>
          <a:p>
            <a:r>
              <a:rPr lang="en-GB" altLang="en-US" smtClean="0"/>
              <a:t>CHD icin akis semasini koy</a:t>
            </a:r>
          </a:p>
          <a:p>
            <a:r>
              <a:rPr lang="en-GB" altLang="en-US" smtClean="0"/>
              <a:t>Degiskenlerin tanimlarini koy</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284FCC29-EAE9-4F50-A957-8C67A66BCE1E}" type="slidenum">
              <a:rPr lang="en-GB" altLang="en-US" sz="1200" i="0" smtClean="0"/>
              <a:pPr/>
              <a:t>33</a:t>
            </a:fld>
            <a:endParaRPr lang="en-GB" altLang="en-US" sz="1200" i="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DFCE1A36-A003-431D-AF91-20E1A90B2AEC}" type="slidenum">
              <a:rPr lang="en-GB" altLang="en-US" sz="1200" i="0" smtClean="0"/>
              <a:pPr/>
              <a:t>34</a:t>
            </a:fld>
            <a:endParaRPr lang="en-GB" altLang="en-US" sz="1200" i="0" smtClean="0"/>
          </a:p>
        </p:txBody>
      </p:sp>
      <p:sp>
        <p:nvSpPr>
          <p:cNvPr id="149507" name="Rectangle 2"/>
          <p:cNvSpPr>
            <a:spLocks noGrp="1" noRot="1" noChangeAspect="1" noChangeArrowheads="1" noTextEdit="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endParaRPr lang="en-GB"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284FCC29-EAE9-4F50-A957-8C67A66BCE1E}" type="slidenum">
              <a:rPr lang="en-GB" altLang="en-US" sz="1200" i="0" smtClean="0"/>
              <a:pPr/>
              <a:t>37</a:t>
            </a:fld>
            <a:endParaRPr lang="en-GB" altLang="en-US" sz="1200" i="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5691E9F5-573C-428E-831A-46AA79CDD398}" type="slidenum">
              <a:rPr lang="en-GB" altLang="en-US" sz="1200" i="0" smtClean="0"/>
              <a:pPr/>
              <a:t>38</a:t>
            </a:fld>
            <a:endParaRPr lang="en-GB" altLang="en-US" sz="1200" i="0"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2BFA5FF1-2C48-48B8-8A37-086FFB9960F7}" type="slidenum">
              <a:rPr lang="en-GB" altLang="en-US" sz="1200" i="0" smtClean="0"/>
              <a:pPr/>
              <a:t>39</a:t>
            </a:fld>
            <a:endParaRPr lang="en-GB" altLang="en-US" sz="1200" i="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A2C78F-F4C6-4BAE-84FF-9EAF801F61A5}" type="slidenum">
              <a:rPr lang="en-GB" smtClean="0"/>
              <a:pPr fontAlgn="base">
                <a:spcBef>
                  <a:spcPct val="0"/>
                </a:spcBef>
                <a:spcAft>
                  <a:spcPct val="0"/>
                </a:spcAft>
                <a:defRPr/>
              </a:pPr>
              <a:t>40</a:t>
            </a:fld>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C1E02DAA-E6E2-4EBE-9D54-AE85295986B1}" type="slidenum">
              <a:rPr lang="en-GB" altLang="en-US" smtClean="0">
                <a:latin typeface="CitigateFrutigerLight"/>
                <a:cs typeface="Arial" pitchFamily="34" charset="0"/>
              </a:rPr>
              <a:pPr eaLnBrk="1" fontAlgn="base" hangingPunct="1">
                <a:spcBef>
                  <a:spcPct val="0"/>
                </a:spcBef>
                <a:spcAft>
                  <a:spcPct val="0"/>
                </a:spcAft>
              </a:pPr>
              <a:t>44</a:t>
            </a:fld>
            <a:endParaRPr lang="en-GB" altLang="en-US" smtClean="0">
              <a:latin typeface="CitigateFrutigerLight"/>
              <a:cs typeface="Arial" pitchFamily="34" charset="0"/>
            </a:endParaRPr>
          </a:p>
        </p:txBody>
      </p:sp>
      <p:sp>
        <p:nvSpPr>
          <p:cNvPr id="266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latin typeface="Times New Roman" pitchFamily="18"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IE" altLang="en-US" smtClean="0"/>
              <a:t>68% decline in CHD mortality between 1985-2006</a:t>
            </a:r>
          </a:p>
        </p:txBody>
      </p:sp>
      <p:sp>
        <p:nvSpPr>
          <p:cNvPr id="32772" name="Slide Number Placeholder 3"/>
          <p:cNvSpPr>
            <a:spLocks noGrp="1"/>
          </p:cNvSpPr>
          <p:nvPr>
            <p:ph type="sldNum" sz="quarter" idx="5"/>
          </p:nvPr>
        </p:nvSpPr>
        <p:spPr/>
        <p:txBody>
          <a:bodyPr/>
          <a:lstStyle/>
          <a:p>
            <a:pPr>
              <a:defRPr/>
            </a:pPr>
            <a:fld id="{FFB7261E-6CE2-4A75-B6D6-8ED8A5A11B49}" type="slidenum">
              <a:rPr lang="en-GB"/>
              <a:pPr>
                <a:defRPr/>
              </a:pPr>
              <a:t>46</a:t>
            </a:fld>
            <a:endParaRPr lang="en-GB"/>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smtClean="0"/>
          </a:p>
        </p:txBody>
      </p:sp>
      <p:sp>
        <p:nvSpPr>
          <p:cNvPr id="4" name="Slide Number Placeholder 3"/>
          <p:cNvSpPr>
            <a:spLocks noGrp="1"/>
          </p:cNvSpPr>
          <p:nvPr>
            <p:ph type="sldNum" sz="quarter" idx="5"/>
          </p:nvPr>
        </p:nvSpPr>
        <p:spPr/>
        <p:txBody>
          <a:bodyPr/>
          <a:lstStyle/>
          <a:p>
            <a:pPr>
              <a:defRPr/>
            </a:pPr>
            <a:fld id="{1BF8653F-B45E-4402-85BE-BE277DD64C79}" type="slidenum">
              <a:rPr lang="en-GB" smtClean="0"/>
              <a:pPr>
                <a:defRPr/>
              </a:pPr>
              <a:t>49</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1146175" y="685800"/>
            <a:ext cx="4572000" cy="3429000"/>
          </a:xfrm>
          <a:ln/>
        </p:spPr>
      </p:sp>
      <p:sp>
        <p:nvSpPr>
          <p:cNvPr id="119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IE" altLang="en-US" smtClean="0"/>
              <a:t>Quote percentage reductions expected. These projections remained stable under a range of PSA.</a:t>
            </a:r>
          </a:p>
        </p:txBody>
      </p:sp>
      <p:sp>
        <p:nvSpPr>
          <p:cNvPr id="4" name="Slide Number Placeholder 3"/>
          <p:cNvSpPr>
            <a:spLocks noGrp="1"/>
          </p:cNvSpPr>
          <p:nvPr>
            <p:ph type="sldNum" sz="quarter" idx="5"/>
          </p:nvPr>
        </p:nvSpPr>
        <p:spPr/>
        <p:txBody>
          <a:bodyPr/>
          <a:lstStyle/>
          <a:p>
            <a:pPr>
              <a:defRPr/>
            </a:pPr>
            <a:fld id="{89D076D3-69C8-49C7-8BDD-FB9A13B822F8}" type="slidenum">
              <a:rPr lang="en-GB" smtClean="0"/>
              <a:pPr>
                <a:defRPr/>
              </a:pPr>
              <a:t>53</a:t>
            </a:fld>
            <a:endParaRPr lang="en-GB"/>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D6E90199-264D-49E6-9C45-900465D7434B}" type="slidenum">
              <a:rPr lang="en-GB" altLang="en-US" sz="1200"/>
              <a:pPr algn="r"/>
              <a:t>55</a:t>
            </a:fld>
            <a:endParaRPr lang="en-GB" altLang="en-US" sz="120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fld id="{9CE95AA4-8382-4118-822D-AC0837263FCC}" type="slidenum">
              <a:rPr lang="en-GB" altLang="en-US" sz="1200" i="0" smtClean="0"/>
              <a:pPr/>
              <a:t>58</a:t>
            </a:fld>
            <a:endParaRPr lang="en-GB" altLang="en-US" sz="1200" i="0" smtClean="0"/>
          </a:p>
        </p:txBody>
      </p:sp>
      <p:sp>
        <p:nvSpPr>
          <p:cNvPr id="120835" name="Rectangle 2"/>
          <p:cNvSpPr>
            <a:spLocks noGrp="1" noRot="1" noChangeAspect="1" noChangeArrowheads="1" noTextEdit="1"/>
          </p:cNvSpPr>
          <p:nvPr>
            <p:ph type="sldImg"/>
          </p:nvPr>
        </p:nvSpPr>
        <p:spPr>
          <a:xfrm>
            <a:off x="1146175" y="685800"/>
            <a:ext cx="4572000" cy="3429000"/>
          </a:xfrm>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xfrm>
            <a:off x="1150938" y="692150"/>
            <a:ext cx="4556125" cy="3416300"/>
          </a:xfrm>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1150938" y="692150"/>
            <a:ext cx="4556125" cy="3416300"/>
          </a:xfrm>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smtClean="0"/>
              <a:t>to quantify the relationship between population changes in coronary heart disease risk factors, and population mortality rates from coronary heart disease. </a:t>
            </a:r>
          </a:p>
          <a:p>
            <a:pPr algn="just"/>
            <a:r>
              <a:rPr lang="en-GB" altLang="en-US" smtClean="0"/>
              <a:t>product of three variables, the regression coefficients, the relative risk factor reduction, and the number of coronary heart disease deaths observed in 1975,</a:t>
            </a:r>
          </a:p>
          <a:p>
            <a:pPr algn="just"/>
            <a:r>
              <a:rPr lang="en-GB" altLang="en-US" smtClean="0"/>
              <a:t>decreased for older age groups to reflect the epidemiological evidence suggesting that relative risk is attenuated by age.</a:t>
            </a:r>
          </a:p>
          <a:p>
            <a:endParaRPr lang="en-GB"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1150938" y="692150"/>
            <a:ext cx="4556125" cy="3416300"/>
          </a:xfrm>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smtClean="0"/>
              <a:t>to quantify the relationship between population changes in coronary heart disease risk factors, and population mortality rates from coronary heart disease. </a:t>
            </a:r>
          </a:p>
          <a:p>
            <a:pPr algn="just"/>
            <a:r>
              <a:rPr lang="en-GB" altLang="en-US" smtClean="0"/>
              <a:t>product of three variables, the regression coefficients, the relative risk factor reduction, and the number of coronary heart disease deaths observed in 1975,</a:t>
            </a:r>
          </a:p>
          <a:p>
            <a:pPr algn="just"/>
            <a:r>
              <a:rPr lang="en-GB" altLang="en-US" smtClean="0"/>
              <a:t>decreased for older age groups to reflect the epidemiological evidence suggesting that relative risk is attenuated by age.</a:t>
            </a:r>
          </a:p>
          <a:p>
            <a:endParaRPr lang="en-GB"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xfrm>
            <a:off x="1146175" y="685800"/>
            <a:ext cx="4572000" cy="3429000"/>
          </a:xfrm>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xfrm>
            <a:off x="1146175" y="685800"/>
            <a:ext cx="4572000" cy="3429000"/>
          </a:xfrm>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xfrm>
            <a:off x="1146175" y="685800"/>
            <a:ext cx="4572000" cy="3429000"/>
          </a:xfrm>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1146175" y="685800"/>
            <a:ext cx="4572000" cy="3429000"/>
          </a:xfrm>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A17076B6-0F6B-43AD-8290-744DC625307D}" type="slidenum">
              <a:rPr lang="en-GB" altLang="en-US" sz="1200"/>
              <a:pPr algn="r"/>
              <a:t>9</a:t>
            </a:fld>
            <a:endParaRPr lang="en-GB" altLang="en-US" sz="1200"/>
          </a:p>
        </p:txBody>
      </p:sp>
      <p:sp>
        <p:nvSpPr>
          <p:cNvPr id="125955" name="Rectangle 7"/>
          <p:cNvSpPr txBox="1">
            <a:spLocks noGrp="1" noChangeArrowheads="1"/>
          </p:cNvSpPr>
          <p:nvPr/>
        </p:nvSpPr>
        <p:spPr bwMode="auto">
          <a:xfrm>
            <a:off x="3886200" y="8685977"/>
            <a:ext cx="2971800" cy="45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r"/>
            <a:fld id="{D07EBF0C-95B0-4D01-A22A-A1A9506C8BA5}" type="slidenum">
              <a:rPr lang="en-GB" altLang="en-US" sz="1200"/>
              <a:pPr algn="r"/>
              <a:t>9</a:t>
            </a:fld>
            <a:endParaRPr lang="en-GB" altLang="en-US" sz="1200"/>
          </a:p>
        </p:txBody>
      </p:sp>
      <p:sp>
        <p:nvSpPr>
          <p:cNvPr id="125956" name="Rectangle 2"/>
          <p:cNvSpPr>
            <a:spLocks noGrp="1" noRot="1" noChangeAspect="1" noChangeArrowheads="1" noTextEdit="1"/>
          </p:cNvSpPr>
          <p:nvPr>
            <p:ph type="sldImg"/>
          </p:nvPr>
        </p:nvSpPr>
        <p:spPr>
          <a:xfrm>
            <a:off x="1143000" y="685800"/>
            <a:ext cx="4573588" cy="3429000"/>
          </a:xfrm>
          <a:ln/>
        </p:spPr>
      </p:sp>
      <p:sp>
        <p:nvSpPr>
          <p:cNvPr id="12595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B6F0E671-002C-4FB9-8C92-0F792E44DBBF}" type="datetimeFigureOut">
              <a:rPr lang="en-IE" smtClean="0"/>
              <a:t>09/09/2014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75176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6F0E671-002C-4FB9-8C92-0F792E44DBBF}" type="datetimeFigureOut">
              <a:rPr lang="en-IE" smtClean="0"/>
              <a:t>09/09/2014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51230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6F0E671-002C-4FB9-8C92-0F792E44DBBF}" type="datetimeFigureOut">
              <a:rPr lang="en-IE" smtClean="0"/>
              <a:t>09/09/2014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3525087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685800" y="1981200"/>
            <a:ext cx="3810000" cy="4114800"/>
          </a:xfrm>
        </p:spPr>
        <p:txBody>
          <a:bodyPr/>
          <a:lstStyle/>
          <a:p>
            <a:pPr lvl="0"/>
            <a:endParaRPr lang="en-GB" noProof="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AU"/>
          </a:p>
        </p:txBody>
      </p:sp>
      <p:sp>
        <p:nvSpPr>
          <p:cNvPr id="6" name="Rectangle 5"/>
          <p:cNvSpPr>
            <a:spLocks noGrp="1" noChangeArrowheads="1"/>
          </p:cNvSpPr>
          <p:nvPr>
            <p:ph type="ftr" sz="quarter" idx="11"/>
          </p:nvPr>
        </p:nvSpPr>
        <p:spPr>
          <a:ln/>
        </p:spPr>
        <p:txBody>
          <a:bodyPr/>
          <a:lstStyle>
            <a:lvl1pPr>
              <a:defRPr/>
            </a:lvl1pPr>
          </a:lstStyle>
          <a:p>
            <a:pPr>
              <a:defRPr/>
            </a:pPr>
            <a:endParaRPr lang="en-AU"/>
          </a:p>
        </p:txBody>
      </p:sp>
      <p:sp>
        <p:nvSpPr>
          <p:cNvPr id="7" name="Slide Number Placeholder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841AC658-3752-4124-9FEA-EC2823B35BCD}" type="slidenum">
              <a:rPr lang="en-AU"/>
              <a:pPr>
                <a:defRPr/>
              </a:pPr>
              <a:t>‹#›</a:t>
            </a:fld>
            <a:endParaRPr lang="en-AU"/>
          </a:p>
        </p:txBody>
      </p:sp>
    </p:spTree>
    <p:extLst>
      <p:ext uri="{BB962C8B-B14F-4D97-AF65-F5344CB8AC3E}">
        <p14:creationId xmlns:p14="http://schemas.microsoft.com/office/powerpoint/2010/main" val="22599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smtClean="0"/>
          </a:p>
        </p:txBody>
      </p:sp>
      <p:sp>
        <p:nvSpPr>
          <p:cNvPr id="4" name="Rectangle 4"/>
          <p:cNvSpPr>
            <a:spLocks noGrp="1" noChangeArrowheads="1"/>
          </p:cNvSpPr>
          <p:nvPr>
            <p:ph type="dt" sz="half" idx="10"/>
          </p:nvPr>
        </p:nvSpPr>
        <p:spPr>
          <a:xfrm>
            <a:off x="685800" y="6248400"/>
            <a:ext cx="1905000" cy="457200"/>
          </a:xfrm>
          <a:prstGeom prst="rect">
            <a:avLst/>
          </a:prstGeom>
          <a:ln/>
        </p:spPr>
        <p:txBody>
          <a:bodyPr/>
          <a:lstStyle>
            <a:lvl1pPr>
              <a:defRPr/>
            </a:lvl1pPr>
          </a:lstStyle>
          <a:p>
            <a:pPr>
              <a:defRPr/>
            </a:pPr>
            <a:endParaRPr lang="en-AU"/>
          </a:p>
        </p:txBody>
      </p:sp>
      <p:sp>
        <p:nvSpPr>
          <p:cNvPr id="5" name="Rectangle 5"/>
          <p:cNvSpPr>
            <a:spLocks noGrp="1" noChangeArrowheads="1"/>
          </p:cNvSpPr>
          <p:nvPr>
            <p:ph type="ftr" sz="quarter" idx="11"/>
          </p:nvPr>
        </p:nvSpPr>
        <p:spPr>
          <a:ln/>
        </p:spPr>
        <p:txBody>
          <a:bodyPr/>
          <a:lstStyle>
            <a:lvl1pPr>
              <a:defRPr/>
            </a:lvl1pPr>
          </a:lstStyle>
          <a:p>
            <a:pPr>
              <a:defRPr/>
            </a:pPr>
            <a:endParaRPr lang="en-AU"/>
          </a:p>
        </p:txBody>
      </p:sp>
      <p:sp>
        <p:nvSpPr>
          <p:cNvPr id="6" name="Rectangle 6"/>
          <p:cNvSpPr>
            <a:spLocks noGrp="1" noChangeArrowheads="1"/>
          </p:cNvSpPr>
          <p:nvPr>
            <p:ph type="sldNum" sz="quarter" idx="12"/>
          </p:nvPr>
        </p:nvSpPr>
        <p:spPr>
          <a:xfrm>
            <a:off x="6553200" y="6248400"/>
            <a:ext cx="1905000" cy="457200"/>
          </a:xfrm>
          <a:prstGeom prst="rect">
            <a:avLst/>
          </a:prstGeom>
          <a:ln/>
        </p:spPr>
        <p:txBody>
          <a:bodyPr/>
          <a:lstStyle>
            <a:lvl1pPr>
              <a:defRPr/>
            </a:lvl1pPr>
          </a:lstStyle>
          <a:p>
            <a:pPr>
              <a:defRPr/>
            </a:pPr>
            <a:fld id="{63745BD4-8B4F-499F-A778-734E9C006ABC}" type="slidenum">
              <a:rPr lang="en-AU"/>
              <a:pPr>
                <a:defRPr/>
              </a:pPr>
              <a:t>‹#›</a:t>
            </a:fld>
            <a:endParaRPr lang="en-AU"/>
          </a:p>
        </p:txBody>
      </p:sp>
    </p:spTree>
    <p:extLst>
      <p:ext uri="{BB962C8B-B14F-4D97-AF65-F5344CB8AC3E}">
        <p14:creationId xmlns:p14="http://schemas.microsoft.com/office/powerpoint/2010/main" val="1999420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B6F0E671-002C-4FB9-8C92-0F792E44DBBF}" type="datetimeFigureOut">
              <a:rPr lang="en-IE" smtClean="0"/>
              <a:t>09/09/2014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226164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F0E671-002C-4FB9-8C92-0F792E44DBBF}" type="datetimeFigureOut">
              <a:rPr lang="en-IE" smtClean="0"/>
              <a:t>09/09/2014</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29719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B6F0E671-002C-4FB9-8C92-0F792E44DBBF}" type="datetimeFigureOut">
              <a:rPr lang="en-IE" smtClean="0"/>
              <a:t>09/09/2014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2616343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B6F0E671-002C-4FB9-8C92-0F792E44DBBF}" type="datetimeFigureOut">
              <a:rPr lang="en-IE" smtClean="0"/>
              <a:t>09/09/2014</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126431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B6F0E671-002C-4FB9-8C92-0F792E44DBBF}" type="datetimeFigureOut">
              <a:rPr lang="en-IE" smtClean="0"/>
              <a:t>09/09/2014</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847862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F0E671-002C-4FB9-8C92-0F792E44DBBF}" type="datetimeFigureOut">
              <a:rPr lang="en-IE" smtClean="0"/>
              <a:t>09/09/2014</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3193036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0E671-002C-4FB9-8C92-0F792E44DBBF}" type="datetimeFigureOut">
              <a:rPr lang="en-IE" smtClean="0"/>
              <a:t>09/09/2014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41160608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F0E671-002C-4FB9-8C92-0F792E44DBBF}" type="datetimeFigureOut">
              <a:rPr lang="en-IE" smtClean="0"/>
              <a:t>09/09/2014</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C096E2B2-0817-498B-A707-2A95B98859FF}" type="slidenum">
              <a:rPr lang="en-IE" smtClean="0"/>
              <a:t>‹#›</a:t>
            </a:fld>
            <a:endParaRPr lang="en-IE"/>
          </a:p>
        </p:txBody>
      </p:sp>
    </p:spTree>
    <p:extLst>
      <p:ext uri="{BB962C8B-B14F-4D97-AF65-F5344CB8AC3E}">
        <p14:creationId xmlns:p14="http://schemas.microsoft.com/office/powerpoint/2010/main" val="2307215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F0E671-002C-4FB9-8C92-0F792E44DBBF}" type="datetimeFigureOut">
              <a:rPr lang="en-IE" smtClean="0"/>
              <a:t>09/09/2014</a:t>
            </a:fld>
            <a:endParaRPr lang="en-I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96E2B2-0817-498B-A707-2A95B98859FF}" type="slidenum">
              <a:rPr lang="en-IE" smtClean="0"/>
              <a:t>‹#›</a:t>
            </a:fld>
            <a:endParaRPr lang="en-IE"/>
          </a:p>
        </p:txBody>
      </p:sp>
    </p:spTree>
    <p:extLst>
      <p:ext uri="{BB962C8B-B14F-4D97-AF65-F5344CB8AC3E}">
        <p14:creationId xmlns:p14="http://schemas.microsoft.com/office/powerpoint/2010/main" val="2039093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4.emf"/><Relationship Id="rId4"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6.emf"/><Relationship Id="rId4" Type="http://schemas.openxmlformats.org/officeDocument/2006/relationships/oleObject" Target="../embeddings/oleObject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oleObject" Target="../embeddings/oleObject6.bin"/></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8.emf"/><Relationship Id="rId4" Type="http://schemas.openxmlformats.org/officeDocument/2006/relationships/oleObject" Target="../embeddings/oleObject7.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9.png"/><Relationship Id="rId4" Type="http://schemas.openxmlformats.org/officeDocument/2006/relationships/oleObject" Target="../embeddings/oleObject8.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13.emf"/><Relationship Id="rId4" Type="http://schemas.openxmlformats.org/officeDocument/2006/relationships/oleObject" Target="../embeddings/oleObject10.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6.emf"/><Relationship Id="rId4" Type="http://schemas.openxmlformats.org/officeDocument/2006/relationships/oleObject" Target="../embeddings/oleObject11.bin"/></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18.emf"/><Relationship Id="rId4" Type="http://schemas.openxmlformats.org/officeDocument/2006/relationships/oleObject" Target="../embeddings/oleObject12.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2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22.emf"/><Relationship Id="rId4" Type="http://schemas.openxmlformats.org/officeDocument/2006/relationships/oleObject" Target="../embeddings/oleObject14.bin"/></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www.travelsinparadise.com/australia/sydney/pictures/sydney-opera-house-04.html"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http://www.travelsinparadise.com/australia/sydney/pictures/sydney-opera-house-02.jpg" TargetMode="Externa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938" name="Rectangle 2"/>
          <p:cNvSpPr>
            <a:spLocks noGrp="1" noChangeArrowheads="1"/>
          </p:cNvSpPr>
          <p:nvPr>
            <p:ph type="ctrTitle" idx="4294967295"/>
          </p:nvPr>
        </p:nvSpPr>
        <p:spPr>
          <a:xfrm>
            <a:off x="0" y="2853035"/>
            <a:ext cx="9251950" cy="2016125"/>
          </a:xfrm>
        </p:spPr>
        <p:txBody>
          <a:bodyPr>
            <a:noAutofit/>
          </a:bodyPr>
          <a:lstStyle/>
          <a:p>
            <a:pPr>
              <a:lnSpc>
                <a:spcPct val="90000"/>
              </a:lnSpc>
              <a:defRPr/>
            </a:pPr>
            <a:r>
              <a:rPr lang="en-IE" sz="5400" b="1" dirty="0" smtClean="0">
                <a:cs typeface="Arial" charset="0"/>
              </a:rPr>
              <a:t>Example of modelling:</a:t>
            </a:r>
            <a:br>
              <a:rPr lang="en-IE" sz="5400" b="1" dirty="0" smtClean="0">
                <a:cs typeface="Arial" charset="0"/>
              </a:rPr>
            </a:br>
            <a:r>
              <a:rPr lang="en-IE" sz="5400" b="1" dirty="0" smtClean="0">
                <a:cs typeface="Arial" charset="0"/>
              </a:rPr>
              <a:t>CHD IMPACT model</a:t>
            </a:r>
            <a:r>
              <a:rPr lang="en-GB" sz="5400" b="1" dirty="0" smtClean="0">
                <a:cs typeface="Arial" charset="0"/>
              </a:rPr>
              <a:t/>
            </a:r>
            <a:br>
              <a:rPr lang="en-GB" sz="5400" b="1" dirty="0" smtClean="0">
                <a:cs typeface="Arial" charset="0"/>
              </a:rPr>
            </a:br>
            <a:endParaRPr lang="en-AU" sz="5400" b="1" dirty="0" smtClean="0"/>
          </a:p>
        </p:txBody>
      </p:sp>
      <p:pic>
        <p:nvPicPr>
          <p:cNvPr id="7" name="Picture 6"/>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2801500" y="196280"/>
            <a:ext cx="3613007" cy="2559462"/>
          </a:xfrm>
          <a:prstGeom prst="rect">
            <a:avLst/>
          </a:prstGeom>
        </p:spPr>
      </p:pic>
    </p:spTree>
    <p:extLst>
      <p:ext uri="{BB962C8B-B14F-4D97-AF65-F5344CB8AC3E}">
        <p14:creationId xmlns:p14="http://schemas.microsoft.com/office/powerpoint/2010/main" val="8362861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a:stCxn id="15365" idx="2"/>
            <a:endCxn id="15462" idx="0"/>
          </p:cNvCxnSpPr>
          <p:nvPr/>
        </p:nvCxnSpPr>
        <p:spPr>
          <a:xfrm flipH="1">
            <a:off x="5720690" y="1916832"/>
            <a:ext cx="7265" cy="12706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39042" name="Rectangle 2"/>
          <p:cNvSpPr>
            <a:spLocks noGrp="1" noChangeArrowheads="1"/>
          </p:cNvSpPr>
          <p:nvPr>
            <p:ph type="title" idx="4294967295"/>
          </p:nvPr>
        </p:nvSpPr>
        <p:spPr>
          <a:xfrm>
            <a:off x="539750" y="381000"/>
            <a:ext cx="8604250" cy="762000"/>
          </a:xfrm>
        </p:spPr>
        <p:txBody>
          <a:bodyPr>
            <a:noAutofit/>
          </a:bodyPr>
          <a:lstStyle/>
          <a:p>
            <a:pPr>
              <a:defRPr/>
            </a:pPr>
            <a:r>
              <a:rPr lang="en-GB" sz="3600" b="1" dirty="0"/>
              <a:t>IMPACT </a:t>
            </a:r>
            <a:r>
              <a:rPr lang="en-GB" sz="3600" b="1" dirty="0" smtClean="0"/>
              <a:t>Model is comprehensive </a:t>
            </a:r>
            <a:r>
              <a:rPr lang="en-GB" sz="3600" b="1" dirty="0"/>
              <a:t>Main Components </a:t>
            </a:r>
          </a:p>
        </p:txBody>
      </p:sp>
      <p:sp>
        <p:nvSpPr>
          <p:cNvPr id="1239043" name="Rectangle 3"/>
          <p:cNvSpPr>
            <a:spLocks noChangeArrowheads="1"/>
          </p:cNvSpPr>
          <p:nvPr/>
        </p:nvSpPr>
        <p:spPr bwMode="auto">
          <a:xfrm>
            <a:off x="304800" y="1220788"/>
            <a:ext cx="4554538" cy="4800600"/>
          </a:xfrm>
          <a:prstGeom prst="rect">
            <a:avLst/>
          </a:prstGeom>
          <a:noFill/>
          <a:ln w="9525">
            <a:noFill/>
            <a:miter lim="800000"/>
            <a:headEnd/>
            <a:tailEnd/>
          </a:ln>
          <a:effectLst/>
        </p:spPr>
        <p:txBody>
          <a:bodyPr lIns="92075" tIns="46038" rIns="92075" bIns="46038" anchor="ctr"/>
          <a:lstStyle/>
          <a:p>
            <a:pPr>
              <a:defRPr/>
            </a:pPr>
            <a:r>
              <a:rPr lang="en-GB" sz="2000" b="1" dirty="0">
                <a:latin typeface="Arial" charset="0"/>
              </a:rPr>
              <a:t>           </a:t>
            </a:r>
          </a:p>
          <a:p>
            <a:pPr>
              <a:defRPr/>
            </a:pPr>
            <a:endParaRPr lang="en-GB" sz="2000" b="1" dirty="0">
              <a:latin typeface="Arial" charset="0"/>
            </a:endParaRPr>
          </a:p>
          <a:p>
            <a:pPr algn="r">
              <a:defRPr/>
            </a:pPr>
            <a:r>
              <a:rPr lang="en-GB" sz="4800" b="1" dirty="0">
                <a:latin typeface="Arial" charset="0"/>
              </a:rPr>
              <a:t>             </a:t>
            </a:r>
            <a:r>
              <a:rPr lang="en-GB" sz="4800" b="1">
                <a:latin typeface="Arial" charset="0"/>
              </a:rPr>
              <a:t>RISK                          </a:t>
            </a:r>
            <a:r>
              <a:rPr lang="en-GB" sz="4800" b="1" smtClean="0">
                <a:latin typeface="Arial" charset="0"/>
              </a:rPr>
              <a:t>        </a:t>
            </a:r>
            <a:r>
              <a:rPr lang="en-GB" sz="4800" b="1" dirty="0">
                <a:latin typeface="Arial" charset="0"/>
              </a:rPr>
              <a:t>FACTORS</a:t>
            </a:r>
          </a:p>
          <a:p>
            <a:pPr>
              <a:defRPr/>
            </a:pPr>
            <a:endParaRPr lang="en-GB" sz="2000" b="1" dirty="0">
              <a:latin typeface="Arial" charset="0"/>
            </a:endParaRPr>
          </a:p>
          <a:p>
            <a:pPr>
              <a:defRPr/>
            </a:pPr>
            <a:r>
              <a:rPr lang="en-GB" sz="3600" b="1" dirty="0">
                <a:latin typeface="Arial" charset="0"/>
              </a:rPr>
              <a:t>    Patient</a:t>
            </a:r>
          </a:p>
          <a:p>
            <a:pPr>
              <a:defRPr/>
            </a:pPr>
            <a:r>
              <a:rPr lang="en-GB" sz="3600" b="1" dirty="0">
                <a:latin typeface="Arial" charset="0"/>
              </a:rPr>
              <a:t>     Groups</a:t>
            </a:r>
          </a:p>
          <a:p>
            <a:pPr>
              <a:defRPr/>
            </a:pPr>
            <a:endParaRPr lang="en-GB" sz="1800" b="1" dirty="0">
              <a:latin typeface="Arial" charset="0"/>
            </a:endParaRPr>
          </a:p>
          <a:p>
            <a:pPr>
              <a:defRPr/>
            </a:pPr>
            <a:r>
              <a:rPr lang="en-GB" sz="3600" b="1" dirty="0">
                <a:latin typeface="Arial" charset="0"/>
              </a:rPr>
              <a:t>  </a:t>
            </a:r>
            <a:r>
              <a:rPr lang="en-GB" sz="3200" dirty="0">
                <a:latin typeface="Arial" charset="0"/>
              </a:rPr>
              <a:t>50 </a:t>
            </a:r>
            <a:r>
              <a:rPr lang="en-GB" sz="3600" b="1" dirty="0">
                <a:latin typeface="Arial" charset="0"/>
              </a:rPr>
              <a:t>TREATMENTS</a:t>
            </a:r>
          </a:p>
          <a:p>
            <a:pPr>
              <a:defRPr/>
            </a:pPr>
            <a:endParaRPr lang="en-GB" sz="1000" b="1" dirty="0">
              <a:latin typeface="Arial" charset="0"/>
            </a:endParaRPr>
          </a:p>
          <a:p>
            <a:pPr>
              <a:defRPr/>
            </a:pPr>
            <a:r>
              <a:rPr lang="en-GB" sz="3600" b="1" dirty="0">
                <a:latin typeface="Arial" charset="0"/>
              </a:rPr>
              <a:t>             OUTCOMES</a:t>
            </a:r>
            <a:r>
              <a:rPr lang="en-GB" sz="4400" dirty="0">
                <a:latin typeface="Arial" charset="0"/>
              </a:rPr>
              <a:t> </a:t>
            </a:r>
          </a:p>
        </p:txBody>
      </p:sp>
      <p:grpSp>
        <p:nvGrpSpPr>
          <p:cNvPr id="15364" name="Group 4"/>
          <p:cNvGrpSpPr>
            <a:grpSpLocks noChangeAspect="1"/>
          </p:cNvGrpSpPr>
          <p:nvPr/>
        </p:nvGrpSpPr>
        <p:grpSpPr bwMode="auto">
          <a:xfrm>
            <a:off x="2774950" y="1196752"/>
            <a:ext cx="5891480" cy="4953000"/>
            <a:chOff x="2016" y="912"/>
            <a:chExt cx="4176" cy="3120"/>
          </a:xfrm>
        </p:grpSpPr>
        <p:sp>
          <p:nvSpPr>
            <p:cNvPr id="15376" name="AutoShape 5"/>
            <p:cNvSpPr>
              <a:spLocks noChangeAspect="1" noChangeArrowheads="1" noTextEdit="1"/>
            </p:cNvSpPr>
            <p:nvPr/>
          </p:nvSpPr>
          <p:spPr bwMode="auto">
            <a:xfrm>
              <a:off x="2016" y="912"/>
              <a:ext cx="4176" cy="3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en-IE" sz="1200"/>
            </a:p>
          </p:txBody>
        </p:sp>
        <p:sp>
          <p:nvSpPr>
            <p:cNvPr id="15377" name="Line 6"/>
            <p:cNvSpPr>
              <a:spLocks noChangeShapeType="1"/>
            </p:cNvSpPr>
            <p:nvPr/>
          </p:nvSpPr>
          <p:spPr bwMode="auto">
            <a:xfrm>
              <a:off x="4637" y="1217"/>
              <a:ext cx="43"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78" name="Line 7"/>
            <p:cNvSpPr>
              <a:spLocks noChangeShapeType="1"/>
            </p:cNvSpPr>
            <p:nvPr/>
          </p:nvSpPr>
          <p:spPr bwMode="auto">
            <a:xfrm>
              <a:off x="4680" y="1217"/>
              <a:ext cx="43"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79" name="Line 8"/>
            <p:cNvSpPr>
              <a:spLocks noChangeShapeType="1"/>
            </p:cNvSpPr>
            <p:nvPr/>
          </p:nvSpPr>
          <p:spPr bwMode="auto">
            <a:xfrm>
              <a:off x="4637" y="1560"/>
              <a:ext cx="43"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0" name="Line 9"/>
            <p:cNvSpPr>
              <a:spLocks noChangeShapeType="1"/>
            </p:cNvSpPr>
            <p:nvPr/>
          </p:nvSpPr>
          <p:spPr bwMode="auto">
            <a:xfrm>
              <a:off x="4680" y="1560"/>
              <a:ext cx="43"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1" name="Line 10"/>
            <p:cNvSpPr>
              <a:spLocks noChangeShapeType="1"/>
            </p:cNvSpPr>
            <p:nvPr/>
          </p:nvSpPr>
          <p:spPr bwMode="auto">
            <a:xfrm>
              <a:off x="4637" y="1902"/>
              <a:ext cx="43"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2" name="Line 11"/>
            <p:cNvSpPr>
              <a:spLocks noChangeShapeType="1"/>
            </p:cNvSpPr>
            <p:nvPr/>
          </p:nvSpPr>
          <p:spPr bwMode="auto">
            <a:xfrm flipV="1">
              <a:off x="4680" y="1217"/>
              <a:ext cx="1" cy="343"/>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3" name="Line 12"/>
            <p:cNvSpPr>
              <a:spLocks noChangeShapeType="1"/>
            </p:cNvSpPr>
            <p:nvPr/>
          </p:nvSpPr>
          <p:spPr bwMode="auto">
            <a:xfrm>
              <a:off x="4680" y="1217"/>
              <a:ext cx="1" cy="343"/>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4" name="Line 13"/>
            <p:cNvSpPr>
              <a:spLocks noChangeShapeType="1"/>
            </p:cNvSpPr>
            <p:nvPr/>
          </p:nvSpPr>
          <p:spPr bwMode="auto">
            <a:xfrm flipV="1">
              <a:off x="4680" y="1560"/>
              <a:ext cx="1" cy="342"/>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5" name="Line 14"/>
            <p:cNvSpPr>
              <a:spLocks noChangeShapeType="1"/>
            </p:cNvSpPr>
            <p:nvPr/>
          </p:nvSpPr>
          <p:spPr bwMode="auto">
            <a:xfrm>
              <a:off x="4680" y="1560"/>
              <a:ext cx="1" cy="342"/>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86" name="Rectangle 15"/>
            <p:cNvSpPr>
              <a:spLocks noChangeArrowheads="1"/>
            </p:cNvSpPr>
            <p:nvPr/>
          </p:nvSpPr>
          <p:spPr bwMode="auto">
            <a:xfrm>
              <a:off x="3571" y="1075"/>
              <a:ext cx="1066" cy="2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387" name="Rectangle 16"/>
            <p:cNvSpPr>
              <a:spLocks noChangeArrowheads="1"/>
            </p:cNvSpPr>
            <p:nvPr/>
          </p:nvSpPr>
          <p:spPr bwMode="auto">
            <a:xfrm>
              <a:off x="3818" y="1106"/>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388" name="Rectangle 17"/>
            <p:cNvSpPr>
              <a:spLocks noChangeArrowheads="1"/>
            </p:cNvSpPr>
            <p:nvPr/>
          </p:nvSpPr>
          <p:spPr bwMode="auto">
            <a:xfrm>
              <a:off x="3571" y="1075"/>
              <a:ext cx="1066" cy="2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390" name="Rectangle 19"/>
            <p:cNvSpPr>
              <a:spLocks noChangeArrowheads="1"/>
            </p:cNvSpPr>
            <p:nvPr/>
          </p:nvSpPr>
          <p:spPr bwMode="auto">
            <a:xfrm>
              <a:off x="4739" y="1108"/>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391" name="Rectangle 20"/>
            <p:cNvSpPr>
              <a:spLocks noChangeArrowheads="1"/>
            </p:cNvSpPr>
            <p:nvPr/>
          </p:nvSpPr>
          <p:spPr bwMode="auto">
            <a:xfrm>
              <a:off x="4827" y="1075"/>
              <a:ext cx="1066" cy="288"/>
            </a:xfrm>
            <a:prstGeom prst="rect">
              <a:avLst/>
            </a:prstGeom>
            <a:solidFill>
              <a:schemeClr val="tx2">
                <a:lumMod val="20000"/>
                <a:lumOff val="80000"/>
              </a:schemeClr>
            </a:solidFill>
            <a:ln w="6350">
              <a:solidFill>
                <a:srgbClr val="000000"/>
              </a:solidFill>
              <a:miter lim="800000"/>
              <a:headEnd/>
              <a:tailEnd/>
            </a:ln>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392" name="Rectangle 21"/>
            <p:cNvSpPr>
              <a:spLocks noChangeArrowheads="1"/>
            </p:cNvSpPr>
            <p:nvPr/>
          </p:nvSpPr>
          <p:spPr bwMode="auto">
            <a:xfrm>
              <a:off x="3571" y="1417"/>
              <a:ext cx="1066" cy="289"/>
            </a:xfrm>
            <a:prstGeom prst="rect">
              <a:avLst/>
            </a:prstGeom>
            <a:solidFill>
              <a:srgbClr val="FF00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394" name="Rectangle 23"/>
            <p:cNvSpPr>
              <a:spLocks noChangeArrowheads="1"/>
            </p:cNvSpPr>
            <p:nvPr/>
          </p:nvSpPr>
          <p:spPr bwMode="auto">
            <a:xfrm>
              <a:off x="3571" y="1417"/>
              <a:ext cx="1066" cy="289"/>
            </a:xfrm>
            <a:prstGeom prst="rect">
              <a:avLst/>
            </a:prstGeom>
            <a:solidFill>
              <a:schemeClr val="bg1">
                <a:lumMod val="95000"/>
              </a:schemeClr>
            </a:solidFill>
            <a:ln w="6350">
              <a:solidFill>
                <a:srgbClr val="000000"/>
              </a:solidFill>
              <a:miter lim="800000"/>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396" name="Rectangle 25"/>
            <p:cNvSpPr>
              <a:spLocks noChangeArrowheads="1"/>
            </p:cNvSpPr>
            <p:nvPr/>
          </p:nvSpPr>
          <p:spPr bwMode="auto">
            <a:xfrm>
              <a:off x="5011" y="1447"/>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397" name="Rectangle 26"/>
            <p:cNvSpPr>
              <a:spLocks noChangeArrowheads="1"/>
            </p:cNvSpPr>
            <p:nvPr/>
          </p:nvSpPr>
          <p:spPr bwMode="auto">
            <a:xfrm>
              <a:off x="4827" y="1417"/>
              <a:ext cx="1066" cy="289"/>
            </a:xfrm>
            <a:prstGeom prst="rect">
              <a:avLst/>
            </a:prstGeom>
            <a:solidFill>
              <a:schemeClr val="tx2">
                <a:lumMod val="20000"/>
                <a:lumOff val="80000"/>
              </a:schemeClr>
            </a:solidFill>
            <a:ln w="6350">
              <a:solidFill>
                <a:srgbClr val="000000"/>
              </a:solidFill>
              <a:miter lim="800000"/>
              <a:headEnd/>
              <a:tailEnd/>
            </a:ln>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398" name="Line 27"/>
            <p:cNvSpPr>
              <a:spLocks noChangeShapeType="1"/>
            </p:cNvSpPr>
            <p:nvPr/>
          </p:nvSpPr>
          <p:spPr bwMode="auto">
            <a:xfrm>
              <a:off x="4104" y="2048"/>
              <a:ext cx="1" cy="156"/>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399" name="Line 28"/>
            <p:cNvSpPr>
              <a:spLocks noChangeShapeType="1"/>
            </p:cNvSpPr>
            <p:nvPr/>
          </p:nvSpPr>
          <p:spPr bwMode="auto">
            <a:xfrm>
              <a:off x="4104" y="2492"/>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0" name="Line 29"/>
            <p:cNvSpPr>
              <a:spLocks noChangeShapeType="1"/>
            </p:cNvSpPr>
            <p:nvPr/>
          </p:nvSpPr>
          <p:spPr bwMode="auto">
            <a:xfrm>
              <a:off x="2527" y="2570"/>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1" name="Line 30"/>
            <p:cNvSpPr>
              <a:spLocks noChangeShapeType="1"/>
            </p:cNvSpPr>
            <p:nvPr/>
          </p:nvSpPr>
          <p:spPr bwMode="auto">
            <a:xfrm>
              <a:off x="3578" y="2570"/>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2" name="Line 31"/>
            <p:cNvSpPr>
              <a:spLocks noChangeShapeType="1"/>
            </p:cNvSpPr>
            <p:nvPr/>
          </p:nvSpPr>
          <p:spPr bwMode="auto">
            <a:xfrm>
              <a:off x="4630" y="2570"/>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3" name="Line 32"/>
            <p:cNvSpPr>
              <a:spLocks noChangeShapeType="1"/>
            </p:cNvSpPr>
            <p:nvPr/>
          </p:nvSpPr>
          <p:spPr bwMode="auto">
            <a:xfrm>
              <a:off x="5681" y="2570"/>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4" name="Line 33"/>
            <p:cNvSpPr>
              <a:spLocks noChangeShapeType="1"/>
            </p:cNvSpPr>
            <p:nvPr/>
          </p:nvSpPr>
          <p:spPr bwMode="auto">
            <a:xfrm>
              <a:off x="2527" y="2570"/>
              <a:ext cx="1051"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5" name="Line 34"/>
            <p:cNvSpPr>
              <a:spLocks noChangeShapeType="1"/>
            </p:cNvSpPr>
            <p:nvPr/>
          </p:nvSpPr>
          <p:spPr bwMode="auto">
            <a:xfrm>
              <a:off x="3578" y="2570"/>
              <a:ext cx="52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6" name="Line 35"/>
            <p:cNvSpPr>
              <a:spLocks noChangeShapeType="1"/>
            </p:cNvSpPr>
            <p:nvPr/>
          </p:nvSpPr>
          <p:spPr bwMode="auto">
            <a:xfrm>
              <a:off x="4104" y="2570"/>
              <a:ext cx="52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7" name="Line 36"/>
            <p:cNvSpPr>
              <a:spLocks noChangeShapeType="1"/>
            </p:cNvSpPr>
            <p:nvPr/>
          </p:nvSpPr>
          <p:spPr bwMode="auto">
            <a:xfrm>
              <a:off x="4630" y="2570"/>
              <a:ext cx="1051"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8" name="Line 37"/>
            <p:cNvSpPr>
              <a:spLocks noChangeShapeType="1"/>
            </p:cNvSpPr>
            <p:nvPr/>
          </p:nvSpPr>
          <p:spPr bwMode="auto">
            <a:xfrm flipV="1">
              <a:off x="2527"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09" name="Line 38"/>
            <p:cNvSpPr>
              <a:spLocks noChangeShapeType="1"/>
            </p:cNvSpPr>
            <p:nvPr/>
          </p:nvSpPr>
          <p:spPr bwMode="auto">
            <a:xfrm>
              <a:off x="2527"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0" name="Line 39"/>
            <p:cNvSpPr>
              <a:spLocks noChangeShapeType="1"/>
            </p:cNvSpPr>
            <p:nvPr/>
          </p:nvSpPr>
          <p:spPr bwMode="auto">
            <a:xfrm flipV="1">
              <a:off x="3578"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1" name="Line 40"/>
            <p:cNvSpPr>
              <a:spLocks noChangeShapeType="1"/>
            </p:cNvSpPr>
            <p:nvPr/>
          </p:nvSpPr>
          <p:spPr bwMode="auto">
            <a:xfrm>
              <a:off x="3578"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2" name="Line 41"/>
            <p:cNvSpPr>
              <a:spLocks noChangeShapeType="1"/>
            </p:cNvSpPr>
            <p:nvPr/>
          </p:nvSpPr>
          <p:spPr bwMode="auto">
            <a:xfrm flipV="1">
              <a:off x="4630"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3" name="Line 42"/>
            <p:cNvSpPr>
              <a:spLocks noChangeShapeType="1"/>
            </p:cNvSpPr>
            <p:nvPr/>
          </p:nvSpPr>
          <p:spPr bwMode="auto">
            <a:xfrm>
              <a:off x="4630"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4" name="Line 43"/>
            <p:cNvSpPr>
              <a:spLocks noChangeShapeType="1"/>
            </p:cNvSpPr>
            <p:nvPr/>
          </p:nvSpPr>
          <p:spPr bwMode="auto">
            <a:xfrm flipV="1">
              <a:off x="5681"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5" name="Line 44"/>
            <p:cNvSpPr>
              <a:spLocks noChangeShapeType="1"/>
            </p:cNvSpPr>
            <p:nvPr/>
          </p:nvSpPr>
          <p:spPr bwMode="auto">
            <a:xfrm>
              <a:off x="5681" y="2937"/>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6" name="Line 45"/>
            <p:cNvSpPr>
              <a:spLocks noChangeShapeType="1"/>
            </p:cNvSpPr>
            <p:nvPr/>
          </p:nvSpPr>
          <p:spPr bwMode="auto">
            <a:xfrm>
              <a:off x="2527" y="3015"/>
              <a:ext cx="1051"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7" name="Line 46"/>
            <p:cNvSpPr>
              <a:spLocks noChangeShapeType="1"/>
            </p:cNvSpPr>
            <p:nvPr/>
          </p:nvSpPr>
          <p:spPr bwMode="auto">
            <a:xfrm>
              <a:off x="3578" y="3015"/>
              <a:ext cx="52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8" name="Line 47"/>
            <p:cNvSpPr>
              <a:spLocks noChangeShapeType="1"/>
            </p:cNvSpPr>
            <p:nvPr/>
          </p:nvSpPr>
          <p:spPr bwMode="auto">
            <a:xfrm>
              <a:off x="4104" y="3015"/>
              <a:ext cx="52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19" name="Line 48"/>
            <p:cNvSpPr>
              <a:spLocks noChangeShapeType="1"/>
            </p:cNvSpPr>
            <p:nvPr/>
          </p:nvSpPr>
          <p:spPr bwMode="auto">
            <a:xfrm>
              <a:off x="4630" y="3015"/>
              <a:ext cx="1051"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20" name="Rectangle 49"/>
            <p:cNvSpPr>
              <a:spLocks noChangeArrowheads="1"/>
            </p:cNvSpPr>
            <p:nvPr/>
          </p:nvSpPr>
          <p:spPr bwMode="auto">
            <a:xfrm>
              <a:off x="2023" y="2648"/>
              <a:ext cx="1007" cy="289"/>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21" name="Rectangle 50"/>
            <p:cNvSpPr>
              <a:spLocks noChangeArrowheads="1"/>
            </p:cNvSpPr>
            <p:nvPr/>
          </p:nvSpPr>
          <p:spPr bwMode="auto">
            <a:xfrm>
              <a:off x="2215" y="2746"/>
              <a:ext cx="41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       AMI</a:t>
              </a:r>
            </a:p>
          </p:txBody>
        </p:sp>
        <p:sp>
          <p:nvSpPr>
            <p:cNvPr id="15422" name="Rectangle 51"/>
            <p:cNvSpPr>
              <a:spLocks noChangeArrowheads="1"/>
            </p:cNvSpPr>
            <p:nvPr/>
          </p:nvSpPr>
          <p:spPr bwMode="auto">
            <a:xfrm>
              <a:off x="2023" y="2648"/>
              <a:ext cx="1007" cy="289"/>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23" name="Rectangle 52"/>
            <p:cNvSpPr>
              <a:spLocks noChangeArrowheads="1"/>
            </p:cNvSpPr>
            <p:nvPr/>
          </p:nvSpPr>
          <p:spPr bwMode="auto">
            <a:xfrm>
              <a:off x="3075" y="2648"/>
              <a:ext cx="1007" cy="289"/>
            </a:xfrm>
            <a:prstGeom prst="rect">
              <a:avLst/>
            </a:prstGeom>
            <a:solidFill>
              <a:schemeClr val="accent6">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24" name="Rectangle 53"/>
            <p:cNvSpPr>
              <a:spLocks noChangeArrowheads="1"/>
            </p:cNvSpPr>
            <p:nvPr/>
          </p:nvSpPr>
          <p:spPr bwMode="auto">
            <a:xfrm>
              <a:off x="3392" y="2746"/>
              <a:ext cx="43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Angina  </a:t>
              </a:r>
            </a:p>
          </p:txBody>
        </p:sp>
        <p:sp>
          <p:nvSpPr>
            <p:cNvPr id="15425" name="Rectangle 54"/>
            <p:cNvSpPr>
              <a:spLocks noChangeArrowheads="1"/>
            </p:cNvSpPr>
            <p:nvPr/>
          </p:nvSpPr>
          <p:spPr bwMode="auto">
            <a:xfrm>
              <a:off x="3075" y="2648"/>
              <a:ext cx="1007" cy="289"/>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26" name="Rectangle 55"/>
            <p:cNvSpPr>
              <a:spLocks noChangeArrowheads="1"/>
            </p:cNvSpPr>
            <p:nvPr/>
          </p:nvSpPr>
          <p:spPr bwMode="auto">
            <a:xfrm>
              <a:off x="4126" y="2648"/>
              <a:ext cx="1007" cy="289"/>
            </a:xfrm>
            <a:prstGeom prst="rect">
              <a:avLst/>
            </a:prstGeom>
            <a:solidFill>
              <a:schemeClr val="accent6">
                <a:lumMod val="20000"/>
                <a:lumOff val="80000"/>
              </a:schemeClr>
            </a:solidFill>
            <a:ln w="9525">
              <a:solidFill>
                <a:srgbClr val="000000"/>
              </a:solidFill>
              <a:miter lim="800000"/>
              <a:headEnd/>
              <a:tailEnd/>
            </a:ln>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27" name="Rectangle 56"/>
            <p:cNvSpPr>
              <a:spLocks noChangeArrowheads="1"/>
            </p:cNvSpPr>
            <p:nvPr/>
          </p:nvSpPr>
          <p:spPr bwMode="auto">
            <a:xfrm>
              <a:off x="4308" y="2746"/>
              <a:ext cx="666"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Heart Failure</a:t>
              </a:r>
            </a:p>
          </p:txBody>
        </p:sp>
        <p:sp>
          <p:nvSpPr>
            <p:cNvPr id="15429" name="Rectangle 58"/>
            <p:cNvSpPr>
              <a:spLocks noChangeArrowheads="1"/>
            </p:cNvSpPr>
            <p:nvPr/>
          </p:nvSpPr>
          <p:spPr bwMode="auto">
            <a:xfrm>
              <a:off x="5178" y="2648"/>
              <a:ext cx="1007" cy="289"/>
            </a:xfrm>
            <a:prstGeom prst="rect">
              <a:avLst/>
            </a:prstGeom>
            <a:solidFill>
              <a:schemeClr val="accent6">
                <a:lumMod val="20000"/>
                <a:lumOff val="80000"/>
              </a:schemeClr>
            </a:solidFill>
            <a:ln w="9525">
              <a:solidFill>
                <a:srgbClr val="000000"/>
              </a:solidFill>
              <a:miter lim="800000"/>
              <a:headEnd/>
              <a:tailEnd/>
            </a:ln>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30" name="Rectangle 59"/>
            <p:cNvSpPr>
              <a:spLocks noChangeArrowheads="1"/>
            </p:cNvSpPr>
            <p:nvPr/>
          </p:nvSpPr>
          <p:spPr bwMode="auto">
            <a:xfrm>
              <a:off x="5331" y="2746"/>
              <a:ext cx="6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2' Prevention</a:t>
              </a:r>
            </a:p>
          </p:txBody>
        </p:sp>
        <p:sp>
          <p:nvSpPr>
            <p:cNvPr id="15432" name="Line 61"/>
            <p:cNvSpPr>
              <a:spLocks noChangeShapeType="1"/>
            </p:cNvSpPr>
            <p:nvPr/>
          </p:nvSpPr>
          <p:spPr bwMode="auto">
            <a:xfrm>
              <a:off x="4104" y="3015"/>
              <a:ext cx="1" cy="74"/>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3" name="Line 62"/>
            <p:cNvSpPr>
              <a:spLocks noChangeShapeType="1"/>
            </p:cNvSpPr>
            <p:nvPr/>
          </p:nvSpPr>
          <p:spPr bwMode="auto">
            <a:xfrm>
              <a:off x="3606" y="3089"/>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4" name="Line 63"/>
            <p:cNvSpPr>
              <a:spLocks noChangeShapeType="1"/>
            </p:cNvSpPr>
            <p:nvPr/>
          </p:nvSpPr>
          <p:spPr bwMode="auto">
            <a:xfrm>
              <a:off x="4600" y="3089"/>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5" name="Line 64"/>
            <p:cNvSpPr>
              <a:spLocks noChangeShapeType="1"/>
            </p:cNvSpPr>
            <p:nvPr/>
          </p:nvSpPr>
          <p:spPr bwMode="auto">
            <a:xfrm>
              <a:off x="3606" y="3089"/>
              <a:ext cx="498"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6" name="Line 65"/>
            <p:cNvSpPr>
              <a:spLocks noChangeShapeType="1"/>
            </p:cNvSpPr>
            <p:nvPr/>
          </p:nvSpPr>
          <p:spPr bwMode="auto">
            <a:xfrm>
              <a:off x="4104" y="3089"/>
              <a:ext cx="49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7" name="Line 66"/>
            <p:cNvSpPr>
              <a:spLocks noChangeShapeType="1"/>
            </p:cNvSpPr>
            <p:nvPr/>
          </p:nvSpPr>
          <p:spPr bwMode="auto">
            <a:xfrm flipV="1">
              <a:off x="3606" y="3452"/>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8" name="Line 67"/>
            <p:cNvSpPr>
              <a:spLocks noChangeShapeType="1"/>
            </p:cNvSpPr>
            <p:nvPr/>
          </p:nvSpPr>
          <p:spPr bwMode="auto">
            <a:xfrm>
              <a:off x="3606" y="3452"/>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39" name="Line 68"/>
            <p:cNvSpPr>
              <a:spLocks noChangeShapeType="1"/>
            </p:cNvSpPr>
            <p:nvPr/>
          </p:nvSpPr>
          <p:spPr bwMode="auto">
            <a:xfrm flipV="1">
              <a:off x="4600" y="3452"/>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40" name="Line 69"/>
            <p:cNvSpPr>
              <a:spLocks noChangeShapeType="1"/>
            </p:cNvSpPr>
            <p:nvPr/>
          </p:nvSpPr>
          <p:spPr bwMode="auto">
            <a:xfrm>
              <a:off x="4600" y="3452"/>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41" name="Line 70"/>
            <p:cNvSpPr>
              <a:spLocks noChangeShapeType="1"/>
            </p:cNvSpPr>
            <p:nvPr/>
          </p:nvSpPr>
          <p:spPr bwMode="auto">
            <a:xfrm>
              <a:off x="3606" y="3530"/>
              <a:ext cx="498"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42" name="Line 71"/>
            <p:cNvSpPr>
              <a:spLocks noChangeShapeType="1"/>
            </p:cNvSpPr>
            <p:nvPr/>
          </p:nvSpPr>
          <p:spPr bwMode="auto">
            <a:xfrm>
              <a:off x="4104" y="3530"/>
              <a:ext cx="496"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43" name="Rectangle 72"/>
            <p:cNvSpPr>
              <a:spLocks noChangeArrowheads="1"/>
            </p:cNvSpPr>
            <p:nvPr/>
          </p:nvSpPr>
          <p:spPr bwMode="auto">
            <a:xfrm>
              <a:off x="3132" y="3167"/>
              <a:ext cx="950" cy="28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45" name="Rectangle 74"/>
            <p:cNvSpPr>
              <a:spLocks noChangeArrowheads="1"/>
            </p:cNvSpPr>
            <p:nvPr/>
          </p:nvSpPr>
          <p:spPr bwMode="auto">
            <a:xfrm>
              <a:off x="3132" y="3167"/>
              <a:ext cx="950" cy="285"/>
            </a:xfrm>
            <a:prstGeom prst="rect">
              <a:avLst/>
            </a:prstGeom>
            <a:solidFill>
              <a:schemeClr val="accent2">
                <a:lumMod val="40000"/>
                <a:lumOff val="60000"/>
              </a:schemeClr>
            </a:solidFill>
            <a:ln w="6350">
              <a:solidFill>
                <a:srgbClr val="000000"/>
              </a:solidFill>
              <a:miter lim="800000"/>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46" name="Rectangle 75"/>
            <p:cNvSpPr>
              <a:spLocks noChangeArrowheads="1"/>
            </p:cNvSpPr>
            <p:nvPr/>
          </p:nvSpPr>
          <p:spPr bwMode="auto">
            <a:xfrm>
              <a:off x="4126" y="3167"/>
              <a:ext cx="950" cy="285"/>
            </a:xfrm>
            <a:prstGeom prst="rect">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47" name="Rectangle 76"/>
            <p:cNvSpPr>
              <a:spLocks noChangeArrowheads="1"/>
            </p:cNvSpPr>
            <p:nvPr/>
          </p:nvSpPr>
          <p:spPr bwMode="auto">
            <a:xfrm>
              <a:off x="4143" y="3194"/>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448" name="Rectangle 77"/>
            <p:cNvSpPr>
              <a:spLocks noChangeArrowheads="1"/>
            </p:cNvSpPr>
            <p:nvPr/>
          </p:nvSpPr>
          <p:spPr bwMode="auto">
            <a:xfrm>
              <a:off x="4126" y="3167"/>
              <a:ext cx="950" cy="285"/>
            </a:xfrm>
            <a:prstGeom prst="rect">
              <a:avLst/>
            </a:prstGeom>
            <a:solidFill>
              <a:schemeClr val="accent2">
                <a:lumMod val="40000"/>
                <a:lumOff val="60000"/>
              </a:schemeClr>
            </a:solidFill>
            <a:ln w="6350">
              <a:solidFill>
                <a:srgbClr val="000000"/>
              </a:solidFill>
              <a:miter lim="800000"/>
              <a:headEnd/>
              <a:tailEnd/>
            </a:ln>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49" name="Line 78"/>
            <p:cNvSpPr>
              <a:spLocks noChangeShapeType="1"/>
            </p:cNvSpPr>
            <p:nvPr/>
          </p:nvSpPr>
          <p:spPr bwMode="auto">
            <a:xfrm>
              <a:off x="4104" y="3530"/>
              <a:ext cx="1" cy="75"/>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50" name="Line 79"/>
            <p:cNvSpPr>
              <a:spLocks noChangeShapeType="1"/>
            </p:cNvSpPr>
            <p:nvPr/>
          </p:nvSpPr>
          <p:spPr bwMode="auto">
            <a:xfrm>
              <a:off x="3790" y="3605"/>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51" name="Line 80"/>
            <p:cNvSpPr>
              <a:spLocks noChangeShapeType="1"/>
            </p:cNvSpPr>
            <p:nvPr/>
          </p:nvSpPr>
          <p:spPr bwMode="auto">
            <a:xfrm>
              <a:off x="4416" y="3605"/>
              <a:ext cx="1" cy="78"/>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52" name="Line 81"/>
            <p:cNvSpPr>
              <a:spLocks noChangeShapeType="1"/>
            </p:cNvSpPr>
            <p:nvPr/>
          </p:nvSpPr>
          <p:spPr bwMode="auto">
            <a:xfrm>
              <a:off x="3790" y="3605"/>
              <a:ext cx="314"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53" name="Line 82"/>
            <p:cNvSpPr>
              <a:spLocks noChangeShapeType="1"/>
            </p:cNvSpPr>
            <p:nvPr/>
          </p:nvSpPr>
          <p:spPr bwMode="auto">
            <a:xfrm>
              <a:off x="4104" y="3605"/>
              <a:ext cx="312" cy="1"/>
            </a:xfrm>
            <a:prstGeom prst="line">
              <a:avLst/>
            </a:prstGeom>
            <a:noFill/>
            <a:ln w="34925">
              <a:solidFill>
                <a:srgbClr val="FFFFFF"/>
              </a:solidFill>
              <a:round/>
              <a:headEnd/>
              <a:tailEnd/>
            </a:ln>
            <a:extLst>
              <a:ext uri="{909E8E84-426E-40DD-AFC4-6F175D3DCCD1}">
                <a14:hiddenFill xmlns:a14="http://schemas.microsoft.com/office/drawing/2010/main">
                  <a:noFill/>
                </a14:hiddenFill>
              </a:ext>
            </a:extLst>
          </p:spPr>
          <p:txBody>
            <a:bodyPr/>
            <a:lstStyle/>
            <a:p>
              <a:pPr algn="ctr"/>
              <a:endParaRPr lang="en-IE" sz="1200"/>
            </a:p>
          </p:txBody>
        </p:sp>
        <p:sp>
          <p:nvSpPr>
            <p:cNvPr id="15454" name="Rectangle 83"/>
            <p:cNvSpPr>
              <a:spLocks noChangeArrowheads="1"/>
            </p:cNvSpPr>
            <p:nvPr/>
          </p:nvSpPr>
          <p:spPr bwMode="auto">
            <a:xfrm>
              <a:off x="3500" y="3683"/>
              <a:ext cx="582" cy="33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55" name="Rectangle 84"/>
            <p:cNvSpPr>
              <a:spLocks noChangeArrowheads="1"/>
            </p:cNvSpPr>
            <p:nvPr/>
          </p:nvSpPr>
          <p:spPr bwMode="auto">
            <a:xfrm>
              <a:off x="3517" y="3713"/>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456" name="Rectangle 85"/>
            <p:cNvSpPr>
              <a:spLocks noChangeArrowheads="1"/>
            </p:cNvSpPr>
            <p:nvPr/>
          </p:nvSpPr>
          <p:spPr bwMode="auto">
            <a:xfrm>
              <a:off x="3500" y="3683"/>
              <a:ext cx="582" cy="335"/>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57" name="Rectangle 86"/>
            <p:cNvSpPr>
              <a:spLocks noChangeArrowheads="1"/>
            </p:cNvSpPr>
            <p:nvPr/>
          </p:nvSpPr>
          <p:spPr bwMode="auto">
            <a:xfrm>
              <a:off x="4126" y="3683"/>
              <a:ext cx="582" cy="335"/>
            </a:xfrm>
            <a:prstGeom prst="rect">
              <a:avLst/>
            </a:prstGeom>
            <a:solidFill>
              <a:schemeClr val="accent3">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58" name="Rectangle 87"/>
            <p:cNvSpPr>
              <a:spLocks noChangeArrowheads="1"/>
            </p:cNvSpPr>
            <p:nvPr/>
          </p:nvSpPr>
          <p:spPr bwMode="auto">
            <a:xfrm>
              <a:off x="4232" y="3713"/>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459" name="Rectangle 88"/>
            <p:cNvSpPr>
              <a:spLocks noChangeArrowheads="1"/>
            </p:cNvSpPr>
            <p:nvPr/>
          </p:nvSpPr>
          <p:spPr bwMode="auto">
            <a:xfrm>
              <a:off x="4126" y="3683"/>
              <a:ext cx="582" cy="335"/>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60" name="Rectangle 89"/>
            <p:cNvSpPr>
              <a:spLocks noChangeArrowheads="1"/>
            </p:cNvSpPr>
            <p:nvPr/>
          </p:nvSpPr>
          <p:spPr bwMode="auto">
            <a:xfrm>
              <a:off x="3601" y="2166"/>
              <a:ext cx="1006" cy="2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61" name="Rectangle 90"/>
            <p:cNvSpPr>
              <a:spLocks noChangeArrowheads="1"/>
            </p:cNvSpPr>
            <p:nvPr/>
          </p:nvSpPr>
          <p:spPr bwMode="auto">
            <a:xfrm>
              <a:off x="3848" y="2235"/>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462" name="Rectangle 91"/>
            <p:cNvSpPr>
              <a:spLocks noChangeArrowheads="1"/>
            </p:cNvSpPr>
            <p:nvPr/>
          </p:nvSpPr>
          <p:spPr bwMode="auto">
            <a:xfrm>
              <a:off x="3601" y="2166"/>
              <a:ext cx="1006" cy="2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63" name="Rectangle 92"/>
            <p:cNvSpPr>
              <a:spLocks noChangeArrowheads="1"/>
            </p:cNvSpPr>
            <p:nvPr/>
          </p:nvSpPr>
          <p:spPr bwMode="auto">
            <a:xfrm>
              <a:off x="3571" y="1760"/>
              <a:ext cx="1066" cy="28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sp>
          <p:nvSpPr>
            <p:cNvPr id="15464" name="Rectangle 93"/>
            <p:cNvSpPr>
              <a:spLocks noChangeArrowheads="1"/>
            </p:cNvSpPr>
            <p:nvPr/>
          </p:nvSpPr>
          <p:spPr bwMode="auto">
            <a:xfrm>
              <a:off x="3885" y="1791"/>
              <a:ext cx="0"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b="1">
                <a:latin typeface="Arial" pitchFamily="34" charset="0"/>
              </a:endParaRPr>
            </a:p>
          </p:txBody>
        </p:sp>
        <p:sp>
          <p:nvSpPr>
            <p:cNvPr id="15465" name="Rectangle 94"/>
            <p:cNvSpPr>
              <a:spLocks noChangeArrowheads="1"/>
            </p:cNvSpPr>
            <p:nvPr/>
          </p:nvSpPr>
          <p:spPr bwMode="auto">
            <a:xfrm>
              <a:off x="3571" y="1760"/>
              <a:ext cx="1066" cy="288"/>
            </a:xfrm>
            <a:prstGeom prst="rect">
              <a:avLst/>
            </a:prstGeom>
            <a:solidFill>
              <a:srgbClr val="FFFFFF"/>
            </a:solidFill>
            <a:ln w="6350">
              <a:solidFill>
                <a:srgbClr val="000000"/>
              </a:solidFill>
              <a:miter lim="800000"/>
              <a:headEnd/>
              <a:tailEnd/>
            </a:ln>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GB" altLang="en-US" sz="1200"/>
            </a:p>
          </p:txBody>
        </p:sp>
      </p:grpSp>
      <p:sp>
        <p:nvSpPr>
          <p:cNvPr id="15365" name="Rectangle 95"/>
          <p:cNvSpPr>
            <a:spLocks noChangeArrowheads="1"/>
          </p:cNvSpPr>
          <p:nvPr/>
        </p:nvSpPr>
        <p:spPr bwMode="auto">
          <a:xfrm>
            <a:off x="5212429" y="1639833"/>
            <a:ext cx="1031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Cholesterol</a:t>
            </a:r>
          </a:p>
        </p:txBody>
      </p:sp>
      <p:sp>
        <p:nvSpPr>
          <p:cNvPr id="15366" name="Rectangle 96"/>
          <p:cNvSpPr>
            <a:spLocks noChangeArrowheads="1"/>
          </p:cNvSpPr>
          <p:nvPr/>
        </p:nvSpPr>
        <p:spPr bwMode="auto">
          <a:xfrm>
            <a:off x="5320690" y="2181225"/>
            <a:ext cx="83548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Smoking</a:t>
            </a:r>
          </a:p>
        </p:txBody>
      </p:sp>
      <p:sp>
        <p:nvSpPr>
          <p:cNvPr id="15367" name="Rectangle 97"/>
          <p:cNvSpPr>
            <a:spLocks noChangeArrowheads="1"/>
          </p:cNvSpPr>
          <p:nvPr/>
        </p:nvSpPr>
        <p:spPr bwMode="auto">
          <a:xfrm>
            <a:off x="5283695" y="3296017"/>
            <a:ext cx="9444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Age &amp; Sex</a:t>
            </a:r>
          </a:p>
        </p:txBody>
      </p:sp>
      <p:sp>
        <p:nvSpPr>
          <p:cNvPr id="15368" name="Rectangle 98"/>
          <p:cNvSpPr>
            <a:spLocks noChangeArrowheads="1"/>
          </p:cNvSpPr>
          <p:nvPr/>
        </p:nvSpPr>
        <p:spPr bwMode="auto">
          <a:xfrm>
            <a:off x="6771952" y="2132856"/>
            <a:ext cx="140044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Physical Activity</a:t>
            </a:r>
          </a:p>
        </p:txBody>
      </p:sp>
      <p:sp>
        <p:nvSpPr>
          <p:cNvPr id="15369" name="Rectangle 99"/>
          <p:cNvSpPr>
            <a:spLocks noChangeArrowheads="1"/>
          </p:cNvSpPr>
          <p:nvPr/>
        </p:nvSpPr>
        <p:spPr bwMode="auto">
          <a:xfrm>
            <a:off x="6796829" y="1628800"/>
            <a:ext cx="1303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BMI &amp; Diabetes</a:t>
            </a:r>
          </a:p>
        </p:txBody>
      </p:sp>
      <p:sp>
        <p:nvSpPr>
          <p:cNvPr id="15370" name="Rectangle 100"/>
          <p:cNvSpPr>
            <a:spLocks noChangeArrowheads="1"/>
          </p:cNvSpPr>
          <p:nvPr/>
        </p:nvSpPr>
        <p:spPr bwMode="auto">
          <a:xfrm>
            <a:off x="4687172" y="4952201"/>
            <a:ext cx="7489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Medical</a:t>
            </a:r>
          </a:p>
        </p:txBody>
      </p:sp>
      <p:sp>
        <p:nvSpPr>
          <p:cNvPr id="15371" name="Rectangle 101"/>
          <p:cNvSpPr>
            <a:spLocks noChangeArrowheads="1"/>
          </p:cNvSpPr>
          <p:nvPr/>
        </p:nvSpPr>
        <p:spPr bwMode="auto">
          <a:xfrm>
            <a:off x="5849885" y="4839543"/>
            <a:ext cx="1098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CABG/PTCA</a:t>
            </a:r>
          </a:p>
          <a:p>
            <a:pPr algn="ctr">
              <a:spcBef>
                <a:spcPct val="0"/>
              </a:spcBef>
              <a:buFontTx/>
              <a:buNone/>
            </a:pPr>
            <a:r>
              <a:rPr lang="en-GB" altLang="en-US" sz="1200" b="1" dirty="0">
                <a:latin typeface="Arial" pitchFamily="34" charset="0"/>
              </a:rPr>
              <a:t>surgery</a:t>
            </a:r>
          </a:p>
        </p:txBody>
      </p:sp>
      <p:sp>
        <p:nvSpPr>
          <p:cNvPr id="15372" name="Rectangle 102"/>
          <p:cNvSpPr>
            <a:spLocks noChangeArrowheads="1"/>
          </p:cNvSpPr>
          <p:nvPr/>
        </p:nvSpPr>
        <p:spPr bwMode="auto">
          <a:xfrm>
            <a:off x="5076056" y="2725738"/>
            <a:ext cx="13211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Blood Pressure</a:t>
            </a:r>
          </a:p>
        </p:txBody>
      </p:sp>
      <p:sp>
        <p:nvSpPr>
          <p:cNvPr id="1239143" name="Rectangle 103"/>
          <p:cNvSpPr>
            <a:spLocks noChangeArrowheads="1"/>
          </p:cNvSpPr>
          <p:nvPr/>
        </p:nvSpPr>
        <p:spPr bwMode="auto">
          <a:xfrm>
            <a:off x="5652740" y="5805488"/>
            <a:ext cx="1079500" cy="276999"/>
          </a:xfrm>
          <a:prstGeom prst="rect">
            <a:avLst/>
          </a:prstGeom>
          <a:noFill/>
          <a:ln w="38100">
            <a:noFill/>
            <a:miter lim="800000"/>
            <a:headEnd type="none" w="sm" len="sm"/>
            <a:tailEnd type="none" w="sm" len="sm"/>
          </a:ln>
          <a:effectLst/>
        </p:spPr>
        <p:txBody>
          <a:bodyPr>
            <a:spAutoFit/>
          </a:bodyPr>
          <a:lstStyle/>
          <a:p>
            <a:pPr algn="ctr">
              <a:defRPr/>
            </a:pPr>
            <a:r>
              <a:rPr lang="en-GB" sz="1200" b="1" dirty="0">
                <a:latin typeface="Arial" charset="0"/>
              </a:rPr>
              <a:t>Survival</a:t>
            </a:r>
          </a:p>
        </p:txBody>
      </p:sp>
      <p:sp>
        <p:nvSpPr>
          <p:cNvPr id="15374" name="Rectangle 104"/>
          <p:cNvSpPr>
            <a:spLocks noChangeArrowheads="1"/>
          </p:cNvSpPr>
          <p:nvPr/>
        </p:nvSpPr>
        <p:spPr bwMode="auto">
          <a:xfrm>
            <a:off x="4716016" y="5816297"/>
            <a:ext cx="10795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1200" b="1" dirty="0">
                <a:latin typeface="Arial" pitchFamily="34" charset="0"/>
              </a:rPr>
              <a:t>Death </a:t>
            </a:r>
          </a:p>
        </p:txBody>
      </p:sp>
      <p:sp>
        <p:nvSpPr>
          <p:cNvPr id="15375" name="Text Box 105"/>
          <p:cNvSpPr txBox="1">
            <a:spLocks noChangeArrowheads="1"/>
          </p:cNvSpPr>
          <p:nvPr/>
        </p:nvSpPr>
        <p:spPr bwMode="auto">
          <a:xfrm>
            <a:off x="6286500" y="6505575"/>
            <a:ext cx="27717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3200">
                <a:solidFill>
                  <a:schemeClr val="tx1"/>
                </a:solidFill>
                <a:latin typeface="Times New Roman" pitchFamily="18" charset="0"/>
              </a:defRPr>
            </a:lvl1pPr>
            <a:lvl2pPr marL="742950" indent="-28575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800">
                <a:solidFill>
                  <a:schemeClr val="tx1"/>
                </a:solidFill>
                <a:latin typeface="Times New Roman" pitchFamily="18" charset="0"/>
              </a:defRPr>
            </a:lvl2pPr>
            <a:lvl3pPr marL="11430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pitchFamily="18" charset="0"/>
              </a:defRPr>
            </a:lvl3pPr>
            <a:lvl4pPr marL="16002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4pPr>
            <a:lvl5pPr marL="20574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5pPr>
            <a:lvl6pPr marL="25146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6pPr>
            <a:lvl7pPr marL="29718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7pPr>
            <a:lvl8pPr marL="34290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8pPr>
            <a:lvl9pPr marL="38862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9pPr>
          </a:lstStyle>
          <a:p>
            <a:pPr eaLnBrk="1">
              <a:lnSpc>
                <a:spcPct val="97000"/>
              </a:lnSpc>
              <a:spcBef>
                <a:spcPct val="0"/>
              </a:spcBef>
              <a:buClr>
                <a:srgbClr val="000000"/>
              </a:buClr>
              <a:buSzPct val="45000"/>
              <a:buFont typeface="StarSymbol"/>
              <a:buNone/>
            </a:pPr>
            <a:r>
              <a:rPr lang="en-GB" altLang="en-US" sz="1200" b="1">
                <a:latin typeface="Arial" pitchFamily="34" charset="0"/>
              </a:rPr>
              <a:t>Ford et al NEJM 2007 </a:t>
            </a:r>
            <a:r>
              <a:rPr lang="en-GB" altLang="en-US" sz="1400" b="1" u="sng">
                <a:latin typeface="Arial" pitchFamily="34" charset="0"/>
              </a:rPr>
              <a:t>356</a:t>
            </a:r>
            <a:r>
              <a:rPr lang="en-GB" altLang="en-US" sz="1200" b="1">
                <a:latin typeface="Arial" pitchFamily="34" charset="0"/>
              </a:rPr>
              <a:t> 2388 </a:t>
            </a:r>
          </a:p>
        </p:txBody>
      </p:sp>
      <p:cxnSp>
        <p:nvCxnSpPr>
          <p:cNvPr id="5" name="Elbow Connector 4"/>
          <p:cNvCxnSpPr>
            <a:stCxn id="15400" idx="1"/>
            <a:endCxn id="15403" idx="1"/>
          </p:cNvCxnSpPr>
          <p:nvPr/>
        </p:nvCxnSpPr>
        <p:spPr>
          <a:xfrm rot="5400000" flipH="1" flipV="1">
            <a:off x="5722101" y="1727828"/>
            <a:ext cx="12700" cy="4449648"/>
          </a:xfrm>
          <a:prstGeom prst="bentConnector3">
            <a:avLst>
              <a:gd name="adj1" fmla="val 1253874"/>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Elbow Connector 10"/>
          <p:cNvCxnSpPr>
            <a:stCxn id="15409" idx="0"/>
            <a:endCxn id="15415" idx="0"/>
          </p:cNvCxnSpPr>
          <p:nvPr/>
        </p:nvCxnSpPr>
        <p:spPr>
          <a:xfrm rot="16200000" flipH="1">
            <a:off x="5720690" y="2186616"/>
            <a:ext cx="12700" cy="4449648"/>
          </a:xfrm>
          <a:prstGeom prst="bentConnector3">
            <a:avLst>
              <a:gd name="adj1" fmla="val 1253874"/>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5465" idx="2"/>
            <a:endCxn id="15462" idx="0"/>
          </p:cNvCxnSpPr>
          <p:nvPr/>
        </p:nvCxnSpPr>
        <p:spPr>
          <a:xfrm>
            <a:off x="5720690" y="3000152"/>
            <a:ext cx="0" cy="1873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15388" idx="3"/>
            <a:endCxn id="15463" idx="3"/>
          </p:cNvCxnSpPr>
          <p:nvPr/>
        </p:nvCxnSpPr>
        <p:spPr>
          <a:xfrm>
            <a:off x="6472643" y="1684115"/>
            <a:ext cx="12700" cy="1087437"/>
          </a:xfrm>
          <a:prstGeom prst="bentConnector3">
            <a:avLst>
              <a:gd name="adj1" fmla="val 98873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383" idx="0"/>
            <a:endCxn id="15391" idx="1"/>
          </p:cNvCxnSpPr>
          <p:nvPr/>
        </p:nvCxnSpPr>
        <p:spPr>
          <a:xfrm>
            <a:off x="6533308" y="1680940"/>
            <a:ext cx="207387" cy="31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15394" idx="3"/>
            <a:endCxn id="15397" idx="1"/>
          </p:cNvCxnSpPr>
          <p:nvPr/>
        </p:nvCxnSpPr>
        <p:spPr>
          <a:xfrm>
            <a:off x="6472643" y="2227834"/>
            <a:ext cx="26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67" name="Straight Connector 15466"/>
          <p:cNvCxnSpPr/>
          <p:nvPr/>
        </p:nvCxnSpPr>
        <p:spPr>
          <a:xfrm>
            <a:off x="5724128" y="3627040"/>
            <a:ext cx="0" cy="1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69" name="Straight Connector 15468"/>
          <p:cNvCxnSpPr>
            <a:stCxn id="15425" idx="0"/>
            <a:endCxn id="15405" idx="0"/>
          </p:cNvCxnSpPr>
          <p:nvPr/>
        </p:nvCxnSpPr>
        <p:spPr>
          <a:xfrm flipH="1" flipV="1">
            <a:off x="4978612" y="3828827"/>
            <a:ext cx="706" cy="123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71" name="Straight Connector 15470"/>
          <p:cNvCxnSpPr>
            <a:stCxn id="15402" idx="1"/>
            <a:endCxn id="15407" idx="0"/>
          </p:cNvCxnSpPr>
          <p:nvPr/>
        </p:nvCxnSpPr>
        <p:spPr>
          <a:xfrm flipH="1" flipV="1">
            <a:off x="6462768" y="3828827"/>
            <a:ext cx="1411" cy="123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73" name="Straight Connector 15472"/>
          <p:cNvCxnSpPr>
            <a:stCxn id="15423" idx="2"/>
            <a:endCxn id="15417" idx="0"/>
          </p:cNvCxnSpPr>
          <p:nvPr/>
        </p:nvCxnSpPr>
        <p:spPr>
          <a:xfrm flipH="1">
            <a:off x="4978612" y="4411440"/>
            <a:ext cx="706" cy="123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75" name="Straight Connector 15474"/>
          <p:cNvCxnSpPr>
            <a:stCxn id="15426" idx="2"/>
            <a:endCxn id="15419" idx="0"/>
          </p:cNvCxnSpPr>
          <p:nvPr/>
        </p:nvCxnSpPr>
        <p:spPr>
          <a:xfrm>
            <a:off x="6462063" y="4411440"/>
            <a:ext cx="705" cy="123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77" name="Elbow Connector 15476"/>
          <p:cNvCxnSpPr>
            <a:stCxn id="15445" idx="0"/>
            <a:endCxn id="15448" idx="0"/>
          </p:cNvCxnSpPr>
          <p:nvPr/>
        </p:nvCxnSpPr>
        <p:spPr>
          <a:xfrm rot="5400000" flipH="1" flipV="1">
            <a:off x="5720690" y="4075400"/>
            <a:ext cx="12700" cy="1402330"/>
          </a:xfrm>
          <a:prstGeom prst="bentConnector3">
            <a:avLst>
              <a:gd name="adj1" fmla="val 88732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80" name="Elbow Connector 15479"/>
          <p:cNvCxnSpPr>
            <a:stCxn id="15370" idx="2"/>
            <a:endCxn id="15371" idx="2"/>
          </p:cNvCxnSpPr>
          <p:nvPr/>
        </p:nvCxnSpPr>
        <p:spPr>
          <a:xfrm rot="16200000" flipH="1">
            <a:off x="5694350" y="4596483"/>
            <a:ext cx="72008" cy="1337441"/>
          </a:xfrm>
          <a:prstGeom prst="bentConnector3">
            <a:avLst>
              <a:gd name="adj1" fmla="val 184956"/>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83" name="Elbow Connector 15482"/>
          <p:cNvCxnSpPr>
            <a:stCxn id="15456" idx="0"/>
            <a:endCxn id="15459" idx="0"/>
          </p:cNvCxnSpPr>
          <p:nvPr/>
        </p:nvCxnSpPr>
        <p:spPr>
          <a:xfrm rot="5400000" flipH="1" flipV="1">
            <a:off x="5720690" y="5154137"/>
            <a:ext cx="12700" cy="883157"/>
          </a:xfrm>
          <a:prstGeom prst="bentConnector3">
            <a:avLst>
              <a:gd name="adj1" fmla="val 1090126"/>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9044" name="Straight Connector 1239043"/>
          <p:cNvCxnSpPr>
            <a:stCxn id="15449" idx="0"/>
            <a:endCxn id="15453" idx="0"/>
          </p:cNvCxnSpPr>
          <p:nvPr/>
        </p:nvCxnSpPr>
        <p:spPr>
          <a:xfrm>
            <a:off x="5720690" y="5352827"/>
            <a:ext cx="0" cy="1190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9046" name="Straight Connector 1239045"/>
          <p:cNvCxnSpPr>
            <a:stCxn id="15432" idx="0"/>
            <a:endCxn id="15436" idx="0"/>
          </p:cNvCxnSpPr>
          <p:nvPr/>
        </p:nvCxnSpPr>
        <p:spPr>
          <a:xfrm>
            <a:off x="5720690" y="4535265"/>
            <a:ext cx="0" cy="117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6640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0" y="533400"/>
            <a:ext cx="9144000" cy="1143000"/>
          </a:xfrm>
        </p:spPr>
        <p:txBody>
          <a:bodyPr>
            <a:noAutofit/>
          </a:bodyPr>
          <a:lstStyle/>
          <a:p>
            <a:pPr>
              <a:lnSpc>
                <a:spcPct val="90000"/>
              </a:lnSpc>
              <a:defRPr/>
            </a:pPr>
            <a:r>
              <a:rPr lang="en-GB" altLang="en-GB" sz="2800" b="1" cap="none" dirty="0" smtClean="0"/>
              <a:t>Large Evidence Base For </a:t>
            </a:r>
            <a:br>
              <a:rPr lang="en-GB" altLang="en-GB" sz="2800" b="1" cap="none" dirty="0" smtClean="0"/>
            </a:br>
            <a:r>
              <a:rPr lang="en-GB" altLang="en-GB" sz="2800" b="1" cap="none" dirty="0" smtClean="0"/>
              <a:t>CHD Treatments: </a:t>
            </a:r>
            <a:r>
              <a:rPr lang="en-GB" altLang="en-GB" sz="3200" b="1" cap="none" dirty="0" smtClean="0"/>
              <a:t/>
            </a:r>
            <a:br>
              <a:rPr lang="en-GB" altLang="en-GB" sz="3200" b="1" cap="none" dirty="0" smtClean="0"/>
            </a:br>
            <a:r>
              <a:rPr lang="en-GB" altLang="en-GB" b="1" cap="none" dirty="0" smtClean="0"/>
              <a:t>RCTS &amp; Meta-Analyses</a:t>
            </a:r>
          </a:p>
        </p:txBody>
      </p:sp>
      <p:sp>
        <p:nvSpPr>
          <p:cNvPr id="131075" name="Rectangle 3"/>
          <p:cNvSpPr>
            <a:spLocks noChangeArrowheads="1"/>
          </p:cNvSpPr>
          <p:nvPr/>
        </p:nvSpPr>
        <p:spPr bwMode="auto">
          <a:xfrm>
            <a:off x="976313" y="1987550"/>
            <a:ext cx="7772400" cy="4537075"/>
          </a:xfrm>
          <a:prstGeom prst="rect">
            <a:avLst/>
          </a:prstGeom>
          <a:noFill/>
          <a:ln w="9525">
            <a:noFill/>
            <a:miter lim="800000"/>
            <a:headEnd/>
            <a:tailEnd/>
          </a:ln>
          <a:effectLst/>
        </p:spPr>
        <p:txBody>
          <a:bodyPr/>
          <a:lstStyle/>
          <a:p>
            <a:pPr>
              <a:spcBef>
                <a:spcPct val="20000"/>
              </a:spcBef>
              <a:defRPr/>
            </a:pPr>
            <a:r>
              <a:rPr lang="en-GB" sz="2400" b="1" dirty="0">
                <a:latin typeface="Arial" panose="020B0604020202020204" pitchFamily="34" charset="0"/>
                <a:cs typeface="Arial" panose="020B0604020202020204" pitchFamily="34" charset="0"/>
              </a:rPr>
              <a:t>Acute Myocardial Infarction </a:t>
            </a:r>
            <a:r>
              <a:rPr lang="en-GB" sz="2400" b="1" u="sng" dirty="0">
                <a:latin typeface="Arial" panose="020B0604020202020204" pitchFamily="34" charset="0"/>
                <a:cs typeface="Arial" panose="020B0604020202020204" pitchFamily="34" charset="0"/>
              </a:rPr>
              <a:t>(AMI)</a:t>
            </a:r>
          </a:p>
          <a:p>
            <a:pPr>
              <a:spcBef>
                <a:spcPct val="20000"/>
              </a:spcBef>
              <a:defRPr/>
            </a:pPr>
            <a:r>
              <a:rPr lang="en-GB" sz="2400" b="1" dirty="0">
                <a:latin typeface="Arial" panose="020B0604020202020204" pitchFamily="34" charset="0"/>
                <a:cs typeface="Arial" panose="020B0604020202020204" pitchFamily="34" charset="0"/>
              </a:rPr>
              <a:t>  Secondary Prevention</a:t>
            </a:r>
          </a:p>
          <a:p>
            <a:pPr>
              <a:spcBef>
                <a:spcPct val="20000"/>
              </a:spcBef>
              <a:defRPr/>
            </a:pPr>
            <a:r>
              <a:rPr lang="en-GB" sz="2400" b="1" dirty="0">
                <a:latin typeface="Arial" panose="020B0604020202020204" pitchFamily="34" charset="0"/>
                <a:cs typeface="Arial" panose="020B0604020202020204" pitchFamily="34" charset="0"/>
              </a:rPr>
              <a:t>    Chronic Angina &amp; Unstable Angina</a:t>
            </a:r>
          </a:p>
          <a:p>
            <a:pPr>
              <a:spcBef>
                <a:spcPct val="20000"/>
              </a:spcBef>
              <a:defRPr/>
            </a:pPr>
            <a:r>
              <a:rPr lang="en-GB" sz="2400" b="1" dirty="0">
                <a:latin typeface="Arial" panose="020B0604020202020204" pitchFamily="34" charset="0"/>
                <a:cs typeface="Arial" panose="020B0604020202020204" pitchFamily="34" charset="0"/>
              </a:rPr>
              <a:t>      CABG surgery &amp; Angioplasty </a:t>
            </a:r>
            <a:r>
              <a:rPr lang="en-GB" sz="2000" b="1" dirty="0">
                <a:latin typeface="Arial" panose="020B0604020202020204" pitchFamily="34" charset="0"/>
                <a:cs typeface="Arial" panose="020B0604020202020204" pitchFamily="34" charset="0"/>
              </a:rPr>
              <a:t>(PTCA)</a:t>
            </a:r>
          </a:p>
          <a:p>
            <a:pPr>
              <a:spcBef>
                <a:spcPct val="20000"/>
              </a:spcBef>
              <a:defRPr/>
            </a:pPr>
            <a:r>
              <a:rPr lang="en-GB" sz="2400" b="1" dirty="0">
                <a:latin typeface="Arial" panose="020B0604020202020204" pitchFamily="34" charset="0"/>
                <a:cs typeface="Arial" panose="020B0604020202020204" pitchFamily="34" charset="0"/>
              </a:rPr>
              <a:t>        Heart Failure</a:t>
            </a:r>
          </a:p>
          <a:p>
            <a:pPr>
              <a:spcBef>
                <a:spcPct val="20000"/>
              </a:spcBef>
              <a:defRPr/>
            </a:pPr>
            <a:r>
              <a:rPr lang="en-GB" sz="2400" b="1" dirty="0">
                <a:latin typeface="Arial" panose="020B0604020202020204" pitchFamily="34" charset="0"/>
                <a:cs typeface="Arial" panose="020B0604020202020204" pitchFamily="34" charset="0"/>
              </a:rPr>
              <a:t>Hypertension</a:t>
            </a:r>
          </a:p>
          <a:p>
            <a:pPr>
              <a:spcBef>
                <a:spcPct val="20000"/>
              </a:spcBef>
              <a:defRPr/>
            </a:pPr>
            <a:r>
              <a:rPr lang="en-GB" sz="2400" b="1" dirty="0">
                <a:latin typeface="Arial" panose="020B0604020202020204" pitchFamily="34" charset="0"/>
                <a:cs typeface="Arial" panose="020B0604020202020204" pitchFamily="34" charset="0"/>
              </a:rPr>
              <a:t>  </a:t>
            </a:r>
            <a:r>
              <a:rPr lang="en-GB" sz="2400" b="1" dirty="0" err="1">
                <a:latin typeface="Arial" panose="020B0604020202020204" pitchFamily="34" charset="0"/>
                <a:cs typeface="Arial" panose="020B0604020202020204" pitchFamily="34" charset="0"/>
              </a:rPr>
              <a:t>Hyperlipidaemia</a:t>
            </a:r>
            <a:endParaRPr lang="en-GB" sz="2400" b="1" dirty="0">
              <a:latin typeface="Arial" panose="020B0604020202020204" pitchFamily="34" charset="0"/>
              <a:cs typeface="Arial" panose="020B0604020202020204" pitchFamily="34" charset="0"/>
            </a:endParaRPr>
          </a:p>
          <a:p>
            <a:pPr>
              <a:spcBef>
                <a:spcPct val="20000"/>
              </a:spcBef>
              <a:defRPr/>
            </a:pPr>
            <a:r>
              <a:rPr lang="en-GB" sz="2400" b="1" dirty="0">
                <a:latin typeface="Arial" panose="020B0604020202020204" pitchFamily="34" charset="0"/>
                <a:cs typeface="Arial" panose="020B0604020202020204" pitchFamily="34" charset="0"/>
              </a:rPr>
              <a:t>    Smoking cessation</a:t>
            </a:r>
          </a:p>
        </p:txBody>
      </p:sp>
      <p:sp>
        <p:nvSpPr>
          <p:cNvPr id="16388" name="Text Box 105"/>
          <p:cNvSpPr txBox="1">
            <a:spLocks noChangeArrowheads="1"/>
          </p:cNvSpPr>
          <p:nvPr/>
        </p:nvSpPr>
        <p:spPr bwMode="auto">
          <a:xfrm>
            <a:off x="6286500" y="6505575"/>
            <a:ext cx="277177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3200">
                <a:solidFill>
                  <a:schemeClr val="tx1"/>
                </a:solidFill>
                <a:latin typeface="Times New Roman" pitchFamily="18" charset="0"/>
              </a:defRPr>
            </a:lvl1pPr>
            <a:lvl2pPr marL="742950" indent="-28575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800">
                <a:solidFill>
                  <a:schemeClr val="tx1"/>
                </a:solidFill>
                <a:latin typeface="Times New Roman" pitchFamily="18" charset="0"/>
              </a:defRPr>
            </a:lvl2pPr>
            <a:lvl3pPr marL="11430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pitchFamily="18" charset="0"/>
              </a:defRPr>
            </a:lvl3pPr>
            <a:lvl4pPr marL="16002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4pPr>
            <a:lvl5pPr marL="20574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5pPr>
            <a:lvl6pPr marL="25146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6pPr>
            <a:lvl7pPr marL="29718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7pPr>
            <a:lvl8pPr marL="34290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8pPr>
            <a:lvl9pPr marL="38862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9pPr>
          </a:lstStyle>
          <a:p>
            <a:pPr eaLnBrk="1">
              <a:lnSpc>
                <a:spcPct val="97000"/>
              </a:lnSpc>
              <a:spcBef>
                <a:spcPct val="0"/>
              </a:spcBef>
              <a:buClr>
                <a:srgbClr val="000000"/>
              </a:buClr>
              <a:buSzPct val="45000"/>
              <a:buFont typeface="StarSymbol"/>
              <a:buNone/>
            </a:pPr>
            <a:r>
              <a:rPr lang="en-GB" altLang="en-US" sz="1200" b="1">
                <a:latin typeface="Arial" pitchFamily="34" charset="0"/>
              </a:rPr>
              <a:t>Ford et al NEJM 2007 </a:t>
            </a:r>
            <a:r>
              <a:rPr lang="en-GB" altLang="en-US" sz="1400" b="1" u="sng">
                <a:latin typeface="Arial" pitchFamily="34" charset="0"/>
              </a:rPr>
              <a:t>356</a:t>
            </a:r>
            <a:r>
              <a:rPr lang="en-GB" altLang="en-US" sz="1200" b="1">
                <a:latin typeface="Arial" pitchFamily="34" charset="0"/>
              </a:rPr>
              <a:t> 2388 </a:t>
            </a:r>
          </a:p>
        </p:txBody>
      </p:sp>
    </p:spTree>
    <p:extLst>
      <p:ext uri="{BB962C8B-B14F-4D97-AF65-F5344CB8AC3E}">
        <p14:creationId xmlns:p14="http://schemas.microsoft.com/office/powerpoint/2010/main" val="351947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304800" y="304800"/>
            <a:ext cx="8839200" cy="1143000"/>
          </a:xfrm>
        </p:spPr>
        <p:txBody>
          <a:bodyPr>
            <a:normAutofit/>
          </a:bodyPr>
          <a:lstStyle/>
          <a:p>
            <a:pPr>
              <a:lnSpc>
                <a:spcPct val="90000"/>
              </a:lnSpc>
              <a:defRPr/>
            </a:pPr>
            <a:r>
              <a:rPr lang="en-GB" altLang="en-GB" sz="3600" b="1" cap="none" dirty="0" smtClean="0"/>
              <a:t>Evidence Base: Meta-analyses &amp; RCTS Example: Initial Treatments For AMI</a:t>
            </a:r>
          </a:p>
        </p:txBody>
      </p:sp>
      <p:grpSp>
        <p:nvGrpSpPr>
          <p:cNvPr id="17411" name="Group 3"/>
          <p:cNvGrpSpPr>
            <a:grpSpLocks/>
          </p:cNvGrpSpPr>
          <p:nvPr/>
        </p:nvGrpSpPr>
        <p:grpSpPr bwMode="auto">
          <a:xfrm>
            <a:off x="755576" y="1828801"/>
            <a:ext cx="7776864" cy="4038692"/>
            <a:chOff x="-3" y="-3"/>
            <a:chExt cx="3750" cy="2654"/>
          </a:xfrm>
        </p:grpSpPr>
        <p:grpSp>
          <p:nvGrpSpPr>
            <p:cNvPr id="17414" name="Group 4"/>
            <p:cNvGrpSpPr>
              <a:grpSpLocks/>
            </p:cNvGrpSpPr>
            <p:nvPr/>
          </p:nvGrpSpPr>
          <p:grpSpPr bwMode="auto">
            <a:xfrm>
              <a:off x="0" y="0"/>
              <a:ext cx="3744" cy="2648"/>
              <a:chOff x="0" y="0"/>
              <a:chExt cx="3744" cy="2648"/>
            </a:xfrm>
          </p:grpSpPr>
          <p:grpSp>
            <p:nvGrpSpPr>
              <p:cNvPr id="17416" name="Group 5"/>
              <p:cNvGrpSpPr>
                <a:grpSpLocks/>
              </p:cNvGrpSpPr>
              <p:nvPr/>
            </p:nvGrpSpPr>
            <p:grpSpPr bwMode="auto">
              <a:xfrm>
                <a:off x="0" y="0"/>
                <a:ext cx="1176" cy="633"/>
                <a:chOff x="0" y="0"/>
                <a:chExt cx="1176" cy="633"/>
              </a:xfrm>
            </p:grpSpPr>
            <p:sp>
              <p:nvSpPr>
                <p:cNvPr id="17468" name="Rectangle 6"/>
                <p:cNvSpPr>
                  <a:spLocks noChangeArrowheads="1"/>
                </p:cNvSpPr>
                <p:nvPr/>
              </p:nvSpPr>
              <p:spPr bwMode="auto">
                <a:xfrm>
                  <a:off x="12" y="0"/>
                  <a:ext cx="1152"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dirty="0">
                      <a:latin typeface="Arial" pitchFamily="34" charset="0"/>
                      <a:cs typeface="Arial" panose="020B0604020202020204" pitchFamily="34" charset="0"/>
                    </a:rPr>
                    <a:t>PATIENT GROUP </a:t>
                  </a:r>
                </a:p>
                <a:p>
                  <a:pPr>
                    <a:spcBef>
                      <a:spcPct val="0"/>
                    </a:spcBef>
                    <a:buFontTx/>
                    <a:buNone/>
                  </a:pPr>
                  <a:endParaRPr lang="en-AU" altLang="en-US" sz="2000" b="1" dirty="0">
                    <a:latin typeface="Arial" pitchFamily="34" charset="0"/>
                    <a:cs typeface="Arial" panose="020B0604020202020204" pitchFamily="34" charset="0"/>
                  </a:endParaRPr>
                </a:p>
              </p:txBody>
            </p:sp>
            <p:sp>
              <p:nvSpPr>
                <p:cNvPr id="17469" name="Rectangle 7"/>
                <p:cNvSpPr>
                  <a:spLocks noChangeArrowheads="1"/>
                </p:cNvSpPr>
                <p:nvPr/>
              </p:nvSpPr>
              <p:spPr bwMode="auto">
                <a:xfrm>
                  <a:off x="0" y="0"/>
                  <a:ext cx="1176" cy="63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17" name="Group 8"/>
              <p:cNvGrpSpPr>
                <a:grpSpLocks/>
              </p:cNvGrpSpPr>
              <p:nvPr/>
            </p:nvGrpSpPr>
            <p:grpSpPr bwMode="auto">
              <a:xfrm>
                <a:off x="1176" y="0"/>
                <a:ext cx="672" cy="717"/>
                <a:chOff x="1176" y="0"/>
                <a:chExt cx="672" cy="717"/>
              </a:xfrm>
            </p:grpSpPr>
            <p:sp>
              <p:nvSpPr>
                <p:cNvPr id="17466" name="Rectangle 9"/>
                <p:cNvSpPr>
                  <a:spLocks noChangeArrowheads="1"/>
                </p:cNvSpPr>
                <p:nvPr/>
              </p:nvSpPr>
              <p:spPr bwMode="auto">
                <a:xfrm>
                  <a:off x="1188" y="84"/>
                  <a:ext cx="648"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AU" altLang="en-US" sz="300" b="1" dirty="0">
                    <a:latin typeface="Arial" panose="020B0604020202020204" pitchFamily="34" charset="0"/>
                    <a:cs typeface="Arial" panose="020B0604020202020204" pitchFamily="34" charset="0"/>
                  </a:endParaRPr>
                </a:p>
                <a:p>
                  <a:pPr algn="ctr">
                    <a:spcBef>
                      <a:spcPct val="0"/>
                    </a:spcBef>
                    <a:buFontTx/>
                    <a:buNone/>
                  </a:pPr>
                  <a:r>
                    <a:rPr lang="en-AU" altLang="en-US" sz="1400" b="1" dirty="0">
                      <a:latin typeface="Arial" pitchFamily="34" charset="0"/>
                      <a:cs typeface="Arial" panose="020B0604020202020204" pitchFamily="34" charset="0"/>
                    </a:rPr>
                    <a:t>Relative Risk Reduction</a:t>
                  </a:r>
                </a:p>
                <a:p>
                  <a:pPr algn="ctr">
                    <a:spcBef>
                      <a:spcPct val="0"/>
                    </a:spcBef>
                    <a:buFontTx/>
                    <a:buNone/>
                  </a:pPr>
                  <a:r>
                    <a:rPr lang="en-AU" altLang="en-US" sz="1400" b="1" dirty="0">
                      <a:latin typeface="Arial" pitchFamily="34" charset="0"/>
                      <a:cs typeface="Arial" panose="020B0604020202020204" pitchFamily="34" charset="0"/>
                    </a:rPr>
                    <a:t>(95% CI)</a:t>
                  </a:r>
                </a:p>
                <a:p>
                  <a:pPr algn="ctr">
                    <a:spcBef>
                      <a:spcPct val="0"/>
                    </a:spcBef>
                    <a:buFontTx/>
                    <a:buNone/>
                  </a:pPr>
                  <a:endParaRPr lang="en-AU" altLang="en-US" sz="1400" b="1" dirty="0">
                    <a:latin typeface="Arial" pitchFamily="34" charset="0"/>
                    <a:cs typeface="Arial" panose="020B0604020202020204" pitchFamily="34" charset="0"/>
                  </a:endParaRPr>
                </a:p>
              </p:txBody>
            </p:sp>
            <p:sp>
              <p:nvSpPr>
                <p:cNvPr id="17467" name="Rectangle 10"/>
                <p:cNvSpPr>
                  <a:spLocks noChangeArrowheads="1"/>
                </p:cNvSpPr>
                <p:nvPr/>
              </p:nvSpPr>
              <p:spPr bwMode="auto">
                <a:xfrm>
                  <a:off x="1176" y="0"/>
                  <a:ext cx="672" cy="63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18" name="Group 11"/>
              <p:cNvGrpSpPr>
                <a:grpSpLocks/>
              </p:cNvGrpSpPr>
              <p:nvPr/>
            </p:nvGrpSpPr>
            <p:grpSpPr bwMode="auto">
              <a:xfrm>
                <a:off x="1848" y="0"/>
                <a:ext cx="1896" cy="633"/>
                <a:chOff x="1848" y="0"/>
                <a:chExt cx="1896" cy="633"/>
              </a:xfrm>
            </p:grpSpPr>
            <p:sp>
              <p:nvSpPr>
                <p:cNvPr id="17464" name="Rectangle 12"/>
                <p:cNvSpPr>
                  <a:spLocks noChangeArrowheads="1"/>
                </p:cNvSpPr>
                <p:nvPr/>
              </p:nvSpPr>
              <p:spPr bwMode="auto">
                <a:xfrm>
                  <a:off x="1860" y="0"/>
                  <a:ext cx="1872" cy="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400" b="1">
                      <a:latin typeface="Arial" panose="020B0604020202020204" pitchFamily="34" charset="0"/>
                      <a:cs typeface="Arial" panose="020B0604020202020204" pitchFamily="34" charset="0"/>
                    </a:rPr>
                    <a:t>First author </a:t>
                  </a:r>
                  <a:r>
                    <a:rPr lang="en-AU" altLang="en-US" sz="2400">
                      <a:latin typeface="Arial" pitchFamily="34" charset="0"/>
                      <a:cs typeface="Arial" panose="020B0604020202020204" pitchFamily="34" charset="0"/>
                    </a:rPr>
                    <a:t>(year)</a:t>
                  </a:r>
                </a:p>
                <a:p>
                  <a:pPr>
                    <a:spcBef>
                      <a:spcPct val="0"/>
                    </a:spcBef>
                    <a:buFontTx/>
                    <a:buNone/>
                  </a:pPr>
                  <a:endParaRPr lang="en-AU" altLang="en-US" sz="2400" b="1">
                    <a:latin typeface="Arial" pitchFamily="34" charset="0"/>
                    <a:cs typeface="Arial" panose="020B0604020202020204" pitchFamily="34" charset="0"/>
                  </a:endParaRPr>
                </a:p>
              </p:txBody>
            </p:sp>
            <p:sp>
              <p:nvSpPr>
                <p:cNvPr id="17465" name="Rectangle 13"/>
                <p:cNvSpPr>
                  <a:spLocks noChangeArrowheads="1"/>
                </p:cNvSpPr>
                <p:nvPr/>
              </p:nvSpPr>
              <p:spPr bwMode="auto">
                <a:xfrm>
                  <a:off x="1848" y="0"/>
                  <a:ext cx="1896" cy="63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19" name="Group 14"/>
              <p:cNvGrpSpPr>
                <a:grpSpLocks/>
              </p:cNvGrpSpPr>
              <p:nvPr/>
            </p:nvGrpSpPr>
            <p:grpSpPr bwMode="auto">
              <a:xfrm>
                <a:off x="0" y="633"/>
                <a:ext cx="1176" cy="403"/>
                <a:chOff x="0" y="633"/>
                <a:chExt cx="1176" cy="403"/>
              </a:xfrm>
            </p:grpSpPr>
            <p:sp>
              <p:nvSpPr>
                <p:cNvPr id="17462" name="Rectangle 15"/>
                <p:cNvSpPr>
                  <a:spLocks noChangeArrowheads="1"/>
                </p:cNvSpPr>
                <p:nvPr/>
              </p:nvSpPr>
              <p:spPr bwMode="auto">
                <a:xfrm>
                  <a:off x="12" y="633"/>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a:latin typeface="Arial" pitchFamily="34" charset="0"/>
                      <a:cs typeface="Arial" panose="020B0604020202020204" pitchFamily="34" charset="0"/>
                    </a:rPr>
                    <a:t>Thrombolysis </a:t>
                  </a:r>
                </a:p>
                <a:p>
                  <a:pPr>
                    <a:spcBef>
                      <a:spcPct val="0"/>
                    </a:spcBef>
                    <a:buFontTx/>
                    <a:buNone/>
                  </a:pPr>
                  <a:endParaRPr lang="en-AU" altLang="en-US" sz="2000" b="1">
                    <a:latin typeface="Arial" pitchFamily="34" charset="0"/>
                    <a:cs typeface="Arial" panose="020B0604020202020204" pitchFamily="34" charset="0"/>
                  </a:endParaRPr>
                </a:p>
              </p:txBody>
            </p:sp>
            <p:sp>
              <p:nvSpPr>
                <p:cNvPr id="17463" name="Rectangle 16"/>
                <p:cNvSpPr>
                  <a:spLocks noChangeArrowheads="1"/>
                </p:cNvSpPr>
                <p:nvPr/>
              </p:nvSpPr>
              <p:spPr bwMode="auto">
                <a:xfrm>
                  <a:off x="0" y="633"/>
                  <a:ext cx="117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0" name="Group 17"/>
              <p:cNvGrpSpPr>
                <a:grpSpLocks/>
              </p:cNvGrpSpPr>
              <p:nvPr/>
            </p:nvGrpSpPr>
            <p:grpSpPr bwMode="auto">
              <a:xfrm>
                <a:off x="1176" y="633"/>
                <a:ext cx="672" cy="403"/>
                <a:chOff x="1176" y="633"/>
                <a:chExt cx="672" cy="403"/>
              </a:xfrm>
            </p:grpSpPr>
            <p:sp>
              <p:nvSpPr>
                <p:cNvPr id="17460" name="Rectangle 18"/>
                <p:cNvSpPr>
                  <a:spLocks noChangeArrowheads="1"/>
                </p:cNvSpPr>
                <p:nvPr/>
              </p:nvSpPr>
              <p:spPr bwMode="auto">
                <a:xfrm>
                  <a:off x="1188" y="633"/>
                  <a:ext cx="648"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AU" altLang="en-US" sz="2400" b="1" smtClean="0">
                      <a:latin typeface="Arial" panose="020B0604020202020204" pitchFamily="34" charset="0"/>
                      <a:cs typeface="Arial" panose="020B0604020202020204" pitchFamily="34" charset="0"/>
                    </a:rPr>
                    <a:t>26%</a:t>
                  </a:r>
                  <a:endParaRPr lang="en-AU" altLang="en-US" sz="2400" b="1" dirty="0">
                    <a:latin typeface="Arial" panose="020B0604020202020204" pitchFamily="34" charset="0"/>
                    <a:cs typeface="Arial" panose="020B0604020202020204" pitchFamily="34" charset="0"/>
                  </a:endParaRPr>
                </a:p>
                <a:p>
                  <a:pPr algn="ctr">
                    <a:spcBef>
                      <a:spcPct val="0"/>
                    </a:spcBef>
                    <a:buFontTx/>
                    <a:buNone/>
                  </a:pPr>
                  <a:r>
                    <a:rPr lang="en-AU" altLang="en-US" sz="1400">
                      <a:latin typeface="Arial" pitchFamily="34" charset="0"/>
                      <a:cs typeface="Arial" panose="020B0604020202020204" pitchFamily="34" charset="0"/>
                    </a:rPr>
                    <a:t>(</a:t>
                  </a:r>
                  <a:r>
                    <a:rPr lang="en-AU" altLang="en-US" sz="1400" smtClean="0">
                      <a:latin typeface="Arial" pitchFamily="34" charset="0"/>
                      <a:cs typeface="Arial" panose="020B0604020202020204" pitchFamily="34" charset="0"/>
                    </a:rPr>
                    <a:t>15-37)</a:t>
                  </a:r>
                  <a:endParaRPr lang="en-AU" altLang="en-US" sz="1400" dirty="0">
                    <a:latin typeface="Arial" pitchFamily="34" charset="0"/>
                    <a:cs typeface="Arial" panose="020B0604020202020204" pitchFamily="34" charset="0"/>
                  </a:endParaRPr>
                </a:p>
                <a:p>
                  <a:pPr algn="ctr">
                    <a:spcBef>
                      <a:spcPct val="0"/>
                    </a:spcBef>
                    <a:buFontTx/>
                    <a:buNone/>
                  </a:pPr>
                  <a:endParaRPr lang="en-AU" altLang="en-US" sz="1400" dirty="0">
                    <a:latin typeface="Arial" pitchFamily="34" charset="0"/>
                    <a:cs typeface="Arial" panose="020B0604020202020204" pitchFamily="34" charset="0"/>
                  </a:endParaRPr>
                </a:p>
              </p:txBody>
            </p:sp>
            <p:sp>
              <p:nvSpPr>
                <p:cNvPr id="17461" name="Rectangle 19"/>
                <p:cNvSpPr>
                  <a:spLocks noChangeArrowheads="1"/>
                </p:cNvSpPr>
                <p:nvPr/>
              </p:nvSpPr>
              <p:spPr bwMode="auto">
                <a:xfrm>
                  <a:off x="1176" y="633"/>
                  <a:ext cx="672"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1" name="Group 20"/>
              <p:cNvGrpSpPr>
                <a:grpSpLocks/>
              </p:cNvGrpSpPr>
              <p:nvPr/>
            </p:nvGrpSpPr>
            <p:grpSpPr bwMode="auto">
              <a:xfrm>
                <a:off x="1848" y="633"/>
                <a:ext cx="1896" cy="403"/>
                <a:chOff x="1848" y="633"/>
                <a:chExt cx="1896" cy="403"/>
              </a:xfrm>
            </p:grpSpPr>
            <p:sp>
              <p:nvSpPr>
                <p:cNvPr id="17458" name="Rectangle 21"/>
                <p:cNvSpPr>
                  <a:spLocks noChangeArrowheads="1"/>
                </p:cNvSpPr>
                <p:nvPr/>
              </p:nvSpPr>
              <p:spPr bwMode="auto">
                <a:xfrm>
                  <a:off x="1860" y="633"/>
                  <a:ext cx="187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400" b="1" dirty="0" err="1">
                      <a:latin typeface="Arial" panose="020B0604020202020204" pitchFamily="34" charset="0"/>
                      <a:cs typeface="Arial" panose="020B0604020202020204" pitchFamily="34" charset="0"/>
                    </a:rPr>
                    <a:t>Estess</a:t>
                  </a:r>
                  <a:r>
                    <a:rPr lang="en-AU" altLang="en-US" sz="2400" b="1" dirty="0">
                      <a:latin typeface="Arial" panose="020B0604020202020204" pitchFamily="34" charset="0"/>
                      <a:cs typeface="Arial" panose="020B0604020202020204" pitchFamily="34" charset="0"/>
                    </a:rPr>
                    <a:t> </a:t>
                  </a:r>
                  <a:r>
                    <a:rPr lang="en-AU" altLang="en-US" sz="1200" b="1" dirty="0">
                      <a:latin typeface="Arial" pitchFamily="34" charset="0"/>
                      <a:cs typeface="Arial" panose="020B0604020202020204" pitchFamily="34" charset="0"/>
                    </a:rPr>
                    <a:t>et al</a:t>
                  </a:r>
                  <a:r>
                    <a:rPr lang="en-AU" altLang="en-US" sz="2400" b="1" dirty="0">
                      <a:latin typeface="Arial" pitchFamily="34" charset="0"/>
                      <a:cs typeface="Arial" panose="020B0604020202020204" pitchFamily="34" charset="0"/>
                    </a:rPr>
                    <a:t> 2002, FTT 1997 </a:t>
                  </a:r>
                </a:p>
                <a:p>
                  <a:pPr>
                    <a:spcBef>
                      <a:spcPct val="0"/>
                    </a:spcBef>
                    <a:buFontTx/>
                    <a:buNone/>
                  </a:pPr>
                  <a:endParaRPr lang="en-AU" altLang="en-US" sz="2400" b="1" dirty="0">
                    <a:latin typeface="Arial" pitchFamily="34" charset="0"/>
                    <a:cs typeface="Arial" panose="020B0604020202020204" pitchFamily="34" charset="0"/>
                  </a:endParaRPr>
                </a:p>
              </p:txBody>
            </p:sp>
            <p:sp>
              <p:nvSpPr>
                <p:cNvPr id="17459" name="Rectangle 22"/>
                <p:cNvSpPr>
                  <a:spLocks noChangeArrowheads="1"/>
                </p:cNvSpPr>
                <p:nvPr/>
              </p:nvSpPr>
              <p:spPr bwMode="auto">
                <a:xfrm>
                  <a:off x="1848" y="633"/>
                  <a:ext cx="189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2" name="Group 23"/>
              <p:cNvGrpSpPr>
                <a:grpSpLocks/>
              </p:cNvGrpSpPr>
              <p:nvPr/>
            </p:nvGrpSpPr>
            <p:grpSpPr bwMode="auto">
              <a:xfrm>
                <a:off x="0" y="979"/>
                <a:ext cx="1176" cy="460"/>
                <a:chOff x="0" y="979"/>
                <a:chExt cx="1176" cy="460"/>
              </a:xfrm>
            </p:grpSpPr>
            <p:sp>
              <p:nvSpPr>
                <p:cNvPr id="17456" name="Rectangle 24"/>
                <p:cNvSpPr>
                  <a:spLocks noChangeArrowheads="1"/>
                </p:cNvSpPr>
                <p:nvPr/>
              </p:nvSpPr>
              <p:spPr bwMode="auto">
                <a:xfrm>
                  <a:off x="12" y="979"/>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dirty="0">
                      <a:latin typeface="Arial" panose="020B0604020202020204" pitchFamily="34" charset="0"/>
                      <a:cs typeface="Arial" panose="020B0604020202020204" pitchFamily="34" charset="0"/>
                    </a:rPr>
                    <a:t>Primary  </a:t>
                  </a:r>
                </a:p>
                <a:p>
                  <a:pPr>
                    <a:spcBef>
                      <a:spcPct val="0"/>
                    </a:spcBef>
                    <a:buFontTx/>
                    <a:buNone/>
                  </a:pPr>
                  <a:r>
                    <a:rPr lang="en-AU" altLang="en-US" sz="2000" b="1" dirty="0">
                      <a:latin typeface="Arial" panose="020B0604020202020204" pitchFamily="34" charset="0"/>
                      <a:cs typeface="Arial" panose="020B0604020202020204" pitchFamily="34" charset="0"/>
                    </a:rPr>
                    <a:t>  angioplasty </a:t>
                  </a:r>
                </a:p>
                <a:p>
                  <a:pPr>
                    <a:spcBef>
                      <a:spcPct val="0"/>
                    </a:spcBef>
                    <a:buFontTx/>
                    <a:buNone/>
                  </a:pPr>
                  <a:endParaRPr lang="en-AU" altLang="en-US" sz="2000" b="1" dirty="0">
                    <a:latin typeface="Arial" panose="020B0604020202020204" pitchFamily="34" charset="0"/>
                    <a:cs typeface="Arial" panose="020B0604020202020204" pitchFamily="34" charset="0"/>
                  </a:endParaRPr>
                </a:p>
              </p:txBody>
            </p:sp>
            <p:sp>
              <p:nvSpPr>
                <p:cNvPr id="17457" name="Rectangle 25"/>
                <p:cNvSpPr>
                  <a:spLocks noChangeArrowheads="1"/>
                </p:cNvSpPr>
                <p:nvPr/>
              </p:nvSpPr>
              <p:spPr bwMode="auto">
                <a:xfrm>
                  <a:off x="0" y="1036"/>
                  <a:ext cx="117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3" name="Group 26"/>
              <p:cNvGrpSpPr>
                <a:grpSpLocks/>
              </p:cNvGrpSpPr>
              <p:nvPr/>
            </p:nvGrpSpPr>
            <p:grpSpPr bwMode="auto">
              <a:xfrm>
                <a:off x="1176" y="1036"/>
                <a:ext cx="672" cy="403"/>
                <a:chOff x="1176" y="1036"/>
                <a:chExt cx="672" cy="403"/>
              </a:xfrm>
            </p:grpSpPr>
            <p:sp>
              <p:nvSpPr>
                <p:cNvPr id="17454" name="Rectangle 27"/>
                <p:cNvSpPr>
                  <a:spLocks noChangeArrowheads="1"/>
                </p:cNvSpPr>
                <p:nvPr/>
              </p:nvSpPr>
              <p:spPr bwMode="auto">
                <a:xfrm>
                  <a:off x="1188" y="1036"/>
                  <a:ext cx="648"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AU" altLang="en-US" sz="2000" b="1" smtClean="0">
                      <a:latin typeface="Arial" panose="020B0604020202020204" pitchFamily="34" charset="0"/>
                      <a:cs typeface="Arial" panose="020B0604020202020204" pitchFamily="34" charset="0"/>
                    </a:rPr>
                    <a:t>32%</a:t>
                  </a:r>
                  <a:endParaRPr lang="en-AU" altLang="en-US" sz="2000" b="1">
                    <a:latin typeface="Arial" panose="020B0604020202020204" pitchFamily="34" charset="0"/>
                    <a:cs typeface="Arial" panose="020B0604020202020204" pitchFamily="34" charset="0"/>
                  </a:endParaRPr>
                </a:p>
                <a:p>
                  <a:pPr algn="ctr">
                    <a:spcBef>
                      <a:spcPct val="0"/>
                    </a:spcBef>
                    <a:buFontTx/>
                    <a:buNone/>
                  </a:pPr>
                  <a:r>
                    <a:rPr lang="en-AU" altLang="en-US" sz="1600" smtClean="0">
                      <a:latin typeface="Arial" pitchFamily="34" charset="0"/>
                      <a:cs typeface="Arial" panose="020B0604020202020204" pitchFamily="34" charset="0"/>
                    </a:rPr>
                    <a:t>(5-50)</a:t>
                  </a:r>
                  <a:endParaRPr lang="en-AU" altLang="en-US" sz="1600">
                    <a:latin typeface="Arial" pitchFamily="34" charset="0"/>
                    <a:cs typeface="Arial" panose="020B0604020202020204" pitchFamily="34" charset="0"/>
                  </a:endParaRPr>
                </a:p>
              </p:txBody>
            </p:sp>
            <p:sp>
              <p:nvSpPr>
                <p:cNvPr id="17455" name="Rectangle 28"/>
                <p:cNvSpPr>
                  <a:spLocks noChangeArrowheads="1"/>
                </p:cNvSpPr>
                <p:nvPr/>
              </p:nvSpPr>
              <p:spPr bwMode="auto">
                <a:xfrm>
                  <a:off x="1176" y="1036"/>
                  <a:ext cx="672"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4" name="Group 29"/>
              <p:cNvGrpSpPr>
                <a:grpSpLocks/>
              </p:cNvGrpSpPr>
              <p:nvPr/>
            </p:nvGrpSpPr>
            <p:grpSpPr bwMode="auto">
              <a:xfrm>
                <a:off x="1848" y="1036"/>
                <a:ext cx="1896" cy="438"/>
                <a:chOff x="1848" y="1036"/>
                <a:chExt cx="1896" cy="438"/>
              </a:xfrm>
            </p:grpSpPr>
            <p:sp>
              <p:nvSpPr>
                <p:cNvPr id="17452" name="Rectangle 30"/>
                <p:cNvSpPr>
                  <a:spLocks noChangeArrowheads="1"/>
                </p:cNvSpPr>
                <p:nvPr/>
              </p:nvSpPr>
              <p:spPr bwMode="auto">
                <a:xfrm>
                  <a:off x="1860" y="1071"/>
                  <a:ext cx="187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tabLst>
                      <a:tab pos="457200" algn="r"/>
                      <a:tab pos="2636838" algn="ctr"/>
                      <a:tab pos="5273675" algn="r"/>
                    </a:tabLst>
                    <a:defRPr sz="3200">
                      <a:solidFill>
                        <a:schemeClr val="tx1"/>
                      </a:solidFill>
                      <a:latin typeface="Times New Roman" pitchFamily="18" charset="0"/>
                    </a:defRPr>
                  </a:lvl1pPr>
                  <a:lvl2pPr marL="742950" indent="-285750">
                    <a:spcBef>
                      <a:spcPct val="20000"/>
                    </a:spcBef>
                    <a:buChar char="–"/>
                    <a:tabLst>
                      <a:tab pos="457200" algn="r"/>
                      <a:tab pos="2636838" algn="ctr"/>
                      <a:tab pos="5273675" algn="r"/>
                    </a:tabLst>
                    <a:defRPr sz="2800">
                      <a:solidFill>
                        <a:schemeClr val="tx1"/>
                      </a:solidFill>
                      <a:latin typeface="Times New Roman" pitchFamily="18" charset="0"/>
                    </a:defRPr>
                  </a:lvl2pPr>
                  <a:lvl3pPr marL="1143000" indent="-228600">
                    <a:spcBef>
                      <a:spcPct val="20000"/>
                    </a:spcBef>
                    <a:buChar char="•"/>
                    <a:tabLst>
                      <a:tab pos="457200" algn="r"/>
                      <a:tab pos="2636838" algn="ctr"/>
                      <a:tab pos="5273675" algn="r"/>
                    </a:tabLst>
                    <a:defRPr sz="2400">
                      <a:solidFill>
                        <a:schemeClr val="tx1"/>
                      </a:solidFill>
                      <a:latin typeface="Times New Roman" pitchFamily="18" charset="0"/>
                    </a:defRPr>
                  </a:lvl3pPr>
                  <a:lvl4pPr marL="1600200" indent="-228600">
                    <a:spcBef>
                      <a:spcPct val="20000"/>
                    </a:spcBef>
                    <a:buChar char="–"/>
                    <a:tabLst>
                      <a:tab pos="457200" algn="r"/>
                      <a:tab pos="2636838" algn="ctr"/>
                      <a:tab pos="5273675" algn="r"/>
                    </a:tabLst>
                    <a:defRPr sz="2000">
                      <a:solidFill>
                        <a:schemeClr val="tx1"/>
                      </a:solidFill>
                      <a:latin typeface="Times New Roman" pitchFamily="18" charset="0"/>
                    </a:defRPr>
                  </a:lvl4pPr>
                  <a:lvl5pPr marL="2057400" indent="-228600">
                    <a:spcBef>
                      <a:spcPct val="20000"/>
                    </a:spcBef>
                    <a:buChar char="»"/>
                    <a:tabLst>
                      <a:tab pos="457200" algn="r"/>
                      <a:tab pos="2636838" algn="ctr"/>
                      <a:tab pos="5273675" algn="r"/>
                    </a:tabLst>
                    <a:defRPr sz="2000">
                      <a:solidFill>
                        <a:schemeClr val="tx1"/>
                      </a:solidFill>
                      <a:latin typeface="Times New Roman" pitchFamily="18" charset="0"/>
                    </a:defRPr>
                  </a:lvl5pPr>
                  <a:lvl6pPr marL="2514600" indent="-228600" eaLnBrk="0" fontAlgn="base" hangingPunct="0">
                    <a:spcBef>
                      <a:spcPct val="20000"/>
                    </a:spcBef>
                    <a:spcAft>
                      <a:spcPct val="0"/>
                    </a:spcAft>
                    <a:buChar char="»"/>
                    <a:tabLst>
                      <a:tab pos="457200" algn="r"/>
                      <a:tab pos="2636838" algn="ctr"/>
                      <a:tab pos="5273675" algn="r"/>
                    </a:tabLst>
                    <a:defRPr sz="2000">
                      <a:solidFill>
                        <a:schemeClr val="tx1"/>
                      </a:solidFill>
                      <a:latin typeface="Times New Roman" pitchFamily="18" charset="0"/>
                    </a:defRPr>
                  </a:lvl6pPr>
                  <a:lvl7pPr marL="2971800" indent="-228600" eaLnBrk="0" fontAlgn="base" hangingPunct="0">
                    <a:spcBef>
                      <a:spcPct val="20000"/>
                    </a:spcBef>
                    <a:spcAft>
                      <a:spcPct val="0"/>
                    </a:spcAft>
                    <a:buChar char="»"/>
                    <a:tabLst>
                      <a:tab pos="457200" algn="r"/>
                      <a:tab pos="2636838" algn="ctr"/>
                      <a:tab pos="5273675" algn="r"/>
                    </a:tabLst>
                    <a:defRPr sz="2000">
                      <a:solidFill>
                        <a:schemeClr val="tx1"/>
                      </a:solidFill>
                      <a:latin typeface="Times New Roman" pitchFamily="18" charset="0"/>
                    </a:defRPr>
                  </a:lvl7pPr>
                  <a:lvl8pPr marL="3429000" indent="-228600" eaLnBrk="0" fontAlgn="base" hangingPunct="0">
                    <a:spcBef>
                      <a:spcPct val="20000"/>
                    </a:spcBef>
                    <a:spcAft>
                      <a:spcPct val="0"/>
                    </a:spcAft>
                    <a:buChar char="»"/>
                    <a:tabLst>
                      <a:tab pos="457200" algn="r"/>
                      <a:tab pos="2636838" algn="ctr"/>
                      <a:tab pos="5273675" algn="r"/>
                    </a:tabLst>
                    <a:defRPr sz="2000">
                      <a:solidFill>
                        <a:schemeClr val="tx1"/>
                      </a:solidFill>
                      <a:latin typeface="Times New Roman" pitchFamily="18" charset="0"/>
                    </a:defRPr>
                  </a:lvl8pPr>
                  <a:lvl9pPr marL="3886200" indent="-228600" eaLnBrk="0" fontAlgn="base" hangingPunct="0">
                    <a:spcBef>
                      <a:spcPct val="20000"/>
                    </a:spcBef>
                    <a:spcAft>
                      <a:spcPct val="0"/>
                    </a:spcAft>
                    <a:buChar char="»"/>
                    <a:tabLst>
                      <a:tab pos="457200" algn="r"/>
                      <a:tab pos="2636838" algn="ctr"/>
                      <a:tab pos="5273675" algn="r"/>
                    </a:tabLst>
                    <a:defRPr sz="2000">
                      <a:solidFill>
                        <a:schemeClr val="tx1"/>
                      </a:solidFill>
                      <a:latin typeface="Times New Roman" pitchFamily="18" charset="0"/>
                    </a:defRPr>
                  </a:lvl9pPr>
                </a:lstStyle>
                <a:p>
                  <a:pPr>
                    <a:spcBef>
                      <a:spcPct val="0"/>
                    </a:spcBef>
                    <a:buFontTx/>
                    <a:buNone/>
                  </a:pPr>
                  <a:r>
                    <a:rPr lang="en-AU" altLang="en-US" sz="2400" b="1" smtClean="0">
                      <a:latin typeface="Arial" panose="020B0604020202020204" pitchFamily="34" charset="0"/>
                      <a:cs typeface="Arial" panose="020B0604020202020204" pitchFamily="34" charset="0"/>
                    </a:rPr>
                    <a:t>Cucherat </a:t>
                  </a:r>
                  <a:r>
                    <a:rPr lang="en-AU" altLang="en-US" sz="1200" b="1" smtClean="0">
                      <a:latin typeface="Arial" pitchFamily="34" charset="0"/>
                      <a:cs typeface="Arial" panose="020B0604020202020204" pitchFamily="34" charset="0"/>
                    </a:rPr>
                    <a:t>et </a:t>
                  </a:r>
                  <a:r>
                    <a:rPr lang="en-AU" altLang="en-US" sz="1200" b="1" dirty="0">
                      <a:latin typeface="Arial" pitchFamily="34" charset="0"/>
                      <a:cs typeface="Arial" panose="020B0604020202020204" pitchFamily="34" charset="0"/>
                    </a:rPr>
                    <a:t>al</a:t>
                  </a:r>
                  <a:r>
                    <a:rPr lang="en-AU" altLang="en-US" sz="2400" b="1" dirty="0">
                      <a:latin typeface="Arial" pitchFamily="34" charset="0"/>
                      <a:cs typeface="Arial" panose="020B0604020202020204" pitchFamily="34" charset="0"/>
                    </a:rPr>
                    <a:t> 2003</a:t>
                  </a:r>
                </a:p>
                <a:p>
                  <a:pPr>
                    <a:spcBef>
                      <a:spcPct val="0"/>
                    </a:spcBef>
                    <a:buFontTx/>
                    <a:buNone/>
                  </a:pPr>
                  <a:endParaRPr lang="en-AU" altLang="en-US" sz="2400" b="1" dirty="0">
                    <a:latin typeface="Arial" pitchFamily="34" charset="0"/>
                    <a:cs typeface="Arial" panose="020B0604020202020204" pitchFamily="34" charset="0"/>
                  </a:endParaRPr>
                </a:p>
              </p:txBody>
            </p:sp>
            <p:sp>
              <p:nvSpPr>
                <p:cNvPr id="17453" name="Rectangle 31"/>
                <p:cNvSpPr>
                  <a:spLocks noChangeArrowheads="1"/>
                </p:cNvSpPr>
                <p:nvPr/>
              </p:nvSpPr>
              <p:spPr bwMode="auto">
                <a:xfrm>
                  <a:off x="1848" y="1036"/>
                  <a:ext cx="189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5" name="Group 32"/>
              <p:cNvGrpSpPr>
                <a:grpSpLocks/>
              </p:cNvGrpSpPr>
              <p:nvPr/>
            </p:nvGrpSpPr>
            <p:grpSpPr bwMode="auto">
              <a:xfrm>
                <a:off x="0" y="1308"/>
                <a:ext cx="1176" cy="534"/>
                <a:chOff x="0" y="1308"/>
                <a:chExt cx="1176" cy="534"/>
              </a:xfrm>
            </p:grpSpPr>
            <p:sp>
              <p:nvSpPr>
                <p:cNvPr id="17450" name="Rectangle 33"/>
                <p:cNvSpPr>
                  <a:spLocks noChangeArrowheads="1"/>
                </p:cNvSpPr>
                <p:nvPr/>
              </p:nvSpPr>
              <p:spPr bwMode="auto">
                <a:xfrm>
                  <a:off x="12" y="1308"/>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AU" altLang="en-US" sz="2000" b="1" dirty="0">
                    <a:latin typeface="Arial" panose="020B0604020202020204" pitchFamily="34" charset="0"/>
                    <a:cs typeface="Arial" panose="020B0604020202020204" pitchFamily="34" charset="0"/>
                  </a:endParaRPr>
                </a:p>
                <a:p>
                  <a:pPr>
                    <a:spcBef>
                      <a:spcPct val="0"/>
                    </a:spcBef>
                    <a:buFontTx/>
                    <a:buNone/>
                  </a:pPr>
                  <a:r>
                    <a:rPr lang="en-AU" altLang="en-US" sz="2000" b="1" dirty="0">
                      <a:latin typeface="Arial" panose="020B0604020202020204" pitchFamily="34" charset="0"/>
                      <a:cs typeface="Arial" panose="020B0604020202020204" pitchFamily="34" charset="0"/>
                    </a:rPr>
                    <a:t>Aspirin</a:t>
                  </a:r>
                </a:p>
              </p:txBody>
            </p:sp>
            <p:sp>
              <p:nvSpPr>
                <p:cNvPr id="17451" name="Rectangle 34"/>
                <p:cNvSpPr>
                  <a:spLocks noChangeArrowheads="1"/>
                </p:cNvSpPr>
                <p:nvPr/>
              </p:nvSpPr>
              <p:spPr bwMode="auto">
                <a:xfrm>
                  <a:off x="0" y="1439"/>
                  <a:ext cx="117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6" name="Group 35"/>
              <p:cNvGrpSpPr>
                <a:grpSpLocks/>
              </p:cNvGrpSpPr>
              <p:nvPr/>
            </p:nvGrpSpPr>
            <p:grpSpPr bwMode="auto">
              <a:xfrm>
                <a:off x="1176" y="1380"/>
                <a:ext cx="672" cy="462"/>
                <a:chOff x="1176" y="1380"/>
                <a:chExt cx="672" cy="462"/>
              </a:xfrm>
            </p:grpSpPr>
            <p:sp>
              <p:nvSpPr>
                <p:cNvPr id="17448" name="Rectangle 36"/>
                <p:cNvSpPr>
                  <a:spLocks noChangeArrowheads="1"/>
                </p:cNvSpPr>
                <p:nvPr/>
              </p:nvSpPr>
              <p:spPr bwMode="auto">
                <a:xfrm>
                  <a:off x="1188" y="1380"/>
                  <a:ext cx="648"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endParaRPr lang="en-AU" altLang="en-US" sz="900" b="1" dirty="0">
                    <a:latin typeface="Arial" panose="020B0604020202020204" pitchFamily="34" charset="0"/>
                    <a:cs typeface="Arial" panose="020B0604020202020204" pitchFamily="34" charset="0"/>
                  </a:endParaRPr>
                </a:p>
                <a:p>
                  <a:pPr algn="ctr">
                    <a:spcBef>
                      <a:spcPct val="0"/>
                    </a:spcBef>
                    <a:buFontTx/>
                    <a:buNone/>
                  </a:pPr>
                  <a:r>
                    <a:rPr lang="en-AU" altLang="en-US" sz="2000" b="1" smtClean="0">
                      <a:latin typeface="Arial" pitchFamily="34" charset="0"/>
                      <a:cs typeface="Arial" panose="020B0604020202020204" pitchFamily="34" charset="0"/>
                    </a:rPr>
                    <a:t>15%</a:t>
                  </a:r>
                  <a:endParaRPr lang="en-AU" altLang="en-US" sz="2000" b="1" dirty="0">
                    <a:latin typeface="Arial" pitchFamily="34" charset="0"/>
                    <a:cs typeface="Arial" panose="020B0604020202020204" pitchFamily="34" charset="0"/>
                  </a:endParaRPr>
                </a:p>
                <a:p>
                  <a:pPr algn="ctr">
                    <a:spcBef>
                      <a:spcPct val="0"/>
                    </a:spcBef>
                    <a:buFontTx/>
                    <a:buNone/>
                  </a:pPr>
                  <a:r>
                    <a:rPr lang="en-AU" altLang="en-US" sz="1600">
                      <a:latin typeface="Arial" pitchFamily="34" charset="0"/>
                      <a:cs typeface="Arial" panose="020B0604020202020204" pitchFamily="34" charset="0"/>
                    </a:rPr>
                    <a:t>(</a:t>
                  </a:r>
                  <a:r>
                    <a:rPr lang="en-AU" altLang="en-US" sz="1600" smtClean="0">
                      <a:latin typeface="Arial" pitchFamily="34" charset="0"/>
                      <a:cs typeface="Arial" panose="020B0604020202020204" pitchFamily="34" charset="0"/>
                    </a:rPr>
                    <a:t>11-19)</a:t>
                  </a:r>
                  <a:endParaRPr lang="en-AU" altLang="en-US" sz="1600" dirty="0">
                    <a:latin typeface="Arial" pitchFamily="34" charset="0"/>
                    <a:cs typeface="Arial" panose="020B0604020202020204" pitchFamily="34" charset="0"/>
                  </a:endParaRPr>
                </a:p>
              </p:txBody>
            </p:sp>
            <p:sp>
              <p:nvSpPr>
                <p:cNvPr id="17449" name="Rectangle 37"/>
                <p:cNvSpPr>
                  <a:spLocks noChangeArrowheads="1"/>
                </p:cNvSpPr>
                <p:nvPr/>
              </p:nvSpPr>
              <p:spPr bwMode="auto">
                <a:xfrm>
                  <a:off x="1176" y="1439"/>
                  <a:ext cx="672"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7" name="Group 38"/>
              <p:cNvGrpSpPr>
                <a:grpSpLocks/>
              </p:cNvGrpSpPr>
              <p:nvPr/>
            </p:nvGrpSpPr>
            <p:grpSpPr bwMode="auto">
              <a:xfrm>
                <a:off x="1848" y="1439"/>
                <a:ext cx="1896" cy="403"/>
                <a:chOff x="1848" y="1439"/>
                <a:chExt cx="1896" cy="403"/>
              </a:xfrm>
            </p:grpSpPr>
            <p:sp>
              <p:nvSpPr>
                <p:cNvPr id="17446" name="Rectangle 39"/>
                <p:cNvSpPr>
                  <a:spLocks noChangeArrowheads="1"/>
                </p:cNvSpPr>
                <p:nvPr/>
              </p:nvSpPr>
              <p:spPr bwMode="auto">
                <a:xfrm>
                  <a:off x="1860" y="1439"/>
                  <a:ext cx="187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AU" altLang="en-US" sz="2400" b="1">
                    <a:latin typeface="Arial" pitchFamily="34" charset="0"/>
                    <a:cs typeface="Arial" panose="020B0604020202020204" pitchFamily="34" charset="0"/>
                  </a:endParaRPr>
                </a:p>
                <a:p>
                  <a:pPr>
                    <a:spcBef>
                      <a:spcPct val="0"/>
                    </a:spcBef>
                    <a:buFontTx/>
                    <a:buNone/>
                  </a:pPr>
                  <a:endParaRPr lang="en-AU" altLang="en-US" sz="2400" b="1">
                    <a:latin typeface="Arial" pitchFamily="34" charset="0"/>
                    <a:cs typeface="Arial" panose="020B0604020202020204" pitchFamily="34" charset="0"/>
                  </a:endParaRPr>
                </a:p>
              </p:txBody>
            </p:sp>
            <p:sp>
              <p:nvSpPr>
                <p:cNvPr id="17447" name="Rectangle 40"/>
                <p:cNvSpPr>
                  <a:spLocks noChangeArrowheads="1"/>
                </p:cNvSpPr>
                <p:nvPr/>
              </p:nvSpPr>
              <p:spPr bwMode="auto">
                <a:xfrm>
                  <a:off x="1848" y="1439"/>
                  <a:ext cx="189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8" name="Group 41"/>
              <p:cNvGrpSpPr>
                <a:grpSpLocks/>
              </p:cNvGrpSpPr>
              <p:nvPr/>
            </p:nvGrpSpPr>
            <p:grpSpPr bwMode="auto">
              <a:xfrm>
                <a:off x="0" y="1842"/>
                <a:ext cx="1176" cy="403"/>
                <a:chOff x="0" y="1842"/>
                <a:chExt cx="1176" cy="403"/>
              </a:xfrm>
            </p:grpSpPr>
            <p:sp>
              <p:nvSpPr>
                <p:cNvPr id="17444" name="Rectangle 42"/>
                <p:cNvSpPr>
                  <a:spLocks noChangeArrowheads="1"/>
                </p:cNvSpPr>
                <p:nvPr/>
              </p:nvSpPr>
              <p:spPr bwMode="auto">
                <a:xfrm>
                  <a:off x="12" y="1842"/>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dirty="0">
                      <a:latin typeface="Arial" pitchFamily="34" charset="0"/>
                      <a:cs typeface="Arial" panose="020B0604020202020204" pitchFamily="34" charset="0"/>
                    </a:rPr>
                    <a:t>Beta-blockers</a:t>
                  </a:r>
                </a:p>
                <a:p>
                  <a:pPr>
                    <a:spcBef>
                      <a:spcPct val="0"/>
                    </a:spcBef>
                    <a:buFontTx/>
                    <a:buNone/>
                  </a:pPr>
                  <a:endParaRPr lang="en-AU" altLang="en-US" sz="2000" b="1" dirty="0">
                    <a:latin typeface="Arial" pitchFamily="34" charset="0"/>
                    <a:cs typeface="Arial" panose="020B0604020202020204" pitchFamily="34" charset="0"/>
                  </a:endParaRPr>
                </a:p>
              </p:txBody>
            </p:sp>
            <p:sp>
              <p:nvSpPr>
                <p:cNvPr id="17445" name="Rectangle 43"/>
                <p:cNvSpPr>
                  <a:spLocks noChangeArrowheads="1"/>
                </p:cNvSpPr>
                <p:nvPr/>
              </p:nvSpPr>
              <p:spPr bwMode="auto">
                <a:xfrm>
                  <a:off x="0" y="1842"/>
                  <a:ext cx="117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29" name="Group 44"/>
              <p:cNvGrpSpPr>
                <a:grpSpLocks/>
              </p:cNvGrpSpPr>
              <p:nvPr/>
            </p:nvGrpSpPr>
            <p:grpSpPr bwMode="auto">
              <a:xfrm>
                <a:off x="1176" y="1842"/>
                <a:ext cx="672" cy="403"/>
                <a:chOff x="1176" y="1842"/>
                <a:chExt cx="672" cy="403"/>
              </a:xfrm>
            </p:grpSpPr>
            <p:sp>
              <p:nvSpPr>
                <p:cNvPr id="17442" name="Rectangle 45"/>
                <p:cNvSpPr>
                  <a:spLocks noChangeArrowheads="1"/>
                </p:cNvSpPr>
                <p:nvPr/>
              </p:nvSpPr>
              <p:spPr bwMode="auto">
                <a:xfrm>
                  <a:off x="1188" y="1842"/>
                  <a:ext cx="648"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AU" altLang="en-US" sz="2000" b="1" dirty="0">
                      <a:latin typeface="Arial" panose="020B0604020202020204" pitchFamily="34" charset="0"/>
                      <a:cs typeface="Arial" panose="020B0604020202020204" pitchFamily="34" charset="0"/>
                    </a:rPr>
                    <a:t>4%</a:t>
                  </a:r>
                </a:p>
                <a:p>
                  <a:pPr algn="ctr">
                    <a:spcBef>
                      <a:spcPct val="0"/>
                    </a:spcBef>
                    <a:buFontTx/>
                    <a:buNone/>
                  </a:pPr>
                  <a:r>
                    <a:rPr lang="en-AU" altLang="en-US" sz="1600" dirty="0">
                      <a:latin typeface="Arial" pitchFamily="34" charset="0"/>
                      <a:cs typeface="Arial" panose="020B0604020202020204" pitchFamily="34" charset="0"/>
                    </a:rPr>
                    <a:t>(-8, 15)</a:t>
                  </a:r>
                  <a:endParaRPr lang="en-AU" altLang="en-US" sz="2000" b="1" dirty="0">
                    <a:latin typeface="Arial" pitchFamily="34" charset="0"/>
                    <a:cs typeface="Arial" panose="020B0604020202020204" pitchFamily="34" charset="0"/>
                  </a:endParaRPr>
                </a:p>
                <a:p>
                  <a:pPr algn="ctr">
                    <a:spcBef>
                      <a:spcPct val="0"/>
                    </a:spcBef>
                    <a:buFontTx/>
                    <a:buNone/>
                  </a:pPr>
                  <a:endParaRPr lang="en-AU" altLang="en-US" sz="2000" b="1" dirty="0">
                    <a:latin typeface="Arial" pitchFamily="34" charset="0"/>
                    <a:cs typeface="Arial" panose="020B0604020202020204" pitchFamily="34" charset="0"/>
                  </a:endParaRPr>
                </a:p>
              </p:txBody>
            </p:sp>
            <p:sp>
              <p:nvSpPr>
                <p:cNvPr id="17443" name="Rectangle 46"/>
                <p:cNvSpPr>
                  <a:spLocks noChangeArrowheads="1"/>
                </p:cNvSpPr>
                <p:nvPr/>
              </p:nvSpPr>
              <p:spPr bwMode="auto">
                <a:xfrm>
                  <a:off x="1176" y="1842"/>
                  <a:ext cx="672"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30" name="Group 47"/>
              <p:cNvGrpSpPr>
                <a:grpSpLocks/>
              </p:cNvGrpSpPr>
              <p:nvPr/>
            </p:nvGrpSpPr>
            <p:grpSpPr bwMode="auto">
              <a:xfrm>
                <a:off x="1848" y="1842"/>
                <a:ext cx="1896" cy="403"/>
                <a:chOff x="1848" y="1842"/>
                <a:chExt cx="1896" cy="403"/>
              </a:xfrm>
            </p:grpSpPr>
            <p:sp>
              <p:nvSpPr>
                <p:cNvPr id="17440" name="Rectangle 48"/>
                <p:cNvSpPr>
                  <a:spLocks noChangeArrowheads="1"/>
                </p:cNvSpPr>
                <p:nvPr/>
              </p:nvSpPr>
              <p:spPr bwMode="auto">
                <a:xfrm>
                  <a:off x="1860" y="1842"/>
                  <a:ext cx="187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400" b="1">
                      <a:latin typeface="Arial" panose="020B0604020202020204" pitchFamily="34" charset="0"/>
                      <a:cs typeface="Arial" panose="020B0604020202020204" pitchFamily="34" charset="0"/>
                    </a:rPr>
                    <a:t>Freemantle </a:t>
                  </a:r>
                  <a:r>
                    <a:rPr lang="en-AU" altLang="en-US" sz="1200" b="1">
                      <a:latin typeface="Arial" pitchFamily="34" charset="0"/>
                      <a:cs typeface="Arial" panose="020B0604020202020204" pitchFamily="34" charset="0"/>
                    </a:rPr>
                    <a:t>et al</a:t>
                  </a:r>
                  <a:r>
                    <a:rPr lang="en-AU" altLang="en-US" sz="2400" b="1">
                      <a:latin typeface="Arial" pitchFamily="34" charset="0"/>
                      <a:cs typeface="Arial" panose="020B0604020202020204" pitchFamily="34" charset="0"/>
                    </a:rPr>
                    <a:t> 1999 </a:t>
                  </a:r>
                </a:p>
                <a:p>
                  <a:pPr>
                    <a:spcBef>
                      <a:spcPct val="0"/>
                    </a:spcBef>
                    <a:buFontTx/>
                    <a:buNone/>
                  </a:pPr>
                  <a:endParaRPr lang="en-AU" altLang="en-US" sz="2400" b="1">
                    <a:latin typeface="Arial" pitchFamily="34" charset="0"/>
                    <a:cs typeface="Arial" panose="020B0604020202020204" pitchFamily="34" charset="0"/>
                  </a:endParaRPr>
                </a:p>
              </p:txBody>
            </p:sp>
            <p:sp>
              <p:nvSpPr>
                <p:cNvPr id="17441" name="Rectangle 49"/>
                <p:cNvSpPr>
                  <a:spLocks noChangeArrowheads="1"/>
                </p:cNvSpPr>
                <p:nvPr/>
              </p:nvSpPr>
              <p:spPr bwMode="auto">
                <a:xfrm>
                  <a:off x="1848" y="1842"/>
                  <a:ext cx="189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31" name="Group 50"/>
              <p:cNvGrpSpPr>
                <a:grpSpLocks/>
              </p:cNvGrpSpPr>
              <p:nvPr/>
            </p:nvGrpSpPr>
            <p:grpSpPr bwMode="auto">
              <a:xfrm>
                <a:off x="0" y="2245"/>
                <a:ext cx="1176" cy="403"/>
                <a:chOff x="0" y="2245"/>
                <a:chExt cx="1176" cy="403"/>
              </a:xfrm>
            </p:grpSpPr>
            <p:sp>
              <p:nvSpPr>
                <p:cNvPr id="17438" name="Rectangle 51"/>
                <p:cNvSpPr>
                  <a:spLocks noChangeArrowheads="1"/>
                </p:cNvSpPr>
                <p:nvPr/>
              </p:nvSpPr>
              <p:spPr bwMode="auto">
                <a:xfrm>
                  <a:off x="12" y="2245"/>
                  <a:ext cx="115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dirty="0">
                      <a:latin typeface="Arial" pitchFamily="34" charset="0"/>
                      <a:cs typeface="Arial" panose="020B0604020202020204" pitchFamily="34" charset="0"/>
                    </a:rPr>
                    <a:t>ACE inhibitors</a:t>
                  </a:r>
                </a:p>
                <a:p>
                  <a:pPr>
                    <a:spcBef>
                      <a:spcPct val="0"/>
                    </a:spcBef>
                    <a:buFontTx/>
                    <a:buNone/>
                  </a:pPr>
                  <a:endParaRPr lang="en-AU" altLang="en-US" sz="2000" b="1" dirty="0">
                    <a:latin typeface="Arial" pitchFamily="34" charset="0"/>
                    <a:cs typeface="Arial" panose="020B0604020202020204" pitchFamily="34" charset="0"/>
                  </a:endParaRPr>
                </a:p>
              </p:txBody>
            </p:sp>
            <p:sp>
              <p:nvSpPr>
                <p:cNvPr id="17439" name="Rectangle 52"/>
                <p:cNvSpPr>
                  <a:spLocks noChangeArrowheads="1"/>
                </p:cNvSpPr>
                <p:nvPr/>
              </p:nvSpPr>
              <p:spPr bwMode="auto">
                <a:xfrm>
                  <a:off x="0" y="2245"/>
                  <a:ext cx="117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32" name="Group 53"/>
              <p:cNvGrpSpPr>
                <a:grpSpLocks/>
              </p:cNvGrpSpPr>
              <p:nvPr/>
            </p:nvGrpSpPr>
            <p:grpSpPr bwMode="auto">
              <a:xfrm>
                <a:off x="1176" y="2245"/>
                <a:ext cx="672" cy="403"/>
                <a:chOff x="1176" y="2245"/>
                <a:chExt cx="672" cy="403"/>
              </a:xfrm>
            </p:grpSpPr>
            <p:sp>
              <p:nvSpPr>
                <p:cNvPr id="17436" name="Rectangle 54"/>
                <p:cNvSpPr>
                  <a:spLocks noChangeArrowheads="1"/>
                </p:cNvSpPr>
                <p:nvPr/>
              </p:nvSpPr>
              <p:spPr bwMode="auto">
                <a:xfrm>
                  <a:off x="1188" y="2245"/>
                  <a:ext cx="648"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AU" altLang="en-US" sz="2000" b="1" dirty="0">
                      <a:latin typeface="Arial" panose="020B0604020202020204" pitchFamily="34" charset="0"/>
                      <a:cs typeface="Arial" panose="020B0604020202020204" pitchFamily="34" charset="0"/>
                    </a:rPr>
                    <a:t>7%</a:t>
                  </a:r>
                </a:p>
                <a:p>
                  <a:pPr algn="ctr">
                    <a:spcBef>
                      <a:spcPct val="0"/>
                    </a:spcBef>
                    <a:buFontTx/>
                    <a:buNone/>
                  </a:pPr>
                  <a:r>
                    <a:rPr lang="en-AU" altLang="en-US" sz="1600" dirty="0">
                      <a:latin typeface="Arial" pitchFamily="34" charset="0"/>
                      <a:cs typeface="Arial" panose="020B0604020202020204" pitchFamily="34" charset="0"/>
                    </a:rPr>
                    <a:t>(2-11)</a:t>
                  </a:r>
                  <a:endParaRPr lang="en-AU" altLang="en-US" sz="2000" b="1" dirty="0">
                    <a:latin typeface="Arial" pitchFamily="34" charset="0"/>
                    <a:cs typeface="Arial" panose="020B0604020202020204" pitchFamily="34" charset="0"/>
                  </a:endParaRPr>
                </a:p>
                <a:p>
                  <a:pPr algn="ctr">
                    <a:spcBef>
                      <a:spcPct val="0"/>
                    </a:spcBef>
                    <a:buFontTx/>
                    <a:buNone/>
                  </a:pPr>
                  <a:endParaRPr lang="en-AU" altLang="en-US" sz="2000" b="1" dirty="0">
                    <a:latin typeface="Arial" pitchFamily="34" charset="0"/>
                    <a:cs typeface="Arial" panose="020B0604020202020204" pitchFamily="34" charset="0"/>
                  </a:endParaRPr>
                </a:p>
              </p:txBody>
            </p:sp>
            <p:sp>
              <p:nvSpPr>
                <p:cNvPr id="17437" name="Rectangle 55"/>
                <p:cNvSpPr>
                  <a:spLocks noChangeArrowheads="1"/>
                </p:cNvSpPr>
                <p:nvPr/>
              </p:nvSpPr>
              <p:spPr bwMode="auto">
                <a:xfrm>
                  <a:off x="1176" y="2245"/>
                  <a:ext cx="672"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nvGrpSpPr>
              <p:cNvPr id="17433" name="Group 56"/>
              <p:cNvGrpSpPr>
                <a:grpSpLocks/>
              </p:cNvGrpSpPr>
              <p:nvPr/>
            </p:nvGrpSpPr>
            <p:grpSpPr bwMode="auto">
              <a:xfrm>
                <a:off x="1848" y="2245"/>
                <a:ext cx="1896" cy="403"/>
                <a:chOff x="1848" y="2245"/>
                <a:chExt cx="1896" cy="403"/>
              </a:xfrm>
            </p:grpSpPr>
            <p:sp>
              <p:nvSpPr>
                <p:cNvPr id="17434" name="Rectangle 57"/>
                <p:cNvSpPr>
                  <a:spLocks noChangeArrowheads="1"/>
                </p:cNvSpPr>
                <p:nvPr/>
              </p:nvSpPr>
              <p:spPr bwMode="auto">
                <a:xfrm>
                  <a:off x="1860" y="2245"/>
                  <a:ext cx="1872"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400" b="1" dirty="0" err="1">
                      <a:latin typeface="Arial" panose="020B0604020202020204" pitchFamily="34" charset="0"/>
                      <a:cs typeface="Arial" panose="020B0604020202020204" pitchFamily="34" charset="0"/>
                    </a:rPr>
                    <a:t>Latini</a:t>
                  </a:r>
                  <a:r>
                    <a:rPr lang="en-AU" altLang="en-US" sz="2400" b="1" dirty="0">
                      <a:latin typeface="Arial" panose="020B0604020202020204" pitchFamily="34" charset="0"/>
                      <a:cs typeface="Arial" panose="020B0604020202020204" pitchFamily="34" charset="0"/>
                    </a:rPr>
                    <a:t> </a:t>
                  </a:r>
                  <a:r>
                    <a:rPr lang="en-AU" altLang="en-US" sz="1200" b="1" dirty="0">
                      <a:latin typeface="Arial" pitchFamily="34" charset="0"/>
                      <a:cs typeface="Arial" panose="020B0604020202020204" pitchFamily="34" charset="0"/>
                    </a:rPr>
                    <a:t>et al</a:t>
                  </a:r>
                  <a:r>
                    <a:rPr lang="en-AU" altLang="en-US" sz="2400" b="1" dirty="0">
                      <a:latin typeface="Arial" pitchFamily="34" charset="0"/>
                      <a:cs typeface="Arial" panose="020B0604020202020204" pitchFamily="34" charset="0"/>
                    </a:rPr>
                    <a:t> 1998</a:t>
                  </a:r>
                </a:p>
                <a:p>
                  <a:pPr>
                    <a:spcBef>
                      <a:spcPct val="0"/>
                    </a:spcBef>
                    <a:buFontTx/>
                    <a:buNone/>
                  </a:pPr>
                  <a:endParaRPr lang="en-AU" altLang="en-US" sz="2400" b="1" dirty="0">
                    <a:latin typeface="Arial" pitchFamily="34" charset="0"/>
                    <a:cs typeface="Arial" panose="020B0604020202020204" pitchFamily="34" charset="0"/>
                  </a:endParaRPr>
                </a:p>
              </p:txBody>
            </p:sp>
            <p:sp>
              <p:nvSpPr>
                <p:cNvPr id="17435" name="Rectangle 58"/>
                <p:cNvSpPr>
                  <a:spLocks noChangeArrowheads="1"/>
                </p:cNvSpPr>
                <p:nvPr/>
              </p:nvSpPr>
              <p:spPr bwMode="auto">
                <a:xfrm>
                  <a:off x="1848" y="2245"/>
                  <a:ext cx="1896" cy="40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grpSp>
        <p:sp>
          <p:nvSpPr>
            <p:cNvPr id="17415" name="Rectangle 59"/>
            <p:cNvSpPr>
              <a:spLocks noChangeArrowheads="1"/>
            </p:cNvSpPr>
            <p:nvPr/>
          </p:nvSpPr>
          <p:spPr bwMode="auto">
            <a:xfrm>
              <a:off x="-3" y="-3"/>
              <a:ext cx="3750" cy="2654"/>
            </a:xfrm>
            <a:prstGeom prst="rect">
              <a:avLst/>
            </a:prstGeom>
            <a:noFill/>
            <a:ln w="11112">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latin typeface="Arial" panose="020B0604020202020204" pitchFamily="34" charset="0"/>
                <a:cs typeface="Arial" panose="020B0604020202020204" pitchFamily="34" charset="0"/>
              </a:endParaRPr>
            </a:p>
          </p:txBody>
        </p:sp>
      </p:grpSp>
      <p:sp>
        <p:nvSpPr>
          <p:cNvPr id="17412" name="Rectangle 60"/>
          <p:cNvSpPr>
            <a:spLocks noChangeArrowheads="1"/>
          </p:cNvSpPr>
          <p:nvPr/>
        </p:nvSpPr>
        <p:spPr bwMode="auto">
          <a:xfrm>
            <a:off x="4608513" y="4149080"/>
            <a:ext cx="3700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AU" altLang="en-US" sz="2000" b="1" smtClean="0">
                <a:latin typeface="Arial" pitchFamily="34" charset="0"/>
                <a:cs typeface="Times New Roman" pitchFamily="18" charset="0"/>
              </a:rPr>
              <a:t>Antithrombotic Trialists 2002</a:t>
            </a:r>
            <a:endParaRPr lang="en-GB" altLang="en-US" sz="2000" b="1" dirty="0">
              <a:latin typeface="Arial" pitchFamily="34" charset="0"/>
              <a:cs typeface="Times New Roman" pitchFamily="18" charset="0"/>
            </a:endParaRPr>
          </a:p>
        </p:txBody>
      </p:sp>
      <p:sp>
        <p:nvSpPr>
          <p:cNvPr id="133181" name="Rectangle 61"/>
          <p:cNvSpPr>
            <a:spLocks noChangeArrowheads="1"/>
          </p:cNvSpPr>
          <p:nvPr/>
        </p:nvSpPr>
        <p:spPr bwMode="auto">
          <a:xfrm>
            <a:off x="2267744" y="6460917"/>
            <a:ext cx="6637337" cy="338554"/>
          </a:xfrm>
          <a:prstGeom prst="rect">
            <a:avLst/>
          </a:prstGeom>
          <a:noFill/>
          <a:ln w="9525">
            <a:noFill/>
            <a:miter lim="800000"/>
            <a:headEnd/>
            <a:tailEnd/>
          </a:ln>
          <a:effectLst/>
        </p:spPr>
        <p:txBody>
          <a:bodyPr anchor="ctr">
            <a:spAutoFit/>
          </a:bodyPr>
          <a:lstStyle/>
          <a:p>
            <a:pPr algn="r" eaLnBrk="1" hangingPunct="1">
              <a:defRPr/>
            </a:pPr>
            <a:r>
              <a:rPr lang="en-GB" sz="1600" dirty="0">
                <a:latin typeface="Arial" pitchFamily="34" charset="0"/>
              </a:rPr>
              <a:t>Ford NEJM 2007; 356: </a:t>
            </a:r>
            <a:r>
              <a:rPr lang="en-GB" sz="1600">
                <a:latin typeface="Arial" pitchFamily="34" charset="0"/>
              </a:rPr>
              <a:t>2388</a:t>
            </a:r>
            <a:r>
              <a:rPr lang="en-GB" sz="1600" smtClean="0">
                <a:latin typeface="Arial" pitchFamily="34" charset="0"/>
              </a:rPr>
              <a:t>;</a:t>
            </a:r>
            <a:endParaRPr lang="en-GB" sz="1600" dirty="0">
              <a:latin typeface="Arial" pitchFamily="34" charset="0"/>
            </a:endParaRPr>
          </a:p>
        </p:txBody>
      </p:sp>
    </p:spTree>
    <p:extLst>
      <p:ext uri="{BB962C8B-B14F-4D97-AF65-F5344CB8AC3E}">
        <p14:creationId xmlns:p14="http://schemas.microsoft.com/office/powerpoint/2010/main" val="1837998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AutoShape 3"/>
          <p:cNvSpPr>
            <a:spLocks noChangeArrowheads="1"/>
          </p:cNvSpPr>
          <p:nvPr/>
        </p:nvSpPr>
        <p:spPr bwMode="auto">
          <a:xfrm>
            <a:off x="150813" y="116632"/>
            <a:ext cx="8899525" cy="1225550"/>
          </a:xfrm>
          <a:prstGeom prst="roundRect">
            <a:avLst>
              <a:gd name="adj" fmla="val 16667"/>
            </a:avLst>
          </a:prstGeom>
          <a:noFill/>
          <a:ln w="50800">
            <a:noFill/>
            <a:round/>
            <a:headEnd/>
            <a:tailEnd/>
          </a:ln>
          <a:effectLst/>
        </p:spPr>
        <p:txBody>
          <a:bodyPr anchor="ctr">
            <a:spAutoFit/>
          </a:bodyPr>
          <a:lstStyle/>
          <a:p>
            <a:pPr algn="ctr">
              <a:defRPr/>
            </a:pPr>
            <a:r>
              <a:rPr lang="en-GB" sz="3200" b="1" dirty="0" smtClean="0">
                <a:latin typeface="Arial" panose="020B0604020202020204" pitchFamily="34" charset="0"/>
                <a:cs typeface="Arial" panose="020B0604020202020204" pitchFamily="34" charset="0"/>
              </a:rPr>
              <a:t>Treating </a:t>
            </a:r>
            <a:r>
              <a:rPr lang="en-IE" sz="3200" b="1" dirty="0">
                <a:latin typeface="Arial" panose="020B0604020202020204" pitchFamily="34" charset="0"/>
                <a:cs typeface="Arial" panose="020B0604020202020204" pitchFamily="34" charset="0"/>
              </a:rPr>
              <a:t>I</a:t>
            </a:r>
            <a:r>
              <a:rPr lang="tr-TR" sz="3200" b="1" dirty="0" smtClean="0">
                <a:latin typeface="Arial" panose="020B0604020202020204" pitchFamily="34" charset="0"/>
                <a:cs typeface="Arial" panose="020B0604020202020204" pitchFamily="34" charset="0"/>
              </a:rPr>
              <a:t>ndividual </a:t>
            </a:r>
            <a:r>
              <a:rPr lang="en-GB" sz="3200" b="1" dirty="0" smtClean="0">
                <a:latin typeface="Arial" panose="020B0604020202020204" pitchFamily="34" charset="0"/>
                <a:cs typeface="Arial" panose="020B0604020202020204" pitchFamily="34" charset="0"/>
              </a:rPr>
              <a:t>CHD Patients - Impact </a:t>
            </a:r>
            <a:r>
              <a:rPr lang="en-IE" sz="3200" b="1" dirty="0" smtClean="0">
                <a:latin typeface="Arial" panose="020B0604020202020204" pitchFamily="34" charset="0"/>
                <a:cs typeface="Arial" panose="020B0604020202020204" pitchFamily="34" charset="0"/>
              </a:rPr>
              <a:t>o</a:t>
            </a:r>
            <a:r>
              <a:rPr lang="tr-TR" sz="3200" b="1" dirty="0" smtClean="0">
                <a:latin typeface="Arial" panose="020B0604020202020204" pitchFamily="34" charset="0"/>
                <a:cs typeface="Arial" panose="020B0604020202020204" pitchFamily="34" charset="0"/>
              </a:rPr>
              <a:t>n P</a:t>
            </a:r>
            <a:r>
              <a:rPr lang="en-GB" sz="3200" b="1" dirty="0" err="1" smtClean="0">
                <a:latin typeface="Arial" panose="020B0604020202020204" pitchFamily="34" charset="0"/>
                <a:cs typeface="Arial" panose="020B0604020202020204" pitchFamily="34" charset="0"/>
              </a:rPr>
              <a:t>opulation</a:t>
            </a:r>
            <a:r>
              <a:rPr lang="en-GB" sz="3200" b="1" dirty="0" smtClean="0">
                <a:latin typeface="Arial" panose="020B0604020202020204" pitchFamily="34" charset="0"/>
                <a:cs typeface="Arial" panose="020B0604020202020204" pitchFamily="34" charset="0"/>
              </a:rPr>
              <a:t> </a:t>
            </a:r>
            <a:r>
              <a:rPr lang="tr-TR" sz="3200" b="1" dirty="0" smtClean="0">
                <a:latin typeface="Arial" panose="020B0604020202020204" pitchFamily="34" charset="0"/>
                <a:cs typeface="Arial" panose="020B0604020202020204" pitchFamily="34" charset="0"/>
              </a:rPr>
              <a:t>CHD</a:t>
            </a:r>
            <a:r>
              <a:rPr lang="en-GB" sz="3200" b="1" dirty="0" smtClean="0">
                <a:latin typeface="Arial" panose="020B0604020202020204" pitchFamily="34" charset="0"/>
                <a:cs typeface="Arial" panose="020B0604020202020204" pitchFamily="34" charset="0"/>
              </a:rPr>
              <a:t> </a:t>
            </a:r>
            <a:r>
              <a:rPr lang="tr-TR" sz="3200" b="1" dirty="0" smtClean="0">
                <a:latin typeface="Arial" panose="020B0604020202020204" pitchFamily="34" charset="0"/>
                <a:cs typeface="Arial" panose="020B0604020202020204" pitchFamily="34" charset="0"/>
              </a:rPr>
              <a:t>M</a:t>
            </a:r>
            <a:r>
              <a:rPr lang="en-GB" sz="3200" b="1" dirty="0" err="1" smtClean="0">
                <a:latin typeface="Arial" panose="020B0604020202020204" pitchFamily="34" charset="0"/>
                <a:cs typeface="Arial" panose="020B0604020202020204" pitchFamily="34" charset="0"/>
              </a:rPr>
              <a:t>ortality</a:t>
            </a:r>
            <a:r>
              <a:rPr lang="tr-TR" sz="3200" b="1" dirty="0" smtClean="0">
                <a:latin typeface="Arial" panose="020B0604020202020204" pitchFamily="34" charset="0"/>
                <a:cs typeface="Arial" panose="020B0604020202020204" pitchFamily="34" charset="0"/>
              </a:rPr>
              <a:t>:</a:t>
            </a:r>
            <a:r>
              <a:rPr lang="en-GB" sz="3200" b="1" dirty="0" smtClean="0">
                <a:latin typeface="Arial" panose="020B0604020202020204" pitchFamily="34" charset="0"/>
                <a:cs typeface="Arial" panose="020B0604020202020204" pitchFamily="34" charset="0"/>
              </a:rPr>
              <a:t> US Example</a:t>
            </a:r>
            <a:endParaRPr lang="en-US" sz="3200" b="1" dirty="0">
              <a:latin typeface="Arial" panose="020B0604020202020204" pitchFamily="34" charset="0"/>
              <a:cs typeface="Arial" panose="020B0604020202020204" pitchFamily="34" charset="0"/>
            </a:endParaRPr>
          </a:p>
        </p:txBody>
      </p:sp>
      <p:sp>
        <p:nvSpPr>
          <p:cNvPr id="4" name="Text Box 3"/>
          <p:cNvSpPr txBox="1">
            <a:spLocks noChangeArrowheads="1"/>
          </p:cNvSpPr>
          <p:nvPr/>
        </p:nvSpPr>
        <p:spPr bwMode="auto">
          <a:xfrm>
            <a:off x="6500813" y="6324600"/>
            <a:ext cx="2438400" cy="264688"/>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400" dirty="0">
                <a:latin typeface="Arial" panose="020B0604020202020204" pitchFamily="34" charset="0"/>
                <a:cs typeface="Arial" panose="020B0604020202020204" pitchFamily="34" charset="0"/>
              </a:rPr>
              <a:t>  Ford et al  NEJM 2007</a:t>
            </a:r>
          </a:p>
        </p:txBody>
      </p:sp>
      <p:sp>
        <p:nvSpPr>
          <p:cNvPr id="6" name="Rectangle 2"/>
          <p:cNvSpPr txBox="1">
            <a:spLocks noChangeArrowheads="1"/>
          </p:cNvSpPr>
          <p:nvPr/>
        </p:nvSpPr>
        <p:spPr bwMode="auto">
          <a:xfrm>
            <a:off x="395536" y="1556792"/>
            <a:ext cx="8280920" cy="416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sz="3200" kern="1200">
                <a:solidFill>
                  <a:srgbClr val="0070C0"/>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itchFamily="34" charset="0"/>
              <a:buChar char="–"/>
              <a:defRPr sz="2800" kern="1200">
                <a:solidFill>
                  <a:srgbClr val="0070C0"/>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itchFamily="34" charset="0"/>
              <a:buChar char="•"/>
              <a:defRPr sz="2400" kern="1200">
                <a:solidFill>
                  <a:srgbClr val="0070C0"/>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itchFamily="34" charset="0"/>
              <a:buChar char="–"/>
              <a:defRPr sz="2000" kern="1200">
                <a:solidFill>
                  <a:srgbClr val="0070C0"/>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rgbClr val="0070C0"/>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Tx/>
              <a:buNone/>
              <a:defRPr/>
            </a:pPr>
            <a:r>
              <a:rPr lang="en-GB" sz="2400" b="1" dirty="0" smtClean="0">
                <a:solidFill>
                  <a:schemeClr val="tx1"/>
                </a:solidFill>
              </a:rPr>
              <a:t>AMI: Thrombolysis &amp; Aspirin, Men 55-64 years</a:t>
            </a:r>
          </a:p>
          <a:p>
            <a:pPr>
              <a:spcBef>
                <a:spcPts val="0"/>
              </a:spcBef>
              <a:buFontTx/>
              <a:buNone/>
              <a:defRPr/>
            </a:pPr>
            <a:endParaRPr lang="en-GB" sz="1000" b="1" dirty="0" smtClean="0">
              <a:solidFill>
                <a:srgbClr val="FFFF66"/>
              </a:solidFill>
            </a:endParaRPr>
          </a:p>
          <a:p>
            <a:pPr>
              <a:spcBef>
                <a:spcPts val="0"/>
              </a:spcBef>
              <a:buFontTx/>
              <a:buNone/>
              <a:defRPr/>
            </a:pPr>
            <a:r>
              <a:rPr lang="en-GB" sz="2000" b="1" dirty="0" smtClean="0">
                <a:solidFill>
                  <a:schemeClr val="tx2">
                    <a:lumMod val="75000"/>
                  </a:schemeClr>
                </a:solidFill>
              </a:rPr>
              <a:t>Patients</a:t>
            </a:r>
            <a:r>
              <a:rPr lang="en-GB" sz="2000" b="1" dirty="0" smtClean="0"/>
              <a:t>        </a:t>
            </a:r>
            <a:r>
              <a:rPr lang="en-GB" sz="2000" b="1" dirty="0" smtClean="0">
                <a:solidFill>
                  <a:schemeClr val="accent6">
                    <a:lumMod val="50000"/>
                  </a:schemeClr>
                </a:solidFill>
              </a:rPr>
              <a:t>Treatment</a:t>
            </a:r>
            <a:r>
              <a:rPr lang="en-GB" sz="2000" b="1" dirty="0" smtClean="0">
                <a:solidFill>
                  <a:srgbClr val="FF9900"/>
                </a:solidFill>
              </a:rPr>
              <a:t>  </a:t>
            </a:r>
            <a:r>
              <a:rPr lang="en-GB" sz="2000" b="1" dirty="0" smtClean="0">
                <a:solidFill>
                  <a:schemeClr val="accent2">
                    <a:lumMod val="75000"/>
                  </a:schemeClr>
                </a:solidFill>
              </a:rPr>
              <a:t>Relative</a:t>
            </a:r>
            <a:r>
              <a:rPr lang="en-GB" sz="2000" b="1" dirty="0" smtClean="0">
                <a:solidFill>
                  <a:srgbClr val="FF99FF"/>
                </a:solidFill>
              </a:rPr>
              <a:t>      </a:t>
            </a:r>
            <a:r>
              <a:rPr lang="en-GB" sz="2000" b="1" dirty="0" smtClean="0">
                <a:solidFill>
                  <a:schemeClr val="accent4">
                    <a:lumMod val="75000"/>
                  </a:schemeClr>
                </a:solidFill>
              </a:rPr>
              <a:t>Case</a:t>
            </a:r>
            <a:r>
              <a:rPr lang="en-GB" sz="2000" b="1" dirty="0" smtClean="0">
                <a:solidFill>
                  <a:srgbClr val="FFFF66"/>
                </a:solidFill>
              </a:rPr>
              <a:t> </a:t>
            </a:r>
            <a:r>
              <a:rPr lang="en-GB" sz="2000" b="1" dirty="0" smtClean="0">
                <a:solidFill>
                  <a:srgbClr val="FF99FF"/>
                </a:solidFill>
              </a:rPr>
              <a:t>	</a:t>
            </a:r>
            <a:r>
              <a:rPr lang="en-GB" sz="2000" b="1" dirty="0" smtClean="0">
                <a:solidFill>
                  <a:schemeClr val="tx2">
                    <a:lumMod val="75000"/>
                  </a:schemeClr>
                </a:solidFill>
              </a:rPr>
              <a:t> </a:t>
            </a:r>
            <a:r>
              <a:rPr lang="en-GB" sz="2000" b="1" smtClean="0">
                <a:solidFill>
                  <a:schemeClr val="tx2">
                    <a:lumMod val="75000"/>
                  </a:schemeClr>
                </a:solidFill>
              </a:rPr>
              <a:t>Deaths prevented eligible </a:t>
            </a:r>
            <a:r>
              <a:rPr lang="en-GB" sz="2000" b="1" smtClean="0"/>
              <a:t>         </a:t>
            </a:r>
            <a:r>
              <a:rPr lang="en-GB" sz="2000" b="1" dirty="0" smtClean="0">
                <a:solidFill>
                  <a:schemeClr val="accent6">
                    <a:lumMod val="50000"/>
                  </a:schemeClr>
                </a:solidFill>
              </a:rPr>
              <a:t>uptake</a:t>
            </a:r>
            <a:r>
              <a:rPr lang="en-GB" sz="2000" b="1" dirty="0" smtClean="0">
                <a:solidFill>
                  <a:srgbClr val="FF99FF"/>
                </a:solidFill>
              </a:rPr>
              <a:t>	    </a:t>
            </a:r>
            <a:r>
              <a:rPr lang="en-GB" sz="2000" b="1" dirty="0" smtClean="0">
                <a:solidFill>
                  <a:schemeClr val="accent2">
                    <a:lumMod val="75000"/>
                  </a:schemeClr>
                </a:solidFill>
              </a:rPr>
              <a:t>risk</a:t>
            </a:r>
            <a:r>
              <a:rPr lang="en-GB" sz="2000" b="1" dirty="0" smtClean="0">
                <a:solidFill>
                  <a:srgbClr val="FF99FF"/>
                </a:solidFill>
              </a:rPr>
              <a:t> 	         </a:t>
            </a:r>
            <a:r>
              <a:rPr lang="en-GB" sz="2000" b="1" dirty="0" smtClean="0">
                <a:solidFill>
                  <a:schemeClr val="accent4">
                    <a:lumMod val="75000"/>
                  </a:schemeClr>
                </a:solidFill>
              </a:rPr>
              <a:t>Fatality </a:t>
            </a:r>
            <a:r>
              <a:rPr lang="en-GB" sz="2000" b="1" dirty="0" smtClean="0">
                <a:solidFill>
                  <a:srgbClr val="FF99FF"/>
                </a:solidFill>
              </a:rPr>
              <a:t>   	  </a:t>
            </a:r>
            <a:r>
              <a:rPr lang="en-GB" sz="2000" b="1" dirty="0" smtClean="0">
                <a:solidFill>
                  <a:schemeClr val="tx2">
                    <a:lumMod val="75000"/>
                  </a:schemeClr>
                </a:solidFill>
              </a:rPr>
              <a:t>or postponed (DPP)     </a:t>
            </a:r>
            <a:r>
              <a:rPr lang="en-GB" sz="2000" b="1" dirty="0" smtClean="0"/>
              <a:t>		       </a:t>
            </a:r>
            <a:r>
              <a:rPr lang="en-GB" sz="2000" b="1" dirty="0" smtClean="0">
                <a:solidFill>
                  <a:srgbClr val="FF9900"/>
                </a:solidFill>
              </a:rPr>
              <a:t>       </a:t>
            </a:r>
            <a:r>
              <a:rPr lang="en-GB" sz="2000" b="1" dirty="0" smtClean="0">
                <a:solidFill>
                  <a:schemeClr val="accent2">
                    <a:lumMod val="75000"/>
                  </a:schemeClr>
                </a:solidFill>
              </a:rPr>
              <a:t>reduction</a:t>
            </a:r>
            <a:r>
              <a:rPr lang="en-GB" sz="2000" b="1" dirty="0" smtClean="0">
                <a:solidFill>
                  <a:srgbClr val="FF99FF"/>
                </a:solidFill>
              </a:rPr>
              <a:t> </a:t>
            </a:r>
            <a:endParaRPr lang="en-GB" sz="2000" b="1" dirty="0" smtClean="0">
              <a:solidFill>
                <a:schemeClr val="hlink"/>
              </a:solidFill>
            </a:endParaRPr>
          </a:p>
          <a:p>
            <a:pPr>
              <a:spcBef>
                <a:spcPts val="0"/>
              </a:spcBef>
              <a:buFontTx/>
              <a:buNone/>
              <a:defRPr/>
            </a:pPr>
            <a:endParaRPr lang="en-GB" sz="400" b="1" dirty="0" smtClean="0">
              <a:solidFill>
                <a:schemeClr val="folHlink"/>
              </a:solidFill>
            </a:endParaRPr>
          </a:p>
          <a:p>
            <a:pPr>
              <a:spcBef>
                <a:spcPts val="0"/>
              </a:spcBef>
              <a:buFontTx/>
              <a:buNone/>
              <a:defRPr/>
            </a:pPr>
            <a:r>
              <a:rPr lang="en-GB" sz="2800" b="1" dirty="0" smtClean="0"/>
              <a:t>  </a:t>
            </a:r>
            <a:r>
              <a:rPr lang="en-GB" sz="2800" b="1" dirty="0" smtClean="0">
                <a:solidFill>
                  <a:schemeClr val="tx2">
                    <a:lumMod val="75000"/>
                  </a:schemeClr>
                </a:solidFill>
              </a:rPr>
              <a:t> a</a:t>
            </a:r>
            <a:r>
              <a:rPr lang="en-GB" sz="2800" b="1" dirty="0" smtClean="0"/>
              <a:t>	</a:t>
            </a:r>
            <a:r>
              <a:rPr lang="en-GB" sz="2000" b="1" dirty="0" smtClean="0">
                <a:solidFill>
                  <a:srgbClr val="FFCC00"/>
                </a:solidFill>
              </a:rPr>
              <a:t>   </a:t>
            </a:r>
            <a:r>
              <a:rPr lang="en-GB" sz="2000" b="1" dirty="0" smtClean="0">
                <a:solidFill>
                  <a:srgbClr val="66FF33"/>
                </a:solidFill>
              </a:rPr>
              <a:t> </a:t>
            </a:r>
            <a:r>
              <a:rPr lang="en-GB" sz="2000" b="1" dirty="0" smtClean="0">
                <a:solidFill>
                  <a:schemeClr val="tx1"/>
                </a:solidFill>
              </a:rPr>
              <a:t>x</a:t>
            </a:r>
            <a:r>
              <a:rPr lang="en-GB" sz="2000" b="1" dirty="0" smtClean="0">
                <a:solidFill>
                  <a:srgbClr val="FFCC00"/>
                </a:solidFill>
              </a:rPr>
              <a:t>	 </a:t>
            </a:r>
            <a:r>
              <a:rPr lang="en-GB" sz="2800" b="1" dirty="0" smtClean="0">
                <a:solidFill>
                  <a:schemeClr val="accent6">
                    <a:lumMod val="50000"/>
                  </a:schemeClr>
                </a:solidFill>
              </a:rPr>
              <a:t>b </a:t>
            </a:r>
            <a:r>
              <a:rPr lang="en-GB" sz="2000" b="1" dirty="0" smtClean="0">
                <a:solidFill>
                  <a:srgbClr val="FFCC00"/>
                </a:solidFill>
              </a:rPr>
              <a:t>    </a:t>
            </a:r>
            <a:r>
              <a:rPr lang="en-GB" sz="2000" b="1" dirty="0" smtClean="0">
                <a:solidFill>
                  <a:schemeClr val="tx1"/>
                </a:solidFill>
              </a:rPr>
              <a:t>x</a:t>
            </a:r>
            <a:r>
              <a:rPr lang="en-GB" sz="2000" b="1" dirty="0" smtClean="0">
                <a:solidFill>
                  <a:srgbClr val="FFCC00"/>
                </a:solidFill>
              </a:rPr>
              <a:t>       </a:t>
            </a:r>
            <a:r>
              <a:rPr lang="en-GB" b="1" dirty="0" smtClean="0">
                <a:solidFill>
                  <a:schemeClr val="accent2">
                    <a:lumMod val="75000"/>
                  </a:schemeClr>
                </a:solidFill>
              </a:rPr>
              <a:t>c</a:t>
            </a:r>
            <a:r>
              <a:rPr lang="en-GB" b="1" dirty="0" smtClean="0">
                <a:solidFill>
                  <a:srgbClr val="FF99FF"/>
                </a:solidFill>
              </a:rPr>
              <a:t> 	  </a:t>
            </a:r>
            <a:r>
              <a:rPr lang="en-GB" sz="2000" b="1" dirty="0" smtClean="0">
                <a:solidFill>
                  <a:schemeClr val="tx1"/>
                </a:solidFill>
              </a:rPr>
              <a:t>x</a:t>
            </a:r>
            <a:r>
              <a:rPr lang="en-GB" sz="2000" b="1" dirty="0" smtClean="0">
                <a:solidFill>
                  <a:srgbClr val="66FF33"/>
                </a:solidFill>
              </a:rPr>
              <a:t>        </a:t>
            </a:r>
            <a:r>
              <a:rPr lang="en-GB" b="1" dirty="0" smtClean="0">
                <a:solidFill>
                  <a:schemeClr val="accent4">
                    <a:lumMod val="75000"/>
                  </a:schemeClr>
                </a:solidFill>
              </a:rPr>
              <a:t>d</a:t>
            </a:r>
            <a:r>
              <a:rPr lang="en-GB" sz="2000" b="1" dirty="0" smtClean="0">
                <a:solidFill>
                  <a:srgbClr val="FFFF66"/>
                </a:solidFill>
              </a:rPr>
              <a:t>	</a:t>
            </a:r>
            <a:r>
              <a:rPr lang="en-GB" sz="2000" b="1" dirty="0" smtClean="0">
                <a:solidFill>
                  <a:srgbClr val="66FF33"/>
                </a:solidFill>
              </a:rPr>
              <a:t>  </a:t>
            </a:r>
            <a:r>
              <a:rPr lang="en-GB" sz="2000" b="1" dirty="0" smtClean="0">
                <a:solidFill>
                  <a:schemeClr val="tx1"/>
                </a:solidFill>
              </a:rPr>
              <a:t>= </a:t>
            </a:r>
            <a:r>
              <a:rPr lang="en-GB" sz="2000" b="1" dirty="0" smtClean="0">
                <a:solidFill>
                  <a:srgbClr val="FFCC00"/>
                </a:solidFill>
              </a:rPr>
              <a:t>   </a:t>
            </a:r>
            <a:r>
              <a:rPr lang="en-GB" sz="2400" b="1" dirty="0" smtClean="0">
                <a:solidFill>
                  <a:schemeClr val="tx2">
                    <a:lumMod val="75000"/>
                  </a:schemeClr>
                </a:solidFill>
              </a:rPr>
              <a:t>a x b x c x d</a:t>
            </a:r>
          </a:p>
          <a:p>
            <a:pPr>
              <a:spcBef>
                <a:spcPts val="0"/>
              </a:spcBef>
              <a:buFontTx/>
              <a:buNone/>
              <a:defRPr/>
            </a:pPr>
            <a:r>
              <a:rPr lang="en-GB" sz="2800" b="1" dirty="0" smtClean="0">
                <a:solidFill>
                  <a:schemeClr val="tx2">
                    <a:lumMod val="75000"/>
                  </a:schemeClr>
                </a:solidFill>
              </a:rPr>
              <a:t>102,280</a:t>
            </a:r>
            <a:r>
              <a:rPr lang="en-GB" sz="2800" b="1" dirty="0" smtClean="0">
                <a:solidFill>
                  <a:srgbClr val="66FF33"/>
                </a:solidFill>
              </a:rPr>
              <a:t>  </a:t>
            </a:r>
            <a:r>
              <a:rPr lang="en-GB" sz="2800" b="1" dirty="0" smtClean="0">
                <a:solidFill>
                  <a:schemeClr val="tx1"/>
                </a:solidFill>
              </a:rPr>
              <a:t>X</a:t>
            </a:r>
            <a:r>
              <a:rPr lang="en-GB" sz="2800" b="1" dirty="0" smtClean="0">
                <a:solidFill>
                  <a:srgbClr val="66FF33"/>
                </a:solidFill>
              </a:rPr>
              <a:t>  </a:t>
            </a:r>
            <a:r>
              <a:rPr lang="en-GB" sz="2800" b="1" dirty="0" smtClean="0">
                <a:solidFill>
                  <a:schemeClr val="accent6">
                    <a:lumMod val="50000"/>
                  </a:schemeClr>
                </a:solidFill>
              </a:rPr>
              <a:t>21%  </a:t>
            </a:r>
            <a:r>
              <a:rPr lang="en-GB" sz="2800" b="1" smtClean="0">
                <a:solidFill>
                  <a:schemeClr val="tx1"/>
                </a:solidFill>
              </a:rPr>
              <a:t>x</a:t>
            </a:r>
            <a:r>
              <a:rPr lang="en-GB" sz="2800" b="1" smtClean="0">
                <a:solidFill>
                  <a:srgbClr val="66FF33"/>
                </a:solidFill>
              </a:rPr>
              <a:t>  </a:t>
            </a:r>
            <a:r>
              <a:rPr lang="en-GB" sz="2800" b="1" smtClean="0">
                <a:solidFill>
                  <a:schemeClr val="accent2">
                    <a:lumMod val="75000"/>
                  </a:schemeClr>
                </a:solidFill>
              </a:rPr>
              <a:t>0.26</a:t>
            </a:r>
            <a:r>
              <a:rPr lang="en-GB" sz="2800" b="1" smtClean="0">
                <a:solidFill>
                  <a:srgbClr val="66FF33"/>
                </a:solidFill>
              </a:rPr>
              <a:t>  </a:t>
            </a:r>
            <a:r>
              <a:rPr lang="en-GB" sz="2800" b="1" dirty="0" smtClean="0">
                <a:solidFill>
                  <a:schemeClr val="tx1"/>
                </a:solidFill>
              </a:rPr>
              <a:t>x</a:t>
            </a:r>
            <a:r>
              <a:rPr lang="en-GB" sz="2800" b="1" dirty="0" smtClean="0">
                <a:solidFill>
                  <a:srgbClr val="66FF33"/>
                </a:solidFill>
              </a:rPr>
              <a:t>   </a:t>
            </a:r>
            <a:r>
              <a:rPr lang="en-GB" sz="3600" b="1" dirty="0" smtClean="0">
                <a:solidFill>
                  <a:schemeClr val="accent4">
                    <a:lumMod val="75000"/>
                  </a:schemeClr>
                </a:solidFill>
              </a:rPr>
              <a:t>0.054</a:t>
            </a:r>
            <a:r>
              <a:rPr lang="en-GB" sz="4000" b="1" dirty="0" smtClean="0">
                <a:solidFill>
                  <a:srgbClr val="FFFF66"/>
                </a:solidFill>
              </a:rPr>
              <a:t>   </a:t>
            </a:r>
            <a:r>
              <a:rPr lang="en-GB" sz="2800" b="1" smtClean="0">
                <a:solidFill>
                  <a:schemeClr val="tx1"/>
                </a:solidFill>
              </a:rPr>
              <a:t>=</a:t>
            </a:r>
            <a:r>
              <a:rPr lang="en-GB" sz="2800" b="1" smtClean="0">
                <a:solidFill>
                  <a:srgbClr val="66FF33"/>
                </a:solidFill>
              </a:rPr>
              <a:t>   </a:t>
            </a:r>
            <a:r>
              <a:rPr lang="en-GB" sz="4000" b="1" smtClean="0">
                <a:solidFill>
                  <a:schemeClr val="tx2">
                    <a:lumMod val="75000"/>
                  </a:schemeClr>
                </a:solidFill>
              </a:rPr>
              <a:t>303</a:t>
            </a:r>
            <a:endParaRPr lang="en-GB" sz="4000" b="1" dirty="0" smtClean="0">
              <a:solidFill>
                <a:schemeClr val="tx2">
                  <a:lumMod val="75000"/>
                </a:schemeClr>
              </a:solidFill>
            </a:endParaRPr>
          </a:p>
          <a:p>
            <a:pPr>
              <a:spcBef>
                <a:spcPts val="0"/>
              </a:spcBef>
              <a:buFontTx/>
              <a:buNone/>
              <a:defRPr/>
            </a:pPr>
            <a:endParaRPr lang="en-GB" sz="1800" b="1" dirty="0" smtClean="0">
              <a:solidFill>
                <a:schemeClr val="tx1"/>
              </a:solidFill>
            </a:endParaRPr>
          </a:p>
          <a:p>
            <a:pPr>
              <a:spcBef>
                <a:spcPts val="0"/>
              </a:spcBef>
              <a:buFontTx/>
              <a:buNone/>
              <a:defRPr/>
            </a:pPr>
            <a:r>
              <a:rPr lang="en-GB" sz="1800" b="1" dirty="0" smtClean="0">
                <a:solidFill>
                  <a:schemeClr val="tx1"/>
                </a:solidFill>
              </a:rPr>
              <a:t>Sources</a:t>
            </a:r>
          </a:p>
          <a:p>
            <a:pPr>
              <a:spcBef>
                <a:spcPts val="0"/>
              </a:spcBef>
              <a:buFontTx/>
              <a:buNone/>
              <a:defRPr/>
            </a:pPr>
            <a:r>
              <a:rPr lang="en-GB" sz="1800" b="1" dirty="0" smtClean="0"/>
              <a:t> </a:t>
            </a:r>
            <a:r>
              <a:rPr lang="en-GB" sz="1800" b="1" dirty="0" smtClean="0">
                <a:solidFill>
                  <a:schemeClr val="tx2">
                    <a:lumMod val="75000"/>
                  </a:schemeClr>
                </a:solidFill>
              </a:rPr>
              <a:t>Routine</a:t>
            </a:r>
            <a:r>
              <a:rPr lang="en-GB" sz="1800" b="1" dirty="0" smtClean="0">
                <a:solidFill>
                  <a:schemeClr val="tx2"/>
                </a:solidFill>
              </a:rPr>
              <a:t>          </a:t>
            </a:r>
            <a:r>
              <a:rPr lang="en-GB" sz="1800" b="1" dirty="0" smtClean="0">
                <a:solidFill>
                  <a:schemeClr val="accent6">
                    <a:lumMod val="50000"/>
                  </a:schemeClr>
                </a:solidFill>
              </a:rPr>
              <a:t>Papers</a:t>
            </a:r>
            <a:r>
              <a:rPr lang="en-GB" sz="1800" b="1" dirty="0" smtClean="0">
                <a:solidFill>
                  <a:schemeClr val="tx2"/>
                </a:solidFill>
              </a:rPr>
              <a:t>	  </a:t>
            </a:r>
            <a:r>
              <a:rPr lang="en-GB" sz="1800" b="1" dirty="0" err="1" smtClean="0">
                <a:solidFill>
                  <a:schemeClr val="accent2">
                    <a:lumMod val="75000"/>
                  </a:schemeClr>
                </a:solidFill>
              </a:rPr>
              <a:t>Estess</a:t>
            </a:r>
            <a:r>
              <a:rPr lang="en-GB" sz="1800" b="1" dirty="0" smtClean="0">
                <a:solidFill>
                  <a:schemeClr val="accent2">
                    <a:lumMod val="75000"/>
                  </a:schemeClr>
                </a:solidFill>
              </a:rPr>
              <a:t> &amp; FTT</a:t>
            </a:r>
            <a:r>
              <a:rPr lang="en-GB" sz="1800" b="1" dirty="0" smtClean="0">
                <a:solidFill>
                  <a:srgbClr val="FFCCFF"/>
                </a:solidFill>
              </a:rPr>
              <a:t>	</a:t>
            </a:r>
            <a:r>
              <a:rPr lang="en-GB" sz="2000" b="1" dirty="0" smtClean="0">
                <a:solidFill>
                  <a:schemeClr val="accent4">
                    <a:lumMod val="75000"/>
                  </a:schemeClr>
                </a:solidFill>
              </a:rPr>
              <a:t>Medicare</a:t>
            </a:r>
          </a:p>
          <a:p>
            <a:pPr>
              <a:spcBef>
                <a:spcPts val="0"/>
              </a:spcBef>
              <a:buFontTx/>
              <a:buNone/>
              <a:defRPr/>
            </a:pPr>
            <a:r>
              <a:rPr lang="en-GB" sz="1800" b="1" dirty="0" smtClean="0">
                <a:solidFill>
                  <a:schemeClr val="tx2">
                    <a:lumMod val="75000"/>
                  </a:schemeClr>
                </a:solidFill>
              </a:rPr>
              <a:t>statistics</a:t>
            </a:r>
            <a:r>
              <a:rPr lang="en-GB" sz="1800" b="1" dirty="0" smtClean="0"/>
              <a:t>           </a:t>
            </a:r>
            <a:r>
              <a:rPr lang="en-GB" sz="1800" b="1" dirty="0" smtClean="0">
                <a:solidFill>
                  <a:schemeClr val="accent6">
                    <a:lumMod val="50000"/>
                  </a:schemeClr>
                </a:solidFill>
              </a:rPr>
              <a:t>audits</a:t>
            </a:r>
            <a:r>
              <a:rPr lang="en-GB" sz="1800" b="1" dirty="0" smtClean="0">
                <a:solidFill>
                  <a:srgbClr val="FF9966"/>
                </a:solidFill>
              </a:rPr>
              <a:t>        </a:t>
            </a:r>
            <a:r>
              <a:rPr lang="en-GB" sz="1600" b="1" dirty="0" smtClean="0">
                <a:solidFill>
                  <a:schemeClr val="accent2">
                    <a:lumMod val="75000"/>
                  </a:schemeClr>
                </a:solidFill>
              </a:rPr>
              <a:t>Meta-analyses</a:t>
            </a:r>
            <a:r>
              <a:rPr lang="en-GB" sz="1800" b="1" dirty="0" smtClean="0">
                <a:solidFill>
                  <a:srgbClr val="FFCCFF"/>
                </a:solidFill>
              </a:rPr>
              <a:t>	</a:t>
            </a:r>
            <a:r>
              <a:rPr lang="en-GB" sz="1600" b="1" dirty="0" smtClean="0">
                <a:solidFill>
                  <a:schemeClr val="tx2"/>
                </a:solidFill>
              </a:rPr>
              <a:t>	</a:t>
            </a:r>
          </a:p>
          <a:p>
            <a:pPr>
              <a:spcBef>
                <a:spcPts val="0"/>
              </a:spcBef>
              <a:buFontTx/>
              <a:buNone/>
              <a:defRPr/>
            </a:pPr>
            <a:r>
              <a:rPr lang="en-GB" sz="1600" b="1" dirty="0" smtClean="0">
                <a:solidFill>
                  <a:schemeClr val="tx2"/>
                </a:solidFill>
              </a:rPr>
              <a:t>			</a:t>
            </a:r>
          </a:p>
        </p:txBody>
      </p:sp>
    </p:spTree>
    <p:extLst>
      <p:ext uri="{BB962C8B-B14F-4D97-AF65-F5344CB8AC3E}">
        <p14:creationId xmlns:p14="http://schemas.microsoft.com/office/powerpoint/2010/main" val="3945769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0" y="381000"/>
            <a:ext cx="9144000" cy="1752600"/>
          </a:xfrm>
        </p:spPr>
        <p:txBody>
          <a:bodyPr>
            <a:normAutofit fontScale="90000"/>
          </a:bodyPr>
          <a:lstStyle/>
          <a:p>
            <a:pPr>
              <a:lnSpc>
                <a:spcPct val="90000"/>
              </a:lnSpc>
              <a:defRPr/>
            </a:pPr>
            <a:r>
              <a:rPr lang="en-GB" b="1" cap="none" dirty="0" smtClean="0"/>
              <a:t>      Sensitivity Analyses</a:t>
            </a:r>
            <a:r>
              <a:rPr lang="en-GB" sz="3400" b="1" cap="none" dirty="0" smtClean="0"/>
              <a:t/>
            </a:r>
            <a:br>
              <a:rPr lang="en-GB" sz="3400" b="1" cap="none" dirty="0" smtClean="0"/>
            </a:br>
            <a:r>
              <a:rPr lang="en-GB" sz="3400" b="1" cap="none" dirty="0" smtClean="0"/>
              <a:t>   </a:t>
            </a:r>
            <a:r>
              <a:rPr lang="en-GB" sz="3200" b="1" cap="none" dirty="0" smtClean="0"/>
              <a:t>Brigg’s Analysis Of Extremes Method  </a:t>
            </a:r>
            <a:r>
              <a:rPr lang="en-GB" sz="3000" b="1" cap="none" dirty="0" smtClean="0"/>
              <a:t/>
            </a:r>
            <a:br>
              <a:rPr lang="en-GB" sz="3000" b="1" cap="none" dirty="0" smtClean="0"/>
            </a:br>
            <a:r>
              <a:rPr lang="en-GB" sz="3000" b="1" cap="none" dirty="0" smtClean="0"/>
              <a:t>     </a:t>
            </a:r>
            <a:r>
              <a:rPr lang="en-GB" sz="2600" b="1" cap="none" dirty="0" smtClean="0"/>
              <a:t>(Using Minimum &amp; Maximum Plausible Values)</a:t>
            </a:r>
            <a:br>
              <a:rPr lang="en-GB" sz="2600" b="1" cap="none" dirty="0" smtClean="0"/>
            </a:br>
            <a:r>
              <a:rPr lang="en-GB" sz="2600" b="1" i="1" cap="none" dirty="0" smtClean="0"/>
              <a:t> </a:t>
            </a:r>
            <a:r>
              <a:rPr lang="en-GB" sz="3800" b="1" cap="none" dirty="0" smtClean="0"/>
              <a:t>US Example</a:t>
            </a:r>
            <a:r>
              <a:rPr lang="en-GB" sz="2600" b="1" i="1" cap="none" dirty="0" smtClean="0"/>
              <a:t>  </a:t>
            </a:r>
            <a:r>
              <a:rPr lang="en-US" sz="2600" b="1" i="1" cap="none" dirty="0" smtClean="0"/>
              <a:t>AMI  Thrombolysis  </a:t>
            </a:r>
            <a:r>
              <a:rPr lang="en-GB" sz="2000" b="1" cap="none" dirty="0" smtClean="0"/>
              <a:t>Men 55-64 Years</a:t>
            </a:r>
            <a:r>
              <a:rPr lang="en-GB" sz="3600" b="1" cap="none" dirty="0" smtClean="0"/>
              <a:t> </a:t>
            </a:r>
            <a:endParaRPr lang="en-US" sz="3600" b="1" cap="none" dirty="0" smtClean="0"/>
          </a:p>
        </p:txBody>
      </p:sp>
      <p:sp>
        <p:nvSpPr>
          <p:cNvPr id="34819" name="Text Box 3"/>
          <p:cNvSpPr txBox="1">
            <a:spLocks noChangeArrowheads="1"/>
          </p:cNvSpPr>
          <p:nvPr/>
        </p:nvSpPr>
        <p:spPr bwMode="auto">
          <a:xfrm>
            <a:off x="6500813" y="6324600"/>
            <a:ext cx="2438400" cy="240066"/>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200" dirty="0">
                <a:latin typeface="Arial" panose="020B0604020202020204" pitchFamily="34" charset="0"/>
                <a:cs typeface="Arial" panose="020B0604020202020204" pitchFamily="34" charset="0"/>
              </a:rPr>
              <a:t>  Ford et al  NEJM 2007</a:t>
            </a:r>
          </a:p>
        </p:txBody>
      </p:sp>
      <p:sp>
        <p:nvSpPr>
          <p:cNvPr id="137220" name="Rectangle 4"/>
          <p:cNvSpPr>
            <a:spLocks noChangeArrowheads="1"/>
          </p:cNvSpPr>
          <p:nvPr/>
        </p:nvSpPr>
        <p:spPr bwMode="auto">
          <a:xfrm>
            <a:off x="342900" y="2420888"/>
            <a:ext cx="8801100" cy="4700587"/>
          </a:xfrm>
          <a:prstGeom prst="rect">
            <a:avLst/>
          </a:prstGeom>
          <a:noFill/>
          <a:ln w="9525">
            <a:noFill/>
            <a:miter lim="800000"/>
            <a:headEnd/>
            <a:tailEnd/>
          </a:ln>
          <a:effectLst/>
        </p:spPr>
        <p:txBody>
          <a:bodyPr/>
          <a:lstStyle/>
          <a:p>
            <a:pPr marL="342900" indent="-342900">
              <a:spcBef>
                <a:spcPct val="20000"/>
              </a:spcBef>
              <a:defRPr/>
            </a:pPr>
            <a:r>
              <a:rPr lang="en-GB" sz="1800" b="1" smtClean="0">
                <a:latin typeface="Arial" panose="020B0604020202020204" pitchFamily="34" charset="0"/>
                <a:cs typeface="Arial" panose="020B0604020202020204" pitchFamily="34" charset="0"/>
              </a:rPr>
              <a:t>			Patients        </a:t>
            </a:r>
            <a:r>
              <a:rPr lang="en-GB" sz="1800" b="1" smtClean="0">
                <a:solidFill>
                  <a:schemeClr val="accent6">
                    <a:lumMod val="75000"/>
                  </a:schemeClr>
                </a:solidFill>
                <a:latin typeface="Arial" panose="020B0604020202020204" pitchFamily="34" charset="0"/>
                <a:cs typeface="Arial" panose="020B0604020202020204" pitchFamily="34" charset="0"/>
              </a:rPr>
              <a:t>Treatment </a:t>
            </a:r>
            <a:r>
              <a:rPr lang="en-GB" sz="1800" b="1" smtClean="0">
                <a:solidFill>
                  <a:srgbClr val="FF9900"/>
                </a:solidFill>
                <a:latin typeface="Arial" panose="020B0604020202020204" pitchFamily="34" charset="0"/>
                <a:cs typeface="Arial" panose="020B0604020202020204" pitchFamily="34" charset="0"/>
              </a:rPr>
              <a:t>  </a:t>
            </a:r>
            <a:r>
              <a:rPr lang="en-GB" sz="1800" b="1" smtClean="0">
                <a:solidFill>
                  <a:schemeClr val="accent4">
                    <a:lumMod val="75000"/>
                  </a:schemeClr>
                </a:solidFill>
                <a:latin typeface="Arial" panose="020B0604020202020204" pitchFamily="34" charset="0"/>
                <a:cs typeface="Arial" panose="020B0604020202020204" pitchFamily="34" charset="0"/>
              </a:rPr>
              <a:t>Relative</a:t>
            </a:r>
            <a:r>
              <a:rPr lang="en-GB" sz="1800" b="1" smtClean="0">
                <a:solidFill>
                  <a:srgbClr val="FF99FF"/>
                </a:solidFill>
                <a:latin typeface="Arial" panose="020B0604020202020204" pitchFamily="34" charset="0"/>
                <a:cs typeface="Arial" panose="020B0604020202020204" pitchFamily="34" charset="0"/>
              </a:rPr>
              <a:t>      </a:t>
            </a:r>
            <a:r>
              <a:rPr lang="en-GB" sz="1800" b="1" smtClean="0">
                <a:solidFill>
                  <a:schemeClr val="accent2">
                    <a:lumMod val="75000"/>
                  </a:schemeClr>
                </a:solidFill>
                <a:latin typeface="Arial" panose="020B0604020202020204" pitchFamily="34" charset="0"/>
                <a:cs typeface="Arial" panose="020B0604020202020204" pitchFamily="34" charset="0"/>
              </a:rPr>
              <a:t>Case</a:t>
            </a:r>
            <a:r>
              <a:rPr lang="en-GB" sz="1800" b="1" smtClean="0">
                <a:solidFill>
                  <a:srgbClr val="FFFF66"/>
                </a:solidFill>
                <a:latin typeface="Arial" panose="020B0604020202020204" pitchFamily="34" charset="0"/>
                <a:cs typeface="Arial" panose="020B0604020202020204" pitchFamily="34" charset="0"/>
              </a:rPr>
              <a:t> </a:t>
            </a:r>
            <a:r>
              <a:rPr lang="en-GB" sz="1800" b="1" smtClean="0">
                <a:solidFill>
                  <a:srgbClr val="FF99FF"/>
                </a:solidFill>
                <a:latin typeface="Arial" panose="020B0604020202020204" pitchFamily="34" charset="0"/>
                <a:cs typeface="Arial" panose="020B0604020202020204" pitchFamily="34" charset="0"/>
              </a:rPr>
              <a:t>	  </a:t>
            </a:r>
            <a:r>
              <a:rPr lang="en-GB" sz="1800" b="1" smtClean="0">
                <a:latin typeface="Arial" panose="020B0604020202020204" pitchFamily="34" charset="0"/>
                <a:cs typeface="Arial" panose="020B0604020202020204" pitchFamily="34" charset="0"/>
              </a:rPr>
              <a:t>Deaths</a:t>
            </a:r>
            <a:r>
              <a:rPr lang="en-GB" sz="1800" b="1" smtClean="0">
                <a:solidFill>
                  <a:srgbClr val="FF99FF"/>
                </a:solidFill>
                <a:latin typeface="Arial" panose="020B0604020202020204" pitchFamily="34" charset="0"/>
                <a:cs typeface="Arial" panose="020B0604020202020204" pitchFamily="34" charset="0"/>
              </a:rPr>
              <a:t> </a:t>
            </a:r>
            <a:r>
              <a:rPr lang="en-GB" sz="1800" b="1" smtClean="0">
                <a:latin typeface="Arial" panose="020B0604020202020204" pitchFamily="34" charset="0"/>
                <a:cs typeface="Arial" panose="020B0604020202020204" pitchFamily="34" charset="0"/>
              </a:rPr>
              <a:t>prevented 		eligible          </a:t>
            </a:r>
            <a:r>
              <a:rPr lang="en-GB" sz="1800" b="1" smtClean="0">
                <a:solidFill>
                  <a:schemeClr val="accent6">
                    <a:lumMod val="75000"/>
                  </a:schemeClr>
                </a:solidFill>
                <a:latin typeface="Arial" panose="020B0604020202020204" pitchFamily="34" charset="0"/>
                <a:cs typeface="Arial" panose="020B0604020202020204" pitchFamily="34" charset="0"/>
              </a:rPr>
              <a:t>uptake</a:t>
            </a:r>
            <a:r>
              <a:rPr lang="en-GB" sz="1800" b="1" smtClean="0">
                <a:solidFill>
                  <a:srgbClr val="FF99FF"/>
                </a:solidFill>
                <a:latin typeface="Arial" panose="020B0604020202020204" pitchFamily="34" charset="0"/>
                <a:cs typeface="Arial" panose="020B0604020202020204" pitchFamily="34" charset="0"/>
              </a:rPr>
              <a:t>	  </a:t>
            </a:r>
            <a:r>
              <a:rPr lang="en-GB" sz="1800" b="1" smtClean="0">
                <a:solidFill>
                  <a:schemeClr val="accent4">
                    <a:lumMod val="75000"/>
                  </a:schemeClr>
                </a:solidFill>
                <a:latin typeface="Arial" panose="020B0604020202020204" pitchFamily="34" charset="0"/>
                <a:cs typeface="Arial" panose="020B0604020202020204" pitchFamily="34" charset="0"/>
              </a:rPr>
              <a:t>risk</a:t>
            </a:r>
            <a:r>
              <a:rPr lang="en-GB" sz="1800" b="1" smtClean="0">
                <a:solidFill>
                  <a:srgbClr val="FF99FF"/>
                </a:solidFill>
                <a:latin typeface="Arial" panose="020B0604020202020204" pitchFamily="34" charset="0"/>
                <a:cs typeface="Arial" panose="020B0604020202020204" pitchFamily="34" charset="0"/>
              </a:rPr>
              <a:t> 	</a:t>
            </a:r>
            <a:r>
              <a:rPr lang="en-GB" sz="1800" b="1" smtClean="0">
                <a:solidFill>
                  <a:srgbClr val="FF0000"/>
                </a:solidFill>
                <a:latin typeface="Arial" panose="020B0604020202020204" pitchFamily="34" charset="0"/>
                <a:cs typeface="Arial" panose="020B0604020202020204" pitchFamily="34" charset="0"/>
              </a:rPr>
              <a:t>    </a:t>
            </a:r>
            <a:r>
              <a:rPr lang="en-GB" sz="1800" b="1" smtClean="0">
                <a:solidFill>
                  <a:schemeClr val="accent2">
                    <a:lumMod val="75000"/>
                  </a:schemeClr>
                </a:solidFill>
                <a:latin typeface="Arial" panose="020B0604020202020204" pitchFamily="34" charset="0"/>
                <a:cs typeface="Arial" panose="020B0604020202020204" pitchFamily="34" charset="0"/>
              </a:rPr>
              <a:t>Fatality</a:t>
            </a:r>
            <a:r>
              <a:rPr lang="en-GB" sz="1800" b="1" smtClean="0">
                <a:solidFill>
                  <a:srgbClr val="FF0000"/>
                </a:solidFill>
                <a:latin typeface="Arial" panose="020B0604020202020204" pitchFamily="34" charset="0"/>
                <a:cs typeface="Arial" panose="020B0604020202020204" pitchFamily="34" charset="0"/>
              </a:rPr>
              <a:t> </a:t>
            </a:r>
            <a:r>
              <a:rPr lang="en-GB" sz="1800" b="1" smtClean="0">
                <a:solidFill>
                  <a:srgbClr val="FF99FF"/>
                </a:solidFill>
                <a:latin typeface="Arial" panose="020B0604020202020204" pitchFamily="34" charset="0"/>
                <a:cs typeface="Arial" panose="020B0604020202020204" pitchFamily="34" charset="0"/>
              </a:rPr>
              <a:t>  </a:t>
            </a:r>
            <a:r>
              <a:rPr lang="en-GB" sz="1800" b="1" smtClean="0">
                <a:latin typeface="Arial" panose="020B0604020202020204" pitchFamily="34" charset="0"/>
                <a:cs typeface="Arial" panose="020B0604020202020204" pitchFamily="34" charset="0"/>
              </a:rPr>
              <a:t>or postponed 		       </a:t>
            </a:r>
            <a:r>
              <a:rPr lang="en-GB" sz="1800" b="1" smtClean="0">
                <a:solidFill>
                  <a:srgbClr val="FF9900"/>
                </a:solidFill>
                <a:latin typeface="Arial" panose="020B0604020202020204" pitchFamily="34" charset="0"/>
                <a:cs typeface="Arial" panose="020B0604020202020204" pitchFamily="34" charset="0"/>
              </a:rPr>
              <a:t>       		           </a:t>
            </a:r>
            <a:r>
              <a:rPr lang="en-GB" sz="1800" b="1" smtClean="0">
                <a:solidFill>
                  <a:schemeClr val="accent4">
                    <a:lumMod val="75000"/>
                  </a:schemeClr>
                </a:solidFill>
                <a:latin typeface="Arial" panose="020B0604020202020204" pitchFamily="34" charset="0"/>
                <a:cs typeface="Arial" panose="020B0604020202020204" pitchFamily="34" charset="0"/>
              </a:rPr>
              <a:t>reduction</a:t>
            </a:r>
            <a:r>
              <a:rPr lang="en-GB" sz="1800" b="1" smtClean="0">
                <a:solidFill>
                  <a:srgbClr val="FF99FF"/>
                </a:solidFill>
                <a:latin typeface="Arial" panose="020B0604020202020204" pitchFamily="34" charset="0"/>
                <a:cs typeface="Arial" panose="020B0604020202020204" pitchFamily="34" charset="0"/>
              </a:rPr>
              <a:t> 			</a:t>
            </a:r>
            <a:r>
              <a:rPr lang="en-GB" sz="1800" b="1" smtClean="0">
                <a:latin typeface="Arial" panose="020B0604020202020204" pitchFamily="34" charset="0"/>
                <a:cs typeface="Arial" panose="020B0604020202020204" pitchFamily="34" charset="0"/>
              </a:rPr>
              <a:t>(DPP) </a:t>
            </a:r>
            <a:endParaRPr lang="en-GB" sz="1800" b="1" smtClean="0">
              <a:solidFill>
                <a:schemeClr val="hlink"/>
              </a:solidFill>
              <a:latin typeface="Arial" panose="020B0604020202020204" pitchFamily="34" charset="0"/>
              <a:cs typeface="Arial" panose="020B0604020202020204" pitchFamily="34" charset="0"/>
            </a:endParaRPr>
          </a:p>
          <a:p>
            <a:pPr marL="342900" indent="-342900">
              <a:spcBef>
                <a:spcPct val="20000"/>
              </a:spcBef>
              <a:defRPr/>
            </a:pPr>
            <a:r>
              <a:rPr lang="en-GB" b="1" smtClean="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			   a</a:t>
            </a:r>
            <a:r>
              <a:rPr lang="en-GB" sz="1800" b="1" dirty="0">
                <a:solidFill>
                  <a:srgbClr val="FFCC00"/>
                </a:solidFill>
                <a:latin typeface="Arial" panose="020B0604020202020204" pitchFamily="34" charset="0"/>
                <a:cs typeface="Arial" panose="020B0604020202020204" pitchFamily="34" charset="0"/>
              </a:rPr>
              <a:t>  </a:t>
            </a:r>
            <a:r>
              <a:rPr lang="en-GB" sz="1800" b="1" dirty="0">
                <a:solidFill>
                  <a:srgbClr val="66FF33"/>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 x       </a:t>
            </a:r>
            <a:r>
              <a:rPr lang="en-GB" b="1" dirty="0">
                <a:solidFill>
                  <a:schemeClr val="accent6">
                    <a:lumMod val="75000"/>
                  </a:schemeClr>
                </a:solidFill>
                <a:latin typeface="Arial" panose="020B0604020202020204" pitchFamily="34" charset="0"/>
                <a:cs typeface="Arial" panose="020B0604020202020204" pitchFamily="34" charset="0"/>
              </a:rPr>
              <a:t>b</a:t>
            </a:r>
            <a:r>
              <a:rPr lang="en-GB" sz="1800" b="1" dirty="0">
                <a:solidFill>
                  <a:srgbClr val="FFCC00"/>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a:t>
            </a:r>
            <a:r>
              <a:rPr lang="en-GB" sz="1800" b="1" dirty="0">
                <a:solidFill>
                  <a:srgbClr val="FFCC00"/>
                </a:solidFill>
                <a:latin typeface="Arial" panose="020B0604020202020204" pitchFamily="34" charset="0"/>
                <a:cs typeface="Arial" panose="020B0604020202020204" pitchFamily="34" charset="0"/>
              </a:rPr>
              <a:t>       </a:t>
            </a:r>
            <a:r>
              <a:rPr lang="en-GB" sz="2800" b="1" dirty="0">
                <a:solidFill>
                  <a:schemeClr val="accent4">
                    <a:lumMod val="75000"/>
                  </a:schemeClr>
                </a:solidFill>
                <a:latin typeface="Arial" panose="020B0604020202020204" pitchFamily="34" charset="0"/>
                <a:cs typeface="Arial" panose="020B0604020202020204" pitchFamily="34" charset="0"/>
              </a:rPr>
              <a:t>c</a:t>
            </a:r>
            <a:r>
              <a:rPr lang="en-GB" sz="2800" b="1" dirty="0">
                <a:solidFill>
                  <a:srgbClr val="FF99FF"/>
                </a:solidFill>
                <a:latin typeface="Arial" panose="020B0604020202020204" pitchFamily="34" charset="0"/>
                <a:cs typeface="Arial" panose="020B0604020202020204" pitchFamily="34" charset="0"/>
              </a:rPr>
              <a:t>  </a:t>
            </a:r>
            <a:r>
              <a:rPr lang="en-GB" sz="2800" b="1" dirty="0">
                <a:solidFill>
                  <a:schemeClr val="accent3">
                    <a:lumMod val="50000"/>
                  </a:schemeClr>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         </a:t>
            </a:r>
            <a:r>
              <a:rPr lang="en-GB" sz="2800" b="1" dirty="0">
                <a:solidFill>
                  <a:schemeClr val="accent2">
                    <a:lumMod val="75000"/>
                  </a:schemeClr>
                </a:solidFill>
                <a:latin typeface="Arial" panose="020B0604020202020204" pitchFamily="34" charset="0"/>
                <a:cs typeface="Arial" panose="020B0604020202020204" pitchFamily="34" charset="0"/>
              </a:rPr>
              <a:t>d</a:t>
            </a:r>
            <a:r>
              <a:rPr lang="en-GB" sz="1800" b="1" dirty="0">
                <a:solidFill>
                  <a:srgbClr val="FF0000"/>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 =   </a:t>
            </a:r>
            <a:r>
              <a:rPr lang="en-GB" sz="2000" b="1" dirty="0">
                <a:latin typeface="Arial" panose="020B0604020202020204" pitchFamily="34" charset="0"/>
                <a:cs typeface="Arial" panose="020B0604020202020204" pitchFamily="34" charset="0"/>
              </a:rPr>
              <a:t>a x b x c x d</a:t>
            </a:r>
          </a:p>
          <a:p>
            <a:pPr marL="342900" indent="-342900">
              <a:spcBef>
                <a:spcPct val="20000"/>
              </a:spcBef>
              <a:defRPr/>
            </a:pPr>
            <a:r>
              <a:rPr lang="en-GB" b="1" u="sng" dirty="0">
                <a:solidFill>
                  <a:schemeClr val="accent2">
                    <a:lumMod val="75000"/>
                  </a:schemeClr>
                </a:solidFill>
                <a:latin typeface="Arial" panose="020B0604020202020204" pitchFamily="34" charset="0"/>
                <a:cs typeface="Arial" panose="020B0604020202020204" pitchFamily="34" charset="0"/>
              </a:rPr>
              <a:t>Best Estimate</a:t>
            </a:r>
            <a:r>
              <a:rPr lang="en-GB" b="1" dirty="0">
                <a:solidFill>
                  <a:schemeClr val="accent2">
                    <a:lumMod val="75000"/>
                  </a:schemeClr>
                </a:solidFill>
                <a:latin typeface="Arial" panose="020B0604020202020204" pitchFamily="34" charset="0"/>
                <a:cs typeface="Arial" panose="020B0604020202020204" pitchFamily="34" charset="0"/>
              </a:rPr>
              <a:t> </a:t>
            </a:r>
            <a:r>
              <a:rPr lang="en-GB" sz="2800" b="1" dirty="0">
                <a:latin typeface="Arial" panose="020B0604020202020204" pitchFamily="34" charset="0"/>
                <a:cs typeface="Arial" panose="020B0604020202020204" pitchFamily="34" charset="0"/>
              </a:rPr>
              <a:t>102,280</a:t>
            </a:r>
            <a:r>
              <a:rPr lang="en-GB" sz="2800" b="1" dirty="0">
                <a:solidFill>
                  <a:srgbClr val="66FF33"/>
                </a:solidFill>
                <a:latin typeface="Arial" panose="020B0604020202020204" pitchFamily="34" charset="0"/>
                <a:cs typeface="Arial" panose="020B0604020202020204" pitchFamily="34" charset="0"/>
              </a:rPr>
              <a:t>  </a:t>
            </a:r>
            <a:r>
              <a:rPr lang="en-GB" sz="2000" b="1" dirty="0">
                <a:solidFill>
                  <a:schemeClr val="accent3">
                    <a:lumMod val="50000"/>
                  </a:schemeClr>
                </a:solidFill>
                <a:latin typeface="Arial" panose="020B0604020202020204" pitchFamily="34" charset="0"/>
                <a:cs typeface="Arial" panose="020B0604020202020204" pitchFamily="34" charset="0"/>
              </a:rPr>
              <a:t>X</a:t>
            </a:r>
            <a:r>
              <a:rPr lang="en-GB" sz="2000" b="1" dirty="0">
                <a:solidFill>
                  <a:srgbClr val="66FF33"/>
                </a:solidFill>
                <a:latin typeface="Arial" panose="020B0604020202020204" pitchFamily="34" charset="0"/>
                <a:cs typeface="Arial" panose="020B0604020202020204" pitchFamily="34" charset="0"/>
              </a:rPr>
              <a:t>  </a:t>
            </a:r>
            <a:r>
              <a:rPr lang="en-GB" sz="2800" b="1" dirty="0">
                <a:solidFill>
                  <a:schemeClr val="accent6">
                    <a:lumMod val="75000"/>
                  </a:schemeClr>
                </a:solidFill>
                <a:latin typeface="Arial" panose="020B0604020202020204" pitchFamily="34" charset="0"/>
                <a:cs typeface="Arial" panose="020B0604020202020204" pitchFamily="34" charset="0"/>
              </a:rPr>
              <a:t>21% </a:t>
            </a:r>
            <a:r>
              <a:rPr lang="en-GB" sz="2000" b="1" dirty="0">
                <a:solidFill>
                  <a:schemeClr val="accent6">
                    <a:lumMod val="75000"/>
                  </a:schemeClr>
                </a:solidFill>
                <a:latin typeface="Arial" panose="020B0604020202020204" pitchFamily="34" charset="0"/>
                <a:cs typeface="Arial" panose="020B0604020202020204" pitchFamily="34" charset="0"/>
              </a:rPr>
              <a:t> </a:t>
            </a:r>
            <a:r>
              <a:rPr lang="en-GB" sz="2000" b="1">
                <a:solidFill>
                  <a:schemeClr val="accent3">
                    <a:lumMod val="50000"/>
                  </a:schemeClr>
                </a:solidFill>
                <a:latin typeface="Arial" panose="020B0604020202020204" pitchFamily="34" charset="0"/>
                <a:cs typeface="Arial" panose="020B0604020202020204" pitchFamily="34" charset="0"/>
              </a:rPr>
              <a:t>x</a:t>
            </a:r>
            <a:r>
              <a:rPr lang="en-GB" sz="2000" b="1">
                <a:solidFill>
                  <a:srgbClr val="66FF33"/>
                </a:solidFill>
                <a:latin typeface="Arial" panose="020B0604020202020204" pitchFamily="34" charset="0"/>
                <a:cs typeface="Arial" panose="020B0604020202020204" pitchFamily="34" charset="0"/>
              </a:rPr>
              <a:t>  </a:t>
            </a:r>
            <a:r>
              <a:rPr lang="en-GB" sz="2800" b="1" smtClean="0">
                <a:solidFill>
                  <a:schemeClr val="accent4">
                    <a:lumMod val="75000"/>
                  </a:schemeClr>
                </a:solidFill>
                <a:latin typeface="Arial" panose="020B0604020202020204" pitchFamily="34" charset="0"/>
                <a:cs typeface="Arial" panose="020B0604020202020204" pitchFamily="34" charset="0"/>
              </a:rPr>
              <a:t>0.26</a:t>
            </a:r>
            <a:r>
              <a:rPr lang="en-GB" sz="2800" b="1" smtClean="0">
                <a:solidFill>
                  <a:srgbClr val="66FF33"/>
                </a:solidFill>
                <a:latin typeface="Arial" panose="020B0604020202020204" pitchFamily="34" charset="0"/>
                <a:cs typeface="Arial" panose="020B0604020202020204" pitchFamily="34" charset="0"/>
              </a:rPr>
              <a:t>  </a:t>
            </a:r>
            <a:r>
              <a:rPr lang="en-GB" sz="2000" b="1" dirty="0">
                <a:solidFill>
                  <a:schemeClr val="accent3">
                    <a:lumMod val="50000"/>
                  </a:schemeClr>
                </a:solidFill>
                <a:latin typeface="Arial" panose="020B0604020202020204" pitchFamily="34" charset="0"/>
                <a:cs typeface="Arial" panose="020B0604020202020204" pitchFamily="34" charset="0"/>
              </a:rPr>
              <a:t>x</a:t>
            </a:r>
            <a:r>
              <a:rPr lang="en-GB" sz="2000" b="1" dirty="0">
                <a:solidFill>
                  <a:srgbClr val="66FF33"/>
                </a:solidFill>
                <a:latin typeface="Arial" panose="020B0604020202020204" pitchFamily="34" charset="0"/>
                <a:cs typeface="Arial" panose="020B0604020202020204" pitchFamily="34" charset="0"/>
              </a:rPr>
              <a:t>  </a:t>
            </a:r>
            <a:r>
              <a:rPr lang="en-GB" sz="3200" b="1" dirty="0">
                <a:solidFill>
                  <a:schemeClr val="accent2">
                    <a:lumMod val="75000"/>
                  </a:schemeClr>
                </a:solidFill>
                <a:latin typeface="Arial" panose="020B0604020202020204" pitchFamily="34" charset="0"/>
                <a:cs typeface="Arial" panose="020B0604020202020204" pitchFamily="34" charset="0"/>
              </a:rPr>
              <a:t>0.054</a:t>
            </a:r>
            <a:r>
              <a:rPr lang="en-GB" sz="3200" b="1" dirty="0">
                <a:solidFill>
                  <a:srgbClr val="FFFF66"/>
                </a:solidFill>
                <a:latin typeface="Arial" panose="020B0604020202020204" pitchFamily="34" charset="0"/>
                <a:cs typeface="Arial" panose="020B0604020202020204" pitchFamily="34" charset="0"/>
              </a:rPr>
              <a:t>  </a:t>
            </a:r>
            <a:r>
              <a:rPr lang="en-GB" sz="2000" b="1">
                <a:solidFill>
                  <a:schemeClr val="accent3">
                    <a:lumMod val="50000"/>
                  </a:schemeClr>
                </a:solidFill>
                <a:latin typeface="Arial" panose="020B0604020202020204" pitchFamily="34" charset="0"/>
                <a:cs typeface="Arial" panose="020B0604020202020204" pitchFamily="34" charset="0"/>
              </a:rPr>
              <a:t>=</a:t>
            </a:r>
            <a:r>
              <a:rPr lang="en-GB" sz="2000" b="1">
                <a:solidFill>
                  <a:srgbClr val="66FF33"/>
                </a:solidFill>
                <a:latin typeface="Arial" panose="020B0604020202020204" pitchFamily="34" charset="0"/>
                <a:cs typeface="Arial" panose="020B0604020202020204" pitchFamily="34" charset="0"/>
              </a:rPr>
              <a:t>  </a:t>
            </a:r>
            <a:r>
              <a:rPr lang="en-GB" sz="3200" b="1" smtClean="0">
                <a:latin typeface="Arial" panose="020B0604020202020204" pitchFamily="34" charset="0"/>
                <a:cs typeface="Arial" panose="020B0604020202020204" pitchFamily="34" charset="0"/>
              </a:rPr>
              <a:t>303</a:t>
            </a:r>
            <a:endParaRPr lang="en-GB" sz="3200" b="1" dirty="0">
              <a:latin typeface="Arial" panose="020B0604020202020204" pitchFamily="34" charset="0"/>
              <a:cs typeface="Arial" panose="020B0604020202020204" pitchFamily="34" charset="0"/>
            </a:endParaRPr>
          </a:p>
          <a:p>
            <a:pPr marL="342900" indent="-342900">
              <a:spcBef>
                <a:spcPct val="20000"/>
              </a:spcBef>
              <a:defRPr/>
            </a:pPr>
            <a:r>
              <a:rPr lang="en-GB" sz="2000" b="1" dirty="0">
                <a:solidFill>
                  <a:srgbClr val="99FF33"/>
                </a:solidFill>
                <a:latin typeface="Arial" panose="020B0604020202020204" pitchFamily="34" charset="0"/>
                <a:cs typeface="Arial" panose="020B0604020202020204" pitchFamily="34" charset="0"/>
              </a:rPr>
              <a:t>    </a:t>
            </a:r>
            <a:r>
              <a:rPr lang="en-GB" sz="2000" b="1" dirty="0">
                <a:solidFill>
                  <a:schemeClr val="accent3">
                    <a:lumMod val="50000"/>
                  </a:schemeClr>
                </a:solidFill>
                <a:latin typeface="Arial" panose="020B0604020202020204" pitchFamily="34" charset="0"/>
                <a:cs typeface="Arial" panose="020B0604020202020204" pitchFamily="34" charset="0"/>
              </a:rPr>
              <a:t>Minimum</a:t>
            </a:r>
            <a:r>
              <a:rPr lang="en-GB" sz="2000" b="1"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95,000</a:t>
            </a:r>
            <a:r>
              <a:rPr lang="en-GB" b="1" dirty="0">
                <a:solidFill>
                  <a:srgbClr val="66FF33"/>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 </a:t>
            </a:r>
            <a:r>
              <a:rPr lang="en-GB" sz="1800" b="1" dirty="0">
                <a:solidFill>
                  <a:srgbClr val="66FF33"/>
                </a:solidFill>
                <a:latin typeface="Arial" panose="020B0604020202020204" pitchFamily="34" charset="0"/>
                <a:cs typeface="Arial" panose="020B0604020202020204" pitchFamily="34" charset="0"/>
              </a:rPr>
              <a:t>    </a:t>
            </a:r>
            <a:r>
              <a:rPr lang="en-GB" b="1" dirty="0">
                <a:solidFill>
                  <a:schemeClr val="accent6">
                    <a:lumMod val="75000"/>
                  </a:schemeClr>
                </a:solidFill>
                <a:latin typeface="Arial" panose="020B0604020202020204" pitchFamily="34" charset="0"/>
                <a:cs typeface="Arial" panose="020B0604020202020204" pitchFamily="34" charset="0"/>
              </a:rPr>
              <a:t>15% </a:t>
            </a:r>
            <a:r>
              <a:rPr lang="en-GB" sz="1800" b="1" dirty="0">
                <a:solidFill>
                  <a:schemeClr val="accent6">
                    <a:lumMod val="75000"/>
                  </a:schemeClr>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a:t>
            </a:r>
            <a:r>
              <a:rPr lang="en-GB" sz="1800" b="1" dirty="0">
                <a:solidFill>
                  <a:schemeClr val="accent4">
                    <a:lumMod val="75000"/>
                  </a:schemeClr>
                </a:solidFill>
                <a:latin typeface="Arial" panose="020B0604020202020204" pitchFamily="34" charset="0"/>
                <a:cs typeface="Arial" panose="020B0604020202020204" pitchFamily="34" charset="0"/>
              </a:rPr>
              <a:t>    </a:t>
            </a:r>
            <a:r>
              <a:rPr lang="en-GB" b="1" dirty="0">
                <a:solidFill>
                  <a:schemeClr val="accent4">
                    <a:lumMod val="75000"/>
                  </a:schemeClr>
                </a:solidFill>
                <a:latin typeface="Arial" panose="020B0604020202020204" pitchFamily="34" charset="0"/>
                <a:cs typeface="Arial" panose="020B0604020202020204" pitchFamily="34" charset="0"/>
              </a:rPr>
              <a:t>0.14  </a:t>
            </a:r>
            <a:r>
              <a:rPr lang="en-GB" sz="1800" b="1" dirty="0">
                <a:solidFill>
                  <a:schemeClr val="accent3">
                    <a:lumMod val="50000"/>
                  </a:schemeClr>
                </a:solidFill>
                <a:latin typeface="Arial" panose="020B0604020202020204" pitchFamily="34" charset="0"/>
                <a:cs typeface="Arial" panose="020B0604020202020204" pitchFamily="34" charset="0"/>
              </a:rPr>
              <a:t>x </a:t>
            </a:r>
            <a:r>
              <a:rPr lang="en-GB" sz="1800" b="1" dirty="0">
                <a:solidFill>
                  <a:srgbClr val="66FF33"/>
                </a:solidFill>
                <a:latin typeface="Arial" panose="020B0604020202020204" pitchFamily="34" charset="0"/>
                <a:cs typeface="Arial" panose="020B0604020202020204" pitchFamily="34" charset="0"/>
              </a:rPr>
              <a:t>    </a:t>
            </a:r>
            <a:r>
              <a:rPr lang="en-GB" sz="2800" b="1" dirty="0">
                <a:solidFill>
                  <a:schemeClr val="accent2">
                    <a:lumMod val="75000"/>
                  </a:schemeClr>
                </a:solidFill>
                <a:latin typeface="Arial" panose="020B0604020202020204" pitchFamily="34" charset="0"/>
                <a:cs typeface="Arial" panose="020B0604020202020204" pitchFamily="34" charset="0"/>
              </a:rPr>
              <a:t>0.039</a:t>
            </a:r>
            <a:r>
              <a:rPr lang="en-GB" sz="2800" b="1" dirty="0">
                <a:solidFill>
                  <a:srgbClr val="FFFF66"/>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  </a:t>
            </a:r>
            <a:r>
              <a:rPr lang="en-GB" b="1" dirty="0">
                <a:solidFill>
                  <a:schemeClr val="accent3">
                    <a:lumMod val="50000"/>
                  </a:schemeClr>
                </a:solidFill>
                <a:latin typeface="Arial" panose="020B0604020202020204" pitchFamily="34" charset="0"/>
                <a:cs typeface="Arial" panose="020B0604020202020204" pitchFamily="34" charset="0"/>
              </a:rPr>
              <a:t>110</a:t>
            </a:r>
          </a:p>
          <a:p>
            <a:pPr marL="342900" indent="-342900">
              <a:spcBef>
                <a:spcPct val="20000"/>
              </a:spcBef>
              <a:defRPr/>
            </a:pPr>
            <a:r>
              <a:rPr lang="en-GB" sz="2000" b="1" dirty="0">
                <a:solidFill>
                  <a:srgbClr val="99FF33"/>
                </a:solidFill>
                <a:latin typeface="Arial" panose="020B0604020202020204" pitchFamily="34" charset="0"/>
                <a:cs typeface="Arial" panose="020B0604020202020204" pitchFamily="34" charset="0"/>
              </a:rPr>
              <a:t>    </a:t>
            </a:r>
            <a:r>
              <a:rPr lang="en-GB" sz="2000" b="1" dirty="0">
                <a:solidFill>
                  <a:schemeClr val="accent3">
                    <a:lumMod val="50000"/>
                  </a:schemeClr>
                </a:solidFill>
                <a:latin typeface="Arial" panose="020B0604020202020204" pitchFamily="34" charset="0"/>
                <a:cs typeface="Arial" panose="020B0604020202020204" pitchFamily="34" charset="0"/>
              </a:rPr>
              <a:t>Maximum</a:t>
            </a:r>
            <a:r>
              <a:rPr lang="en-GB" sz="2000" b="1" dirty="0">
                <a:latin typeface="Arial" panose="020B0604020202020204" pitchFamily="34" charset="0"/>
                <a:cs typeface="Arial" panose="020B0604020202020204" pitchFamily="34" charset="0"/>
              </a:rPr>
              <a:t>	  </a:t>
            </a:r>
            <a:r>
              <a:rPr lang="en-GB" b="1" dirty="0">
                <a:latin typeface="Arial" panose="020B0604020202020204" pitchFamily="34" charset="0"/>
                <a:cs typeface="Arial" panose="020B0604020202020204" pitchFamily="34" charset="0"/>
              </a:rPr>
              <a:t>107,000</a:t>
            </a:r>
            <a:r>
              <a:rPr lang="en-GB" b="1" dirty="0">
                <a:solidFill>
                  <a:srgbClr val="66FF33"/>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a:t>
            </a:r>
            <a:r>
              <a:rPr lang="en-GB" sz="1800" b="1" dirty="0">
                <a:solidFill>
                  <a:srgbClr val="66FF33"/>
                </a:solidFill>
                <a:latin typeface="Arial" panose="020B0604020202020204" pitchFamily="34" charset="0"/>
                <a:cs typeface="Arial" panose="020B0604020202020204" pitchFamily="34" charset="0"/>
              </a:rPr>
              <a:t>     </a:t>
            </a:r>
            <a:r>
              <a:rPr lang="en-GB" b="1" dirty="0">
                <a:solidFill>
                  <a:schemeClr val="accent6">
                    <a:lumMod val="75000"/>
                  </a:schemeClr>
                </a:solidFill>
                <a:latin typeface="Arial" panose="020B0604020202020204" pitchFamily="34" charset="0"/>
                <a:cs typeface="Arial" panose="020B0604020202020204" pitchFamily="34" charset="0"/>
              </a:rPr>
              <a:t>25% </a:t>
            </a:r>
            <a:r>
              <a:rPr lang="en-GB" sz="1800" b="1" dirty="0">
                <a:solidFill>
                  <a:schemeClr val="accent6">
                    <a:lumMod val="75000"/>
                  </a:schemeClr>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  </a:t>
            </a:r>
            <a:r>
              <a:rPr lang="en-GB" sz="1800" b="1" dirty="0">
                <a:solidFill>
                  <a:srgbClr val="66FF33"/>
                </a:solidFill>
                <a:latin typeface="Arial" panose="020B0604020202020204" pitchFamily="34" charset="0"/>
                <a:cs typeface="Arial" panose="020B0604020202020204" pitchFamily="34" charset="0"/>
              </a:rPr>
              <a:t>  </a:t>
            </a:r>
            <a:r>
              <a:rPr lang="en-GB" b="1" dirty="0">
                <a:solidFill>
                  <a:schemeClr val="accent4">
                    <a:lumMod val="75000"/>
                  </a:schemeClr>
                </a:solidFill>
                <a:latin typeface="Arial" panose="020B0604020202020204" pitchFamily="34" charset="0"/>
                <a:cs typeface="Arial" panose="020B0604020202020204" pitchFamily="34" charset="0"/>
              </a:rPr>
              <a:t>0.45</a:t>
            </a:r>
            <a:r>
              <a:rPr lang="en-GB" b="1" dirty="0">
                <a:solidFill>
                  <a:srgbClr val="66FF33"/>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x </a:t>
            </a:r>
            <a:r>
              <a:rPr lang="en-GB" sz="1800" b="1" dirty="0">
                <a:solidFill>
                  <a:srgbClr val="66FF33"/>
                </a:solidFill>
                <a:latin typeface="Arial" panose="020B0604020202020204" pitchFamily="34" charset="0"/>
                <a:cs typeface="Arial" panose="020B0604020202020204" pitchFamily="34" charset="0"/>
              </a:rPr>
              <a:t>   </a:t>
            </a:r>
            <a:r>
              <a:rPr lang="en-GB" sz="2800" b="1" dirty="0">
                <a:solidFill>
                  <a:schemeClr val="accent2">
                    <a:lumMod val="75000"/>
                  </a:schemeClr>
                </a:solidFill>
                <a:latin typeface="Arial" panose="020B0604020202020204" pitchFamily="34" charset="0"/>
                <a:cs typeface="Arial" panose="020B0604020202020204" pitchFamily="34" charset="0"/>
              </a:rPr>
              <a:t>0.068 </a:t>
            </a:r>
            <a:r>
              <a:rPr lang="en-GB" sz="2800" b="1" dirty="0">
                <a:solidFill>
                  <a:srgbClr val="FFFF66"/>
                </a:solidFill>
                <a:latin typeface="Arial" panose="020B0604020202020204" pitchFamily="34" charset="0"/>
                <a:cs typeface="Arial" panose="020B0604020202020204" pitchFamily="34" charset="0"/>
              </a:rPr>
              <a:t>  </a:t>
            </a:r>
            <a:r>
              <a:rPr lang="en-GB" sz="1800" b="1" dirty="0">
                <a:solidFill>
                  <a:schemeClr val="accent3">
                    <a:lumMod val="50000"/>
                  </a:schemeClr>
                </a:solidFill>
                <a:latin typeface="Arial" panose="020B0604020202020204" pitchFamily="34" charset="0"/>
                <a:cs typeface="Arial" panose="020B0604020202020204" pitchFamily="34" charset="0"/>
              </a:rPr>
              <a:t>=   </a:t>
            </a:r>
            <a:r>
              <a:rPr lang="en-GB" b="1" dirty="0">
                <a:solidFill>
                  <a:schemeClr val="accent3">
                    <a:lumMod val="50000"/>
                  </a:schemeClr>
                </a:solidFill>
                <a:latin typeface="Arial" panose="020B0604020202020204" pitchFamily="34" charset="0"/>
                <a:cs typeface="Arial" panose="020B0604020202020204" pitchFamily="34" charset="0"/>
              </a:rPr>
              <a:t>750</a:t>
            </a:r>
          </a:p>
          <a:p>
            <a:pPr marL="342900" indent="-342900">
              <a:spcBef>
                <a:spcPct val="20000"/>
              </a:spcBef>
              <a:defRPr/>
            </a:pPr>
            <a:r>
              <a:rPr lang="en-GB" sz="1600" b="1" dirty="0">
                <a:solidFill>
                  <a:schemeClr val="tx2"/>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3548381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0" y="2636912"/>
            <a:ext cx="9143999" cy="1600200"/>
          </a:xfrm>
        </p:spPr>
        <p:txBody>
          <a:bodyPr>
            <a:noAutofit/>
          </a:bodyPr>
          <a:lstStyle/>
          <a:p>
            <a:pPr>
              <a:defRPr/>
            </a:pPr>
            <a:r>
              <a:rPr lang="en-US" sz="4800" b="1" cap="none" dirty="0" smtClean="0"/>
              <a:t>Modelling Risk Factors</a:t>
            </a:r>
            <a:endParaRPr lang="en-AU" sz="4800" b="1" i="1" cap="none" dirty="0" smtClean="0"/>
          </a:p>
        </p:txBody>
      </p:sp>
    </p:spTree>
    <p:extLst>
      <p:ext uri="{BB962C8B-B14F-4D97-AF65-F5344CB8AC3E}">
        <p14:creationId xmlns:p14="http://schemas.microsoft.com/office/powerpoint/2010/main" val="24453883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285750" y="914400"/>
            <a:ext cx="8501063" cy="1143000"/>
          </a:xfrm>
        </p:spPr>
        <p:txBody>
          <a:bodyPr>
            <a:noAutofit/>
          </a:bodyPr>
          <a:lstStyle/>
          <a:p>
            <a:pPr>
              <a:defRPr/>
            </a:pPr>
            <a:r>
              <a:rPr lang="en-GB" sz="4000" b="1" cap="none" dirty="0" smtClean="0"/>
              <a:t>Regression Estimation Using</a:t>
            </a:r>
            <a:br>
              <a:rPr lang="en-GB" sz="4000" b="1" cap="none" dirty="0" smtClean="0"/>
            </a:br>
            <a:r>
              <a:rPr lang="en-GB" sz="4000" b="1" cap="none" dirty="0" smtClean="0"/>
              <a:t>Beta Coefficient 	ß= Y/X</a:t>
            </a:r>
            <a:br>
              <a:rPr lang="en-GB" sz="4000" b="1" cap="none" dirty="0" smtClean="0"/>
            </a:br>
            <a:endParaRPr lang="en-US" sz="4000" b="1" cap="none" dirty="0" smtClean="0"/>
          </a:p>
        </p:txBody>
      </p:sp>
      <p:graphicFrame>
        <p:nvGraphicFramePr>
          <p:cNvPr id="22531" name="Object 3"/>
          <p:cNvGraphicFramePr>
            <a:graphicFrameLocks noChangeAspect="1"/>
          </p:cNvGraphicFramePr>
          <p:nvPr/>
        </p:nvGraphicFramePr>
        <p:xfrm>
          <a:off x="1524000" y="2209800"/>
          <a:ext cx="6019800" cy="4038600"/>
        </p:xfrm>
        <a:graphic>
          <a:graphicData uri="http://schemas.openxmlformats.org/presentationml/2006/ole">
            <mc:AlternateContent xmlns:mc="http://schemas.openxmlformats.org/markup-compatibility/2006">
              <mc:Choice xmlns:v="urn:schemas-microsoft-com:vml" Requires="v">
                <p:oleObj spid="_x0000_s3080" name="Chart" r:id="rId4" imgW="9022680" imgH="8471160" progId="MSGraph.Chart.8">
                  <p:embed/>
                </p:oleObj>
              </mc:Choice>
              <mc:Fallback>
                <p:oleObj name="Chart" r:id="rId4" imgW="9022680" imgH="8471160" progId="MSGraph.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2209800"/>
                        <a:ext cx="60198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 Box 3"/>
          <p:cNvSpPr txBox="1">
            <a:spLocks noChangeArrowheads="1"/>
          </p:cNvSpPr>
          <p:nvPr/>
        </p:nvSpPr>
        <p:spPr bwMode="auto">
          <a:xfrm>
            <a:off x="6500813" y="6324600"/>
            <a:ext cx="2438400" cy="240066"/>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200" dirty="0">
                <a:latin typeface="Arial" panose="020B0604020202020204" pitchFamily="34" charset="0"/>
                <a:cs typeface="Arial" panose="020B0604020202020204" pitchFamily="34" charset="0"/>
              </a:rPr>
              <a:t>  Ford et al  NEJM 2007</a:t>
            </a:r>
          </a:p>
        </p:txBody>
      </p:sp>
      <p:cxnSp>
        <p:nvCxnSpPr>
          <p:cNvPr id="3" name="Straight Connector 2"/>
          <p:cNvCxnSpPr/>
          <p:nvPr/>
        </p:nvCxnSpPr>
        <p:spPr>
          <a:xfrm>
            <a:off x="1763688" y="1988840"/>
            <a:ext cx="0" cy="32403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763688" y="2780928"/>
            <a:ext cx="28803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763688" y="2780928"/>
            <a:ext cx="2664296" cy="6480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80017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3090" name="Rectangle 2"/>
          <p:cNvSpPr>
            <a:spLocks noGrp="1" noChangeArrowheads="1"/>
          </p:cNvSpPr>
          <p:nvPr>
            <p:ph type="title" idx="4294967295"/>
          </p:nvPr>
        </p:nvSpPr>
        <p:spPr>
          <a:xfrm>
            <a:off x="304800" y="333375"/>
            <a:ext cx="8839200" cy="1143000"/>
          </a:xfrm>
        </p:spPr>
        <p:txBody>
          <a:bodyPr>
            <a:normAutofit fontScale="90000"/>
          </a:bodyPr>
          <a:lstStyle/>
          <a:p>
            <a:pPr>
              <a:lnSpc>
                <a:spcPct val="80000"/>
              </a:lnSpc>
              <a:defRPr/>
            </a:pPr>
            <a:r>
              <a:rPr lang="en-GB" sz="3400" b="1" cap="none" dirty="0" smtClean="0"/>
              <a:t>Β Coefficients = % Fall In CHD Mortality Per Unit Decrease In Risk Factors </a:t>
            </a:r>
            <a:br>
              <a:rPr lang="en-GB" sz="3400" b="1" cap="none" dirty="0" smtClean="0"/>
            </a:br>
            <a:r>
              <a:rPr lang="en-GB" sz="1400" i="1" cap="none" dirty="0" smtClean="0"/>
              <a:t>(From Meta-analyses &amp; Cohorts </a:t>
            </a:r>
            <a:r>
              <a:rPr lang="en-GB" sz="900" b="1" i="1" cap="none" dirty="0" smtClean="0"/>
              <a:t>, </a:t>
            </a:r>
            <a:r>
              <a:rPr lang="en-GB" sz="1400" i="1" cap="none" dirty="0" smtClean="0"/>
              <a:t>Ford Et Al, NEJM 2007   356 : 2388</a:t>
            </a:r>
            <a:r>
              <a:rPr lang="en-GB" sz="4000" cap="none" dirty="0" smtClean="0"/>
              <a:t> </a:t>
            </a:r>
          </a:p>
        </p:txBody>
      </p:sp>
      <p:sp>
        <p:nvSpPr>
          <p:cNvPr id="23555" name="Rectangle 3"/>
          <p:cNvSpPr>
            <a:spLocks noGrp="1" noChangeArrowheads="1"/>
          </p:cNvSpPr>
          <p:nvPr>
            <p:ph type="body" idx="4294967295"/>
          </p:nvPr>
        </p:nvSpPr>
        <p:spPr>
          <a:xfrm>
            <a:off x="590550" y="1773238"/>
            <a:ext cx="8553450" cy="4114800"/>
          </a:xfrm>
        </p:spPr>
        <p:txBody>
          <a:bodyPr>
            <a:normAutofit lnSpcReduction="10000"/>
          </a:bodyPr>
          <a:lstStyle/>
          <a:p>
            <a:pPr>
              <a:spcBef>
                <a:spcPts val="0"/>
              </a:spcBef>
              <a:buFontTx/>
              <a:buNone/>
            </a:pPr>
            <a:r>
              <a:rPr lang="en-GB" altLang="en-US" sz="2400" b="1" dirty="0" smtClean="0">
                <a:solidFill>
                  <a:schemeClr val="tx1"/>
                </a:solidFill>
              </a:rPr>
              <a:t>Cholesterol lowering </a:t>
            </a:r>
            <a:r>
              <a:rPr lang="en-GB" altLang="en-US" sz="1200" b="1" i="1" dirty="0" smtClean="0">
                <a:solidFill>
                  <a:schemeClr val="tx1"/>
                </a:solidFill>
              </a:rPr>
              <a:t>PSC 2007         </a:t>
            </a:r>
            <a:r>
              <a:rPr lang="en-GB" altLang="en-US" sz="2400" b="1" dirty="0" smtClean="0">
                <a:solidFill>
                  <a:schemeClr val="tx1"/>
                </a:solidFill>
              </a:rPr>
              <a:t>Reduction in CHD deaths</a:t>
            </a:r>
          </a:p>
          <a:p>
            <a:pPr>
              <a:spcBef>
                <a:spcPts val="0"/>
              </a:spcBef>
              <a:buFontTx/>
              <a:buNone/>
            </a:pPr>
            <a:endParaRPr lang="en-GB" altLang="en-US" sz="1200" b="1" i="1" dirty="0" smtClean="0">
              <a:solidFill>
                <a:schemeClr val="tx1"/>
              </a:solidFill>
            </a:endParaRPr>
          </a:p>
          <a:p>
            <a:pPr lvl="1">
              <a:spcBef>
                <a:spcPts val="0"/>
              </a:spcBef>
              <a:buFontTx/>
              <a:buNone/>
            </a:pPr>
            <a:r>
              <a:rPr lang="en-GB" altLang="en-US" sz="1600" b="1" smtClean="0">
                <a:solidFill>
                  <a:schemeClr val="tx1"/>
                </a:solidFill>
                <a:sym typeface="Symbol" pitchFamily="18" charset="2"/>
              </a:rPr>
              <a:t> 0.1mmol/l</a:t>
            </a:r>
            <a:r>
              <a:rPr lang="en-GB" altLang="en-US" sz="1600" b="1" smtClean="0">
                <a:solidFill>
                  <a:schemeClr val="tx1"/>
                </a:solidFill>
              </a:rPr>
              <a:t> mean </a:t>
            </a:r>
            <a:r>
              <a:rPr lang="en-GB" altLang="en-US" sz="1600" b="1" dirty="0" smtClean="0">
                <a:solidFill>
                  <a:schemeClr val="tx1"/>
                </a:solidFill>
              </a:rPr>
              <a:t>pop cholesterol	</a:t>
            </a:r>
            <a:r>
              <a:rPr lang="en-GB" altLang="en-US" sz="1600" b="1" smtClean="0">
                <a:solidFill>
                  <a:schemeClr val="tx1"/>
                </a:solidFill>
              </a:rPr>
              <a:t>	</a:t>
            </a:r>
            <a:r>
              <a:rPr lang="en-GB" altLang="en-US" sz="1600" b="1" smtClean="0">
                <a:solidFill>
                  <a:schemeClr val="tx1"/>
                </a:solidFill>
                <a:sym typeface="Symbol" pitchFamily="18" charset="2"/>
              </a:rPr>
              <a:t>  </a:t>
            </a:r>
            <a:r>
              <a:rPr lang="en-GB" altLang="en-US" sz="1600" b="1" smtClean="0">
                <a:solidFill>
                  <a:schemeClr val="tx1"/>
                </a:solidFill>
              </a:rPr>
              <a:t>3.5%</a:t>
            </a:r>
            <a:endParaRPr lang="en-GB" altLang="en-US" sz="1600" b="1" dirty="0" smtClean="0">
              <a:solidFill>
                <a:schemeClr val="tx1"/>
              </a:solidFill>
            </a:endParaRPr>
          </a:p>
          <a:p>
            <a:pPr>
              <a:spcBef>
                <a:spcPts val="0"/>
              </a:spcBef>
              <a:buFontTx/>
              <a:buNone/>
            </a:pPr>
            <a:r>
              <a:rPr lang="en-GB" altLang="en-US" sz="2400" b="1" dirty="0" smtClean="0">
                <a:solidFill>
                  <a:schemeClr val="tx1"/>
                </a:solidFill>
              </a:rPr>
              <a:t>Blood pressure </a:t>
            </a:r>
            <a:r>
              <a:rPr lang="en-GB" altLang="en-US" sz="1200" b="1" i="1" dirty="0" smtClean="0">
                <a:solidFill>
                  <a:schemeClr val="tx1"/>
                </a:solidFill>
              </a:rPr>
              <a:t>PSC Lancet 2003	</a:t>
            </a:r>
          </a:p>
          <a:p>
            <a:pPr lvl="1">
              <a:spcBef>
                <a:spcPts val="0"/>
              </a:spcBef>
              <a:buFontTx/>
              <a:buNone/>
            </a:pPr>
            <a:r>
              <a:rPr lang="en-GB" altLang="en-US" sz="1600" b="1" dirty="0" smtClean="0">
                <a:solidFill>
                  <a:schemeClr val="tx1"/>
                </a:solidFill>
              </a:rPr>
              <a:t> </a:t>
            </a:r>
            <a:r>
              <a:rPr lang="en-GB" altLang="en-US" sz="1600" b="1" dirty="0" smtClean="0">
                <a:solidFill>
                  <a:schemeClr val="tx1"/>
                </a:solidFill>
                <a:sym typeface="Symbol" pitchFamily="18" charset="2"/>
              </a:rPr>
              <a:t></a:t>
            </a:r>
            <a:r>
              <a:rPr lang="en-GB" altLang="en-US" sz="1600" b="1" dirty="0" smtClean="0">
                <a:solidFill>
                  <a:schemeClr val="tx1"/>
                </a:solidFill>
              </a:rPr>
              <a:t> 1 mmHg Systolic BP  			</a:t>
            </a:r>
            <a:r>
              <a:rPr lang="en-GB" altLang="en-US" sz="1600" b="1" dirty="0" smtClean="0">
                <a:solidFill>
                  <a:schemeClr val="tx1"/>
                </a:solidFill>
                <a:sym typeface="Symbol" pitchFamily="18" charset="2"/>
              </a:rPr>
              <a:t>  5%       </a:t>
            </a:r>
          </a:p>
          <a:p>
            <a:pPr lvl="1">
              <a:spcBef>
                <a:spcPts val="0"/>
              </a:spcBef>
              <a:buFontTx/>
              <a:buNone/>
            </a:pPr>
            <a:endParaRPr lang="en-GB" altLang="en-US" sz="700" b="1" dirty="0" smtClean="0">
              <a:solidFill>
                <a:schemeClr val="tx1"/>
              </a:solidFill>
            </a:endParaRPr>
          </a:p>
          <a:p>
            <a:pPr>
              <a:spcBef>
                <a:spcPts val="0"/>
              </a:spcBef>
              <a:buFontTx/>
              <a:buNone/>
            </a:pPr>
            <a:r>
              <a:rPr lang="en-GB" altLang="en-US" sz="2400" b="1" dirty="0" smtClean="0">
                <a:solidFill>
                  <a:schemeClr val="tx1"/>
                </a:solidFill>
              </a:rPr>
              <a:t>Obesity </a:t>
            </a:r>
            <a:r>
              <a:rPr lang="en-GB" altLang="en-US" sz="1200" b="1" i="1" dirty="0" err="1" smtClean="0">
                <a:solidFill>
                  <a:schemeClr val="tx1"/>
                </a:solidFill>
              </a:rPr>
              <a:t>Bogers</a:t>
            </a:r>
            <a:r>
              <a:rPr lang="en-GB" altLang="en-US" sz="1200" b="1" i="1" dirty="0" smtClean="0">
                <a:solidFill>
                  <a:schemeClr val="tx1"/>
                </a:solidFill>
              </a:rPr>
              <a:t>, 2008</a:t>
            </a:r>
          </a:p>
          <a:p>
            <a:pPr lvl="1">
              <a:spcBef>
                <a:spcPts val="0"/>
              </a:spcBef>
              <a:buFontTx/>
              <a:buNone/>
            </a:pPr>
            <a:r>
              <a:rPr lang="en-GB" altLang="en-US" sz="1600" b="1" dirty="0" smtClean="0">
                <a:solidFill>
                  <a:schemeClr val="tx1"/>
                </a:solidFill>
              </a:rPr>
              <a:t>  	1 Kg/M</a:t>
            </a:r>
            <a:r>
              <a:rPr lang="en-GB" altLang="en-US" sz="1600" b="1" baseline="30000" dirty="0" smtClean="0">
                <a:solidFill>
                  <a:schemeClr val="tx1"/>
                </a:solidFill>
              </a:rPr>
              <a:t>2</a:t>
            </a:r>
            <a:r>
              <a:rPr lang="en-GB" altLang="en-US" sz="1600" b="1" dirty="0" smtClean="0">
                <a:solidFill>
                  <a:schemeClr val="tx1"/>
                </a:solidFill>
              </a:rPr>
              <a:t> </a:t>
            </a:r>
            <a:r>
              <a:rPr lang="en-GB" altLang="en-US" sz="1600" b="1" dirty="0" smtClean="0">
                <a:solidFill>
                  <a:schemeClr val="tx1"/>
                </a:solidFill>
                <a:sym typeface="Symbol" pitchFamily="18" charset="2"/>
              </a:rPr>
              <a:t></a:t>
            </a:r>
            <a:r>
              <a:rPr lang="en-GB" altLang="en-US" sz="1600" b="1" dirty="0" smtClean="0">
                <a:solidFill>
                  <a:schemeClr val="tx1"/>
                </a:solidFill>
              </a:rPr>
              <a:t> BMI 		</a:t>
            </a:r>
            <a:r>
              <a:rPr lang="en-GB" altLang="en-US" sz="1600" b="1" smtClean="0">
                <a:solidFill>
                  <a:schemeClr val="tx1"/>
                </a:solidFill>
              </a:rPr>
              <a:t>	</a:t>
            </a:r>
            <a:r>
              <a:rPr lang="en-GB" altLang="en-US" sz="1600" b="1" smtClean="0">
                <a:solidFill>
                  <a:schemeClr val="tx1"/>
                </a:solidFill>
                <a:sym typeface="Symbol" pitchFamily="18" charset="2"/>
              </a:rPr>
              <a:t> </a:t>
            </a:r>
            <a:r>
              <a:rPr lang="en-GB" altLang="en-US" sz="1600" b="1" dirty="0" smtClean="0">
                <a:solidFill>
                  <a:schemeClr val="tx1"/>
                </a:solidFill>
                <a:sym typeface="Symbol" pitchFamily="18" charset="2"/>
              </a:rPr>
              <a:t> 2.5</a:t>
            </a:r>
            <a:r>
              <a:rPr lang="en-GB" altLang="en-US" sz="1600" b="1" dirty="0" smtClean="0">
                <a:solidFill>
                  <a:schemeClr val="tx1"/>
                </a:solidFill>
              </a:rPr>
              <a:t>%</a:t>
            </a:r>
          </a:p>
          <a:p>
            <a:pPr>
              <a:spcBef>
                <a:spcPts val="0"/>
              </a:spcBef>
              <a:buFontTx/>
              <a:buNone/>
            </a:pPr>
            <a:endParaRPr lang="en-GB" altLang="en-US" sz="800" b="1" dirty="0" smtClean="0">
              <a:solidFill>
                <a:schemeClr val="tx1"/>
              </a:solidFill>
            </a:endParaRPr>
          </a:p>
          <a:p>
            <a:pPr>
              <a:spcBef>
                <a:spcPts val="0"/>
              </a:spcBef>
              <a:buFontTx/>
              <a:buNone/>
            </a:pPr>
            <a:r>
              <a:rPr lang="en-GB" altLang="en-US" sz="2400" b="1" dirty="0" smtClean="0">
                <a:solidFill>
                  <a:schemeClr val="tx1"/>
                </a:solidFill>
              </a:rPr>
              <a:t>Smoking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  1% </a:t>
            </a:r>
            <a:r>
              <a:rPr lang="en-GB" altLang="en-US" sz="1600" b="1" dirty="0" smtClean="0">
                <a:solidFill>
                  <a:schemeClr val="tx1"/>
                </a:solidFill>
                <a:sym typeface="Symbol" pitchFamily="18" charset="2"/>
              </a:rPr>
              <a:t></a:t>
            </a:r>
            <a:r>
              <a:rPr lang="en-GB" altLang="en-US" sz="1600" b="1" dirty="0" smtClean="0">
                <a:solidFill>
                  <a:schemeClr val="tx1"/>
                </a:solidFill>
              </a:rPr>
              <a:t> Smoking prevalence  	</a:t>
            </a:r>
            <a:r>
              <a:rPr lang="en-GB" altLang="en-US" sz="1600" b="1" smtClean="0">
                <a:solidFill>
                  <a:schemeClr val="tx1"/>
                </a:solidFill>
              </a:rPr>
              <a:t>	</a:t>
            </a:r>
            <a:r>
              <a:rPr lang="en-GB" altLang="en-US" sz="1600" b="1" smtClean="0">
                <a:solidFill>
                  <a:schemeClr val="tx1"/>
                </a:solidFill>
                <a:sym typeface="Symbol" pitchFamily="18" charset="2"/>
              </a:rPr>
              <a:t> </a:t>
            </a:r>
            <a:r>
              <a:rPr lang="en-GB" altLang="en-US" sz="1600" b="1" dirty="0" smtClean="0">
                <a:solidFill>
                  <a:schemeClr val="tx1"/>
                </a:solidFill>
                <a:sym typeface="Symbol" pitchFamily="18" charset="2"/>
              </a:rPr>
              <a:t>1%</a:t>
            </a:r>
          </a:p>
          <a:p>
            <a:pPr>
              <a:spcBef>
                <a:spcPts val="0"/>
              </a:spcBef>
              <a:buFontTx/>
              <a:buNone/>
            </a:pPr>
            <a:r>
              <a:rPr lang="en-GB" altLang="en-US" sz="2400" b="1" dirty="0" smtClean="0">
                <a:solidFill>
                  <a:schemeClr val="tx1"/>
                </a:solidFill>
              </a:rPr>
              <a:t>Diabetes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1% </a:t>
            </a:r>
            <a:r>
              <a:rPr lang="en-GB" altLang="en-US" sz="1600" b="1" dirty="0" smtClean="0">
                <a:solidFill>
                  <a:schemeClr val="tx1"/>
                </a:solidFill>
                <a:sym typeface="Symbol" pitchFamily="18" charset="2"/>
              </a:rPr>
              <a:t></a:t>
            </a:r>
            <a:r>
              <a:rPr lang="en-GB" altLang="en-US" sz="1600" b="1" dirty="0" smtClean="0">
                <a:solidFill>
                  <a:schemeClr val="tx1"/>
                </a:solidFill>
              </a:rPr>
              <a:t> diabetic population 			</a:t>
            </a:r>
            <a:r>
              <a:rPr lang="en-GB" altLang="en-US" sz="1600" b="1" dirty="0" smtClean="0">
                <a:solidFill>
                  <a:schemeClr val="tx1"/>
                </a:solidFill>
                <a:sym typeface="Symbol" pitchFamily="18" charset="2"/>
              </a:rPr>
              <a:t>  2</a:t>
            </a:r>
            <a:r>
              <a:rPr lang="en-GB" altLang="en-US" sz="1600" b="1" dirty="0" smtClean="0">
                <a:solidFill>
                  <a:schemeClr val="tx1"/>
                </a:solidFill>
              </a:rPr>
              <a:t>%</a:t>
            </a:r>
          </a:p>
          <a:p>
            <a:pPr>
              <a:spcBef>
                <a:spcPts val="0"/>
              </a:spcBef>
              <a:buFontTx/>
              <a:buNone/>
            </a:pPr>
            <a:r>
              <a:rPr lang="en-GB" altLang="en-US" sz="2400" b="1" dirty="0" smtClean="0">
                <a:solidFill>
                  <a:schemeClr val="tx1"/>
                </a:solidFill>
              </a:rPr>
              <a:t>Physical Activity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  1% </a:t>
            </a:r>
            <a:r>
              <a:rPr lang="en-GB" altLang="en-US" sz="1600" b="1" dirty="0" smtClean="0">
                <a:solidFill>
                  <a:schemeClr val="tx1"/>
                </a:solidFill>
                <a:sym typeface="Symbol" pitchFamily="18" charset="2"/>
              </a:rPr>
              <a:t></a:t>
            </a:r>
            <a:r>
              <a:rPr lang="en-GB" altLang="en-US" sz="1600" b="1" dirty="0" smtClean="0">
                <a:solidFill>
                  <a:schemeClr val="tx1"/>
                </a:solidFill>
              </a:rPr>
              <a:t> inactive population 			</a:t>
            </a:r>
            <a:r>
              <a:rPr lang="en-GB" altLang="en-US" sz="1600" b="1" dirty="0" smtClean="0">
                <a:solidFill>
                  <a:schemeClr val="tx1"/>
                </a:solidFill>
                <a:sym typeface="Symbol" pitchFamily="18" charset="2"/>
              </a:rPr>
              <a:t>  0.3</a:t>
            </a:r>
            <a:r>
              <a:rPr lang="en-GB" altLang="en-US" sz="1600" b="1" dirty="0" smtClean="0">
                <a:solidFill>
                  <a:schemeClr val="tx1"/>
                </a:solidFill>
              </a:rPr>
              <a:t>%</a:t>
            </a:r>
          </a:p>
        </p:txBody>
      </p:sp>
      <p:sp>
        <p:nvSpPr>
          <p:cNvPr id="4" name="Text Box 3"/>
          <p:cNvSpPr txBox="1">
            <a:spLocks noChangeArrowheads="1"/>
          </p:cNvSpPr>
          <p:nvPr/>
        </p:nvSpPr>
        <p:spPr bwMode="auto">
          <a:xfrm>
            <a:off x="6500813" y="6324600"/>
            <a:ext cx="2438400" cy="240066"/>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200" dirty="0">
                <a:latin typeface="Arial" panose="020B0604020202020204" pitchFamily="34" charset="0"/>
                <a:cs typeface="Arial" panose="020B0604020202020204" pitchFamily="34" charset="0"/>
              </a:rPr>
              <a:t>  Ford et al  NEJM 2007</a:t>
            </a:r>
          </a:p>
        </p:txBody>
      </p:sp>
    </p:spTree>
    <p:extLst>
      <p:ext uri="{BB962C8B-B14F-4D97-AF65-F5344CB8AC3E}">
        <p14:creationId xmlns:p14="http://schemas.microsoft.com/office/powerpoint/2010/main" val="29356498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3090" name="Rectangle 2"/>
          <p:cNvSpPr>
            <a:spLocks noGrp="1" noChangeArrowheads="1"/>
          </p:cNvSpPr>
          <p:nvPr>
            <p:ph type="title" idx="4294967295"/>
          </p:nvPr>
        </p:nvSpPr>
        <p:spPr>
          <a:xfrm>
            <a:off x="304800" y="333375"/>
            <a:ext cx="8839200" cy="1143000"/>
          </a:xfrm>
        </p:spPr>
        <p:txBody>
          <a:bodyPr>
            <a:normAutofit fontScale="90000"/>
          </a:bodyPr>
          <a:lstStyle/>
          <a:p>
            <a:pPr>
              <a:lnSpc>
                <a:spcPct val="80000"/>
              </a:lnSpc>
              <a:defRPr/>
            </a:pPr>
            <a:r>
              <a:rPr lang="en-GB" sz="3400" b="1" cap="none" dirty="0" smtClean="0"/>
              <a:t>Β Coefficients = % Fall In CHD Mortality Per Unit Decrease In Risk Factors </a:t>
            </a:r>
            <a:br>
              <a:rPr lang="en-GB" sz="3400" b="1" cap="none" dirty="0" smtClean="0"/>
            </a:br>
            <a:r>
              <a:rPr lang="en-GB" sz="1400" i="1" cap="none" dirty="0" smtClean="0"/>
              <a:t>(From Meta-analyses &amp; Cohorts </a:t>
            </a:r>
            <a:r>
              <a:rPr lang="en-GB" sz="900" b="1" i="1" cap="none" dirty="0" smtClean="0"/>
              <a:t>, </a:t>
            </a:r>
            <a:r>
              <a:rPr lang="en-GB" sz="1400" i="1" cap="none" dirty="0" smtClean="0"/>
              <a:t>Ford Et Al, NEJM 2007   356 : 2388</a:t>
            </a:r>
            <a:r>
              <a:rPr lang="en-GB" sz="4000" cap="none" dirty="0" smtClean="0"/>
              <a:t> </a:t>
            </a:r>
          </a:p>
        </p:txBody>
      </p:sp>
      <p:sp>
        <p:nvSpPr>
          <p:cNvPr id="23555" name="Rectangle 3"/>
          <p:cNvSpPr>
            <a:spLocks noGrp="1" noChangeArrowheads="1"/>
          </p:cNvSpPr>
          <p:nvPr>
            <p:ph type="body" idx="4294967295"/>
          </p:nvPr>
        </p:nvSpPr>
        <p:spPr>
          <a:xfrm>
            <a:off x="590550" y="1773238"/>
            <a:ext cx="8553450" cy="4114800"/>
          </a:xfrm>
        </p:spPr>
        <p:txBody>
          <a:bodyPr>
            <a:normAutofit lnSpcReduction="10000"/>
          </a:bodyPr>
          <a:lstStyle/>
          <a:p>
            <a:pPr>
              <a:spcBef>
                <a:spcPts val="0"/>
              </a:spcBef>
              <a:buFontTx/>
              <a:buNone/>
            </a:pPr>
            <a:r>
              <a:rPr lang="en-GB" altLang="en-US" sz="2400" b="1" dirty="0" smtClean="0">
                <a:solidFill>
                  <a:schemeClr val="tx1"/>
                </a:solidFill>
              </a:rPr>
              <a:t>Cholesterol lowering </a:t>
            </a:r>
            <a:r>
              <a:rPr lang="en-GB" altLang="en-US" sz="1200" b="1" i="1" dirty="0" smtClean="0">
                <a:solidFill>
                  <a:schemeClr val="tx1"/>
                </a:solidFill>
              </a:rPr>
              <a:t>PSC 2007         </a:t>
            </a:r>
            <a:r>
              <a:rPr lang="en-GB" altLang="en-US" sz="2400" b="1" dirty="0" smtClean="0">
                <a:solidFill>
                  <a:schemeClr val="tx1"/>
                </a:solidFill>
              </a:rPr>
              <a:t>Reduction in CHD deaths</a:t>
            </a:r>
          </a:p>
          <a:p>
            <a:pPr>
              <a:spcBef>
                <a:spcPts val="0"/>
              </a:spcBef>
              <a:buFontTx/>
              <a:buNone/>
            </a:pPr>
            <a:endParaRPr lang="en-GB" altLang="en-US" sz="1200" b="1" i="1" dirty="0" smtClean="0">
              <a:solidFill>
                <a:schemeClr val="tx1"/>
              </a:solidFill>
            </a:endParaRPr>
          </a:p>
          <a:p>
            <a:pPr lvl="1">
              <a:spcBef>
                <a:spcPts val="0"/>
              </a:spcBef>
              <a:buFontTx/>
              <a:buNone/>
            </a:pPr>
            <a:r>
              <a:rPr lang="en-GB" altLang="en-US" sz="1600" b="1" smtClean="0">
                <a:solidFill>
                  <a:schemeClr val="tx1"/>
                </a:solidFill>
                <a:sym typeface="Symbol" pitchFamily="18" charset="2"/>
              </a:rPr>
              <a:t> 0.1mmol/l</a:t>
            </a:r>
            <a:r>
              <a:rPr lang="en-GB" altLang="en-US" sz="1600" b="1" smtClean="0">
                <a:solidFill>
                  <a:schemeClr val="tx1"/>
                </a:solidFill>
              </a:rPr>
              <a:t> mean </a:t>
            </a:r>
            <a:r>
              <a:rPr lang="en-GB" altLang="en-US" sz="1600" b="1" dirty="0" smtClean="0">
                <a:solidFill>
                  <a:schemeClr val="tx1"/>
                </a:solidFill>
              </a:rPr>
              <a:t>pop cholesterol	</a:t>
            </a:r>
            <a:r>
              <a:rPr lang="en-GB" altLang="en-US" sz="1600" b="1" smtClean="0">
                <a:solidFill>
                  <a:schemeClr val="tx1"/>
                </a:solidFill>
              </a:rPr>
              <a:t>	</a:t>
            </a:r>
            <a:r>
              <a:rPr lang="en-GB" altLang="en-US" sz="1600" b="1" smtClean="0">
                <a:solidFill>
                  <a:schemeClr val="tx1"/>
                </a:solidFill>
                <a:sym typeface="Symbol" pitchFamily="18" charset="2"/>
              </a:rPr>
              <a:t>  </a:t>
            </a:r>
            <a:r>
              <a:rPr lang="en-GB" altLang="en-US" sz="1600" b="1" smtClean="0">
                <a:solidFill>
                  <a:schemeClr val="tx1"/>
                </a:solidFill>
              </a:rPr>
              <a:t>3.5%</a:t>
            </a:r>
            <a:endParaRPr lang="en-GB" altLang="en-US" sz="1600" b="1" dirty="0" smtClean="0">
              <a:solidFill>
                <a:schemeClr val="tx1"/>
              </a:solidFill>
            </a:endParaRPr>
          </a:p>
          <a:p>
            <a:pPr>
              <a:spcBef>
                <a:spcPts val="0"/>
              </a:spcBef>
              <a:buFontTx/>
              <a:buNone/>
            </a:pPr>
            <a:r>
              <a:rPr lang="en-GB" altLang="en-US" sz="2400" b="1" dirty="0" smtClean="0">
                <a:solidFill>
                  <a:schemeClr val="tx1"/>
                </a:solidFill>
              </a:rPr>
              <a:t>Blood pressure </a:t>
            </a:r>
            <a:r>
              <a:rPr lang="en-GB" altLang="en-US" sz="1200" b="1" i="1" dirty="0" smtClean="0">
                <a:solidFill>
                  <a:schemeClr val="tx1"/>
                </a:solidFill>
              </a:rPr>
              <a:t>PSC Lancet 2003	</a:t>
            </a:r>
          </a:p>
          <a:p>
            <a:pPr lvl="1">
              <a:spcBef>
                <a:spcPts val="0"/>
              </a:spcBef>
              <a:buNone/>
            </a:pPr>
            <a:r>
              <a:rPr lang="en-GB" altLang="en-US" sz="1600" b="1" dirty="0" smtClean="0">
                <a:solidFill>
                  <a:schemeClr val="tx1"/>
                </a:solidFill>
              </a:rPr>
              <a:t> </a:t>
            </a:r>
            <a:r>
              <a:rPr lang="en-GB" altLang="en-US" sz="1600" b="1" dirty="0" smtClean="0">
                <a:solidFill>
                  <a:schemeClr val="tx1"/>
                </a:solidFill>
                <a:sym typeface="Symbol" pitchFamily="18" charset="2"/>
              </a:rPr>
              <a:t></a:t>
            </a:r>
            <a:r>
              <a:rPr lang="en-GB" altLang="en-US" sz="1600" b="1" dirty="0" smtClean="0">
                <a:solidFill>
                  <a:schemeClr val="tx1"/>
                </a:solidFill>
              </a:rPr>
              <a:t> 1 mmHg Systolic BP  			</a:t>
            </a:r>
            <a:r>
              <a:rPr lang="en-GB" altLang="en-US" sz="1600" b="1" dirty="0" smtClean="0">
                <a:solidFill>
                  <a:schemeClr val="tx1"/>
                </a:solidFill>
                <a:sym typeface="Symbol" pitchFamily="18" charset="2"/>
              </a:rPr>
              <a:t>  5</a:t>
            </a:r>
            <a:r>
              <a:rPr lang="en-GB" altLang="en-US" sz="1600" b="1" smtClean="0">
                <a:solidFill>
                  <a:schemeClr val="tx1"/>
                </a:solidFill>
                <a:sym typeface="Symbol" pitchFamily="18" charset="2"/>
              </a:rPr>
              <a:t>%  </a:t>
            </a:r>
            <a:r>
              <a:rPr lang="en-GB" altLang="en-US" sz="1600" b="1" smtClean="0">
                <a:solidFill>
                  <a:schemeClr val="accent6">
                    <a:lumMod val="75000"/>
                  </a:schemeClr>
                </a:solidFill>
                <a:latin typeface="Century Gothic" pitchFamily="34" charset="0"/>
                <a:sym typeface="Symbol" pitchFamily="18" charset="2"/>
              </a:rPr>
              <a:t>(log -0.035)</a:t>
            </a:r>
            <a:r>
              <a:rPr lang="en-GB" altLang="en-US" sz="1600" b="1" smtClean="0">
                <a:solidFill>
                  <a:schemeClr val="tx1"/>
                </a:solidFill>
                <a:sym typeface="Symbol" pitchFamily="18" charset="2"/>
              </a:rPr>
              <a:t>     </a:t>
            </a:r>
            <a:endParaRPr lang="en-GB" altLang="en-US" sz="1600" b="1" dirty="0" smtClean="0">
              <a:solidFill>
                <a:schemeClr val="tx1"/>
              </a:solidFill>
              <a:sym typeface="Symbol" pitchFamily="18" charset="2"/>
            </a:endParaRPr>
          </a:p>
          <a:p>
            <a:pPr lvl="1">
              <a:spcBef>
                <a:spcPts val="0"/>
              </a:spcBef>
              <a:buFontTx/>
              <a:buNone/>
            </a:pPr>
            <a:endParaRPr lang="en-GB" altLang="en-US" sz="700" b="1" dirty="0" smtClean="0">
              <a:solidFill>
                <a:schemeClr val="tx1"/>
              </a:solidFill>
            </a:endParaRPr>
          </a:p>
          <a:p>
            <a:pPr>
              <a:spcBef>
                <a:spcPts val="0"/>
              </a:spcBef>
              <a:buFontTx/>
              <a:buNone/>
            </a:pPr>
            <a:r>
              <a:rPr lang="en-GB" altLang="en-US" sz="2400" b="1" dirty="0" smtClean="0">
                <a:solidFill>
                  <a:schemeClr val="tx1"/>
                </a:solidFill>
              </a:rPr>
              <a:t>Obesity </a:t>
            </a:r>
            <a:r>
              <a:rPr lang="en-GB" altLang="en-US" sz="1200" b="1" i="1" dirty="0" err="1" smtClean="0">
                <a:solidFill>
                  <a:schemeClr val="tx1"/>
                </a:solidFill>
              </a:rPr>
              <a:t>Bogers</a:t>
            </a:r>
            <a:r>
              <a:rPr lang="en-GB" altLang="en-US" sz="1200" b="1" i="1" dirty="0" smtClean="0">
                <a:solidFill>
                  <a:schemeClr val="tx1"/>
                </a:solidFill>
              </a:rPr>
              <a:t>, 2008</a:t>
            </a:r>
          </a:p>
          <a:p>
            <a:pPr lvl="1">
              <a:spcBef>
                <a:spcPts val="0"/>
              </a:spcBef>
              <a:buFontTx/>
              <a:buNone/>
            </a:pPr>
            <a:r>
              <a:rPr lang="en-GB" altLang="en-US" sz="1600" b="1" dirty="0" smtClean="0">
                <a:solidFill>
                  <a:schemeClr val="tx1"/>
                </a:solidFill>
              </a:rPr>
              <a:t>  	1 Kg/M</a:t>
            </a:r>
            <a:r>
              <a:rPr lang="en-GB" altLang="en-US" sz="1600" b="1" baseline="30000" dirty="0" smtClean="0">
                <a:solidFill>
                  <a:schemeClr val="tx1"/>
                </a:solidFill>
              </a:rPr>
              <a:t>2</a:t>
            </a:r>
            <a:r>
              <a:rPr lang="en-GB" altLang="en-US" sz="1600" b="1" dirty="0" smtClean="0">
                <a:solidFill>
                  <a:schemeClr val="tx1"/>
                </a:solidFill>
              </a:rPr>
              <a:t> </a:t>
            </a:r>
            <a:r>
              <a:rPr lang="en-GB" altLang="en-US" sz="1600" b="1" dirty="0" smtClean="0">
                <a:solidFill>
                  <a:schemeClr val="tx1"/>
                </a:solidFill>
                <a:sym typeface="Symbol" pitchFamily="18" charset="2"/>
              </a:rPr>
              <a:t></a:t>
            </a:r>
            <a:r>
              <a:rPr lang="en-GB" altLang="en-US" sz="1600" b="1" dirty="0" smtClean="0">
                <a:solidFill>
                  <a:schemeClr val="tx1"/>
                </a:solidFill>
              </a:rPr>
              <a:t> BMI 		</a:t>
            </a:r>
            <a:r>
              <a:rPr lang="en-GB" altLang="en-US" sz="1600" b="1" smtClean="0">
                <a:solidFill>
                  <a:schemeClr val="tx1"/>
                </a:solidFill>
              </a:rPr>
              <a:t>	</a:t>
            </a:r>
            <a:r>
              <a:rPr lang="en-GB" altLang="en-US" sz="1600" b="1" smtClean="0">
                <a:solidFill>
                  <a:schemeClr val="tx1"/>
                </a:solidFill>
                <a:sym typeface="Symbol" pitchFamily="18" charset="2"/>
              </a:rPr>
              <a:t> </a:t>
            </a:r>
            <a:r>
              <a:rPr lang="en-GB" altLang="en-US" sz="1600" b="1" dirty="0" smtClean="0">
                <a:solidFill>
                  <a:schemeClr val="tx1"/>
                </a:solidFill>
                <a:sym typeface="Symbol" pitchFamily="18" charset="2"/>
              </a:rPr>
              <a:t> 2.5</a:t>
            </a:r>
            <a:r>
              <a:rPr lang="en-GB" altLang="en-US" sz="1600" b="1" dirty="0" smtClean="0">
                <a:solidFill>
                  <a:schemeClr val="tx1"/>
                </a:solidFill>
              </a:rPr>
              <a:t>%</a:t>
            </a:r>
          </a:p>
          <a:p>
            <a:pPr>
              <a:spcBef>
                <a:spcPts val="0"/>
              </a:spcBef>
              <a:buFontTx/>
              <a:buNone/>
            </a:pPr>
            <a:endParaRPr lang="en-GB" altLang="en-US" sz="800" b="1" dirty="0" smtClean="0">
              <a:solidFill>
                <a:schemeClr val="tx1"/>
              </a:solidFill>
            </a:endParaRPr>
          </a:p>
          <a:p>
            <a:pPr>
              <a:spcBef>
                <a:spcPts val="0"/>
              </a:spcBef>
              <a:buFontTx/>
              <a:buNone/>
            </a:pPr>
            <a:r>
              <a:rPr lang="en-GB" altLang="en-US" sz="2400" b="1" dirty="0" smtClean="0">
                <a:solidFill>
                  <a:schemeClr val="tx1"/>
                </a:solidFill>
              </a:rPr>
              <a:t>Smoking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  1% </a:t>
            </a:r>
            <a:r>
              <a:rPr lang="en-GB" altLang="en-US" sz="1600" b="1" dirty="0" smtClean="0">
                <a:solidFill>
                  <a:schemeClr val="tx1"/>
                </a:solidFill>
                <a:sym typeface="Symbol" pitchFamily="18" charset="2"/>
              </a:rPr>
              <a:t></a:t>
            </a:r>
            <a:r>
              <a:rPr lang="en-GB" altLang="en-US" sz="1600" b="1" dirty="0" smtClean="0">
                <a:solidFill>
                  <a:schemeClr val="tx1"/>
                </a:solidFill>
              </a:rPr>
              <a:t> Smoking prevalence  	</a:t>
            </a:r>
            <a:r>
              <a:rPr lang="en-GB" altLang="en-US" sz="1600" b="1" smtClean="0">
                <a:solidFill>
                  <a:schemeClr val="tx1"/>
                </a:solidFill>
              </a:rPr>
              <a:t>	</a:t>
            </a:r>
            <a:r>
              <a:rPr lang="en-GB" altLang="en-US" sz="1600" b="1" smtClean="0">
                <a:solidFill>
                  <a:schemeClr val="tx1"/>
                </a:solidFill>
                <a:sym typeface="Symbol" pitchFamily="18" charset="2"/>
              </a:rPr>
              <a:t> </a:t>
            </a:r>
            <a:r>
              <a:rPr lang="en-GB" altLang="en-US" sz="1600" b="1" dirty="0" smtClean="0">
                <a:solidFill>
                  <a:schemeClr val="tx1"/>
                </a:solidFill>
                <a:sym typeface="Symbol" pitchFamily="18" charset="2"/>
              </a:rPr>
              <a:t>1%</a:t>
            </a:r>
          </a:p>
          <a:p>
            <a:pPr>
              <a:spcBef>
                <a:spcPts val="0"/>
              </a:spcBef>
              <a:buFontTx/>
              <a:buNone/>
            </a:pPr>
            <a:r>
              <a:rPr lang="en-GB" altLang="en-US" sz="2400" b="1" dirty="0" smtClean="0">
                <a:solidFill>
                  <a:schemeClr val="tx1"/>
                </a:solidFill>
              </a:rPr>
              <a:t>Diabetes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1% </a:t>
            </a:r>
            <a:r>
              <a:rPr lang="en-GB" altLang="en-US" sz="1600" b="1" dirty="0" smtClean="0">
                <a:solidFill>
                  <a:schemeClr val="tx1"/>
                </a:solidFill>
                <a:sym typeface="Symbol" pitchFamily="18" charset="2"/>
              </a:rPr>
              <a:t></a:t>
            </a:r>
            <a:r>
              <a:rPr lang="en-GB" altLang="en-US" sz="1600" b="1" dirty="0" smtClean="0">
                <a:solidFill>
                  <a:schemeClr val="tx1"/>
                </a:solidFill>
              </a:rPr>
              <a:t> diabetic population 			</a:t>
            </a:r>
            <a:r>
              <a:rPr lang="en-GB" altLang="en-US" sz="1600" b="1" dirty="0" smtClean="0">
                <a:solidFill>
                  <a:schemeClr val="tx1"/>
                </a:solidFill>
                <a:sym typeface="Symbol" pitchFamily="18" charset="2"/>
              </a:rPr>
              <a:t>  2</a:t>
            </a:r>
            <a:r>
              <a:rPr lang="en-GB" altLang="en-US" sz="1600" b="1" dirty="0" smtClean="0">
                <a:solidFill>
                  <a:schemeClr val="tx1"/>
                </a:solidFill>
              </a:rPr>
              <a:t>%</a:t>
            </a:r>
          </a:p>
          <a:p>
            <a:pPr>
              <a:spcBef>
                <a:spcPts val="0"/>
              </a:spcBef>
              <a:buFontTx/>
              <a:buNone/>
            </a:pPr>
            <a:r>
              <a:rPr lang="en-GB" altLang="en-US" sz="2400" b="1" dirty="0" smtClean="0">
                <a:solidFill>
                  <a:schemeClr val="tx1"/>
                </a:solidFill>
              </a:rPr>
              <a:t>Physical Activity </a:t>
            </a:r>
            <a:r>
              <a:rPr lang="en-GB" altLang="en-US" sz="1200" b="1" i="1" dirty="0" err="1" smtClean="0">
                <a:solidFill>
                  <a:schemeClr val="tx1"/>
                </a:solidFill>
              </a:rPr>
              <a:t>InterHEART</a:t>
            </a:r>
            <a:r>
              <a:rPr lang="en-GB" altLang="en-US" sz="1200" b="1" i="1" dirty="0" smtClean="0">
                <a:solidFill>
                  <a:schemeClr val="tx1"/>
                </a:solidFill>
              </a:rPr>
              <a:t>, 2004</a:t>
            </a:r>
          </a:p>
          <a:p>
            <a:pPr lvl="1">
              <a:spcBef>
                <a:spcPts val="0"/>
              </a:spcBef>
              <a:buFontTx/>
              <a:buNone/>
            </a:pPr>
            <a:r>
              <a:rPr lang="en-GB" altLang="en-US" sz="1600" b="1" dirty="0" smtClean="0">
                <a:solidFill>
                  <a:schemeClr val="tx1"/>
                </a:solidFill>
              </a:rPr>
              <a:t>  1% </a:t>
            </a:r>
            <a:r>
              <a:rPr lang="en-GB" altLang="en-US" sz="1600" b="1" dirty="0" smtClean="0">
                <a:solidFill>
                  <a:schemeClr val="tx1"/>
                </a:solidFill>
                <a:sym typeface="Symbol" pitchFamily="18" charset="2"/>
              </a:rPr>
              <a:t></a:t>
            </a:r>
            <a:r>
              <a:rPr lang="en-GB" altLang="en-US" sz="1600" b="1" dirty="0" smtClean="0">
                <a:solidFill>
                  <a:schemeClr val="tx1"/>
                </a:solidFill>
              </a:rPr>
              <a:t> inactive population 			</a:t>
            </a:r>
            <a:r>
              <a:rPr lang="en-GB" altLang="en-US" sz="1600" b="1" dirty="0" smtClean="0">
                <a:solidFill>
                  <a:schemeClr val="tx1"/>
                </a:solidFill>
                <a:sym typeface="Symbol" pitchFamily="18" charset="2"/>
              </a:rPr>
              <a:t>  0.3</a:t>
            </a:r>
            <a:r>
              <a:rPr lang="en-GB" altLang="en-US" sz="1600" b="1" dirty="0" smtClean="0">
                <a:solidFill>
                  <a:schemeClr val="tx1"/>
                </a:solidFill>
              </a:rPr>
              <a:t>%</a:t>
            </a:r>
          </a:p>
        </p:txBody>
      </p:sp>
      <p:sp>
        <p:nvSpPr>
          <p:cNvPr id="4" name="Text Box 3"/>
          <p:cNvSpPr txBox="1">
            <a:spLocks noChangeArrowheads="1"/>
          </p:cNvSpPr>
          <p:nvPr/>
        </p:nvSpPr>
        <p:spPr bwMode="auto">
          <a:xfrm>
            <a:off x="6500813" y="6324600"/>
            <a:ext cx="2438400" cy="240066"/>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200" dirty="0">
                <a:latin typeface="Arial" panose="020B0604020202020204" pitchFamily="34" charset="0"/>
                <a:cs typeface="Arial" panose="020B0604020202020204" pitchFamily="34" charset="0"/>
              </a:rPr>
              <a:t>  Ford et al  NEJM 2007</a:t>
            </a:r>
          </a:p>
        </p:txBody>
      </p:sp>
    </p:spTree>
    <p:extLst>
      <p:ext uri="{BB962C8B-B14F-4D97-AF65-F5344CB8AC3E}">
        <p14:creationId xmlns:p14="http://schemas.microsoft.com/office/powerpoint/2010/main" val="4153972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14313" y="265113"/>
            <a:ext cx="8701087" cy="877887"/>
          </a:xfrm>
        </p:spPr>
        <p:txBody>
          <a:bodyPr>
            <a:noAutofit/>
          </a:bodyPr>
          <a:lstStyle/>
          <a:p>
            <a:pPr>
              <a:defRPr/>
            </a:pPr>
            <a:r>
              <a:rPr lang="en-GB" sz="3200" b="1" cap="none" dirty="0" smtClean="0"/>
              <a:t>Population Risk Factor Change 1980/2000: </a:t>
            </a:r>
            <a:br>
              <a:rPr lang="en-GB" sz="3200" b="1" cap="none" dirty="0" smtClean="0"/>
            </a:br>
            <a:r>
              <a:rPr lang="en-GB" sz="3200" b="1" cap="none" dirty="0" smtClean="0"/>
              <a:t>Impact on CHD Mortality</a:t>
            </a:r>
            <a:r>
              <a:rPr lang="en-GB" sz="3200" cap="none" dirty="0" smtClean="0"/>
              <a:t>  </a:t>
            </a:r>
            <a:r>
              <a:rPr lang="en-GB" sz="3200" b="1" cap="none" dirty="0" smtClean="0"/>
              <a:t>US Example</a:t>
            </a:r>
          </a:p>
        </p:txBody>
      </p:sp>
      <p:sp>
        <p:nvSpPr>
          <p:cNvPr id="143363" name="Rectangle 3"/>
          <p:cNvSpPr>
            <a:spLocks noGrp="1" noChangeArrowheads="1"/>
          </p:cNvSpPr>
          <p:nvPr>
            <p:ph idx="1"/>
          </p:nvPr>
        </p:nvSpPr>
        <p:spPr>
          <a:xfrm>
            <a:off x="228600" y="1412776"/>
            <a:ext cx="8915400" cy="5456237"/>
          </a:xfrm>
        </p:spPr>
        <p:txBody>
          <a:bodyPr/>
          <a:lstStyle/>
          <a:p>
            <a:pPr>
              <a:buFontTx/>
              <a:buNone/>
              <a:defRPr/>
            </a:pPr>
            <a:r>
              <a:rPr lang="en-GB" sz="2800" b="1" dirty="0">
                <a:solidFill>
                  <a:schemeClr val="accent2">
                    <a:lumMod val="75000"/>
                  </a:schemeClr>
                </a:solidFill>
              </a:rPr>
              <a:t>3mmHg</a:t>
            </a:r>
            <a:r>
              <a:rPr lang="en-GB" sz="2600" b="1" dirty="0" smtClean="0">
                <a:solidFill>
                  <a:srgbClr val="FFFF66"/>
                </a:solidFill>
              </a:rPr>
              <a:t> </a:t>
            </a:r>
            <a:r>
              <a:rPr lang="en-GB" sz="2600" b="1" dirty="0" smtClean="0">
                <a:solidFill>
                  <a:schemeClr val="tx1"/>
                </a:solidFill>
              </a:rPr>
              <a:t>fall in systolic BP in women aged 55-64</a:t>
            </a:r>
            <a:endParaRPr lang="en-GB" sz="2400" dirty="0" smtClean="0">
              <a:solidFill>
                <a:schemeClr val="tx1"/>
              </a:solidFill>
            </a:endParaRPr>
          </a:p>
          <a:p>
            <a:pPr>
              <a:buFontTx/>
              <a:buNone/>
              <a:defRPr/>
            </a:pPr>
            <a:r>
              <a:rPr lang="en-GB" sz="2000" b="1" dirty="0" smtClean="0">
                <a:solidFill>
                  <a:srgbClr val="FFFF66"/>
                </a:solidFill>
              </a:rPr>
              <a:t>  </a:t>
            </a:r>
            <a:r>
              <a:rPr lang="en-GB" sz="2000" b="1" dirty="0" smtClean="0"/>
              <a:t>CHD deaths </a:t>
            </a:r>
            <a:r>
              <a:rPr lang="en-GB" sz="2000" b="1" dirty="0" smtClean="0">
                <a:solidFill>
                  <a:srgbClr val="FFFF66"/>
                </a:solidFill>
              </a:rPr>
              <a:t>	    </a:t>
            </a:r>
            <a:r>
              <a:rPr lang="en-GB" sz="2000" b="1" dirty="0" smtClean="0">
                <a:solidFill>
                  <a:schemeClr val="accent6">
                    <a:lumMod val="75000"/>
                  </a:schemeClr>
                </a:solidFill>
              </a:rPr>
              <a:t>Beta</a:t>
            </a:r>
            <a:r>
              <a:rPr lang="en-GB" sz="2000" b="1" dirty="0" smtClean="0">
                <a:solidFill>
                  <a:srgbClr val="FF9900"/>
                </a:solidFill>
              </a:rPr>
              <a:t> 	</a:t>
            </a:r>
            <a:r>
              <a:rPr lang="en-GB" sz="2000" b="1" dirty="0" smtClean="0">
                <a:solidFill>
                  <a:srgbClr val="FFFF66"/>
                </a:solidFill>
              </a:rPr>
              <a:t>	</a:t>
            </a:r>
            <a:r>
              <a:rPr lang="en-GB" sz="2000" b="1" dirty="0" smtClean="0">
                <a:solidFill>
                  <a:schemeClr val="accent2">
                    <a:lumMod val="75000"/>
                  </a:schemeClr>
                </a:solidFill>
              </a:rPr>
              <a:t>Risk Factor </a:t>
            </a:r>
            <a:r>
              <a:rPr lang="en-GB" sz="2000" b="1" dirty="0" smtClean="0">
                <a:solidFill>
                  <a:srgbClr val="FFFF66"/>
                </a:solidFill>
              </a:rPr>
              <a:t>	</a:t>
            </a:r>
            <a:r>
              <a:rPr lang="en-GB" sz="2800" b="1" dirty="0">
                <a:solidFill>
                  <a:srgbClr val="FF33CC"/>
                </a:solidFill>
                <a:ea typeface="+mj-ea"/>
              </a:rPr>
              <a:t>  </a:t>
            </a:r>
            <a:r>
              <a:rPr lang="en-GB" sz="2800" b="1" dirty="0">
                <a:solidFill>
                  <a:srgbClr val="7030A0"/>
                </a:solidFill>
                <a:ea typeface="+mj-ea"/>
              </a:rPr>
              <a:t>Deaths</a:t>
            </a:r>
            <a:r>
              <a:rPr lang="en-GB" sz="2800" b="1" dirty="0">
                <a:solidFill>
                  <a:srgbClr val="FF33CC"/>
                </a:solidFill>
                <a:ea typeface="+mj-ea"/>
              </a:rPr>
              <a:t> </a:t>
            </a:r>
          </a:p>
          <a:p>
            <a:pPr>
              <a:buFontTx/>
              <a:buNone/>
              <a:defRPr/>
            </a:pPr>
            <a:r>
              <a:rPr lang="en-GB" sz="2000" b="1" dirty="0" smtClean="0">
                <a:solidFill>
                  <a:srgbClr val="FFFF66"/>
                </a:solidFill>
              </a:rPr>
              <a:t>	</a:t>
            </a:r>
            <a:r>
              <a:rPr lang="en-GB" sz="2000" b="1" dirty="0" smtClean="0"/>
              <a:t>in 1980</a:t>
            </a:r>
            <a:r>
              <a:rPr lang="en-GB" sz="2000" b="1" dirty="0" smtClean="0">
                <a:solidFill>
                  <a:srgbClr val="FFFF66"/>
                </a:solidFill>
              </a:rPr>
              <a:t>	    </a:t>
            </a:r>
            <a:r>
              <a:rPr lang="en-GB" sz="2000" b="1" dirty="0" smtClean="0">
                <a:solidFill>
                  <a:schemeClr val="accent6">
                    <a:lumMod val="75000"/>
                  </a:schemeClr>
                </a:solidFill>
              </a:rPr>
              <a:t>coefficient</a:t>
            </a:r>
            <a:r>
              <a:rPr lang="en-GB" sz="2000" b="1" dirty="0" smtClean="0">
                <a:solidFill>
                  <a:srgbClr val="FF9900"/>
                </a:solidFill>
              </a:rPr>
              <a:t> </a:t>
            </a:r>
            <a:r>
              <a:rPr lang="en-GB" sz="2000" b="1" dirty="0" smtClean="0">
                <a:solidFill>
                  <a:srgbClr val="FFFF66"/>
                </a:solidFill>
              </a:rPr>
              <a:t>	</a:t>
            </a:r>
            <a:r>
              <a:rPr lang="en-GB" sz="2000" b="1" dirty="0" smtClean="0">
                <a:solidFill>
                  <a:schemeClr val="accent2">
                    <a:lumMod val="75000"/>
                  </a:schemeClr>
                </a:solidFill>
              </a:rPr>
              <a:t>reduction </a:t>
            </a:r>
            <a:r>
              <a:rPr lang="en-GB" sz="2000" b="1" dirty="0" smtClean="0">
                <a:solidFill>
                  <a:srgbClr val="FFFF66"/>
                </a:solidFill>
              </a:rPr>
              <a:t> 	</a:t>
            </a:r>
            <a:r>
              <a:rPr lang="en-GB" sz="2800" b="1" dirty="0">
                <a:solidFill>
                  <a:srgbClr val="FF33CC"/>
                </a:solidFill>
                <a:ea typeface="+mj-ea"/>
              </a:rPr>
              <a:t>  </a:t>
            </a:r>
            <a:r>
              <a:rPr lang="en-GB" sz="2800" b="1" dirty="0">
                <a:solidFill>
                  <a:srgbClr val="7030A0"/>
                </a:solidFill>
                <a:ea typeface="+mj-ea"/>
              </a:rPr>
              <a:t>prevented</a:t>
            </a:r>
            <a:r>
              <a:rPr lang="en-GB" sz="2000" b="1" dirty="0" smtClean="0">
                <a:solidFill>
                  <a:srgbClr val="FFFF66"/>
                </a:solidFill>
              </a:rPr>
              <a:t>	</a:t>
            </a:r>
            <a:r>
              <a:rPr lang="en-GB" sz="2000" b="1" smtClean="0">
                <a:solidFill>
                  <a:srgbClr val="FFFF66"/>
                </a:solidFill>
              </a:rPr>
              <a:t>		</a:t>
            </a:r>
            <a:r>
              <a:rPr lang="en-GB" sz="2000" b="1" dirty="0" smtClean="0">
                <a:solidFill>
                  <a:srgbClr val="FFFF66"/>
                </a:solidFill>
              </a:rPr>
              <a:t>	                         	</a:t>
            </a:r>
            <a:r>
              <a:rPr lang="en-GB" sz="2000" b="1" dirty="0" smtClean="0">
                <a:solidFill>
                  <a:schemeClr val="accent2">
                    <a:lumMod val="75000"/>
                  </a:schemeClr>
                </a:solidFill>
              </a:rPr>
              <a:t>1980-2000</a:t>
            </a:r>
            <a:r>
              <a:rPr lang="en-GB" sz="2000" b="1" dirty="0" smtClean="0">
                <a:solidFill>
                  <a:srgbClr val="FFFF66"/>
                </a:solidFill>
              </a:rPr>
              <a:t>     </a:t>
            </a:r>
            <a:r>
              <a:rPr lang="en-GB" sz="2000" b="1" dirty="0">
                <a:solidFill>
                  <a:srgbClr val="FFFF66"/>
                </a:solidFill>
              </a:rPr>
              <a:t> </a:t>
            </a:r>
            <a:r>
              <a:rPr lang="en-GB" sz="2400" b="1" dirty="0" smtClean="0">
                <a:solidFill>
                  <a:srgbClr val="7030A0"/>
                </a:solidFill>
                <a:ea typeface="+mj-ea"/>
              </a:rPr>
              <a:t>or </a:t>
            </a:r>
            <a:r>
              <a:rPr lang="en-GB" sz="2400" b="1" dirty="0">
                <a:solidFill>
                  <a:srgbClr val="7030A0"/>
                </a:solidFill>
                <a:ea typeface="+mj-ea"/>
              </a:rPr>
              <a:t>postponed (DPP) </a:t>
            </a:r>
            <a:endParaRPr lang="en-GB" sz="2800" b="1" dirty="0">
              <a:solidFill>
                <a:srgbClr val="7030A0"/>
              </a:solidFill>
              <a:ea typeface="+mj-ea"/>
            </a:endParaRPr>
          </a:p>
          <a:p>
            <a:pPr>
              <a:buFontTx/>
              <a:buNone/>
              <a:defRPr/>
            </a:pPr>
            <a:r>
              <a:rPr lang="en-GB" sz="2800" b="1" dirty="0" smtClean="0">
                <a:solidFill>
                  <a:srgbClr val="99FF33"/>
                </a:solidFill>
              </a:rPr>
              <a:t>	  </a:t>
            </a:r>
            <a:r>
              <a:rPr lang="en-GB" sz="2800" b="1" dirty="0" smtClean="0"/>
              <a:t>a</a:t>
            </a:r>
            <a:r>
              <a:rPr lang="en-GB" sz="2800" b="1" dirty="0" smtClean="0">
                <a:solidFill>
                  <a:srgbClr val="FFFF66"/>
                </a:solidFill>
              </a:rPr>
              <a:t>   </a:t>
            </a:r>
            <a:r>
              <a:rPr lang="en-GB" sz="2800" b="1" dirty="0" smtClean="0">
                <a:solidFill>
                  <a:srgbClr val="99FF33"/>
                </a:solidFill>
              </a:rPr>
              <a:t>       </a:t>
            </a:r>
            <a:r>
              <a:rPr lang="en-GB" sz="2800" b="1" smtClean="0">
                <a:solidFill>
                  <a:schemeClr val="accent3">
                    <a:lumMod val="50000"/>
                  </a:schemeClr>
                </a:solidFill>
              </a:rPr>
              <a:t>x</a:t>
            </a:r>
            <a:r>
              <a:rPr lang="en-GB" sz="2800" b="1" smtClean="0">
                <a:solidFill>
                  <a:schemeClr val="accent6">
                    <a:lumMod val="75000"/>
                  </a:schemeClr>
                </a:solidFill>
              </a:rPr>
              <a:t>         </a:t>
            </a:r>
            <a:r>
              <a:rPr lang="en-GB" sz="2800" b="1" dirty="0" smtClean="0">
                <a:solidFill>
                  <a:schemeClr val="accent6">
                    <a:lumMod val="75000"/>
                  </a:schemeClr>
                </a:solidFill>
              </a:rPr>
              <a:t>β</a:t>
            </a:r>
            <a:r>
              <a:rPr lang="en-GB" sz="2800" b="1" dirty="0" smtClean="0">
                <a:solidFill>
                  <a:srgbClr val="FF9900"/>
                </a:solidFill>
              </a:rPr>
              <a:t>       </a:t>
            </a:r>
            <a:r>
              <a:rPr lang="en-GB" sz="2800" b="1" dirty="0" smtClean="0">
                <a:solidFill>
                  <a:schemeClr val="accent3">
                    <a:lumMod val="50000"/>
                  </a:schemeClr>
                </a:solidFill>
              </a:rPr>
              <a:t>x</a:t>
            </a:r>
            <a:r>
              <a:rPr lang="en-GB" sz="2800" b="1" dirty="0" smtClean="0">
                <a:solidFill>
                  <a:srgbClr val="99FF33"/>
                </a:solidFill>
              </a:rPr>
              <a:t>      </a:t>
            </a:r>
            <a:r>
              <a:rPr lang="en-GB" sz="2800" b="1" dirty="0" smtClean="0">
                <a:solidFill>
                  <a:schemeClr val="accent2">
                    <a:lumMod val="75000"/>
                  </a:schemeClr>
                </a:solidFill>
              </a:rPr>
              <a:t>c</a:t>
            </a:r>
            <a:r>
              <a:rPr lang="en-GB" sz="2800" b="1" dirty="0" smtClean="0">
                <a:solidFill>
                  <a:srgbClr val="FFCCFF"/>
                </a:solidFill>
              </a:rPr>
              <a:t>   </a:t>
            </a:r>
            <a:r>
              <a:rPr lang="en-GB" sz="2800" b="1" dirty="0" smtClean="0">
                <a:solidFill>
                  <a:srgbClr val="99FF33"/>
                </a:solidFill>
              </a:rPr>
              <a:t>  </a:t>
            </a:r>
            <a:r>
              <a:rPr lang="en-GB" sz="2800" b="1" smtClean="0">
                <a:solidFill>
                  <a:schemeClr val="accent3">
                    <a:lumMod val="50000"/>
                  </a:schemeClr>
                </a:solidFill>
              </a:rPr>
              <a:t>=</a:t>
            </a:r>
            <a:r>
              <a:rPr lang="en-GB" sz="2800" b="1" smtClean="0">
                <a:solidFill>
                  <a:srgbClr val="99FF33"/>
                </a:solidFill>
              </a:rPr>
              <a:t>   	</a:t>
            </a:r>
            <a:r>
              <a:rPr lang="en-GB" sz="2800" b="1" smtClean="0">
                <a:solidFill>
                  <a:srgbClr val="7030A0"/>
                </a:solidFill>
                <a:ea typeface="+mj-ea"/>
              </a:rPr>
              <a:t>a</a:t>
            </a:r>
            <a:r>
              <a:rPr lang="en-GB" sz="2800" b="1" dirty="0">
                <a:solidFill>
                  <a:srgbClr val="7030A0"/>
                </a:solidFill>
                <a:ea typeface="+mj-ea"/>
              </a:rPr>
              <a:t>*(1-(</a:t>
            </a:r>
            <a:r>
              <a:rPr lang="en-GB" sz="2800" b="1" dirty="0" err="1">
                <a:solidFill>
                  <a:srgbClr val="7030A0"/>
                </a:solidFill>
                <a:ea typeface="+mj-ea"/>
              </a:rPr>
              <a:t>EXPβ</a:t>
            </a:r>
            <a:r>
              <a:rPr lang="en-GB" sz="2800" b="1" dirty="0">
                <a:solidFill>
                  <a:srgbClr val="7030A0"/>
                </a:solidFill>
                <a:ea typeface="+mj-ea"/>
              </a:rPr>
              <a:t> x c))</a:t>
            </a:r>
            <a:endParaRPr lang="en-GB" b="1" dirty="0">
              <a:solidFill>
                <a:srgbClr val="7030A0"/>
              </a:solidFill>
              <a:ea typeface="+mj-ea"/>
            </a:endParaRPr>
          </a:p>
          <a:p>
            <a:pPr>
              <a:buFontTx/>
              <a:buNone/>
              <a:defRPr/>
            </a:pPr>
            <a:endParaRPr lang="en-GB" sz="900" b="1" dirty="0" smtClean="0">
              <a:solidFill>
                <a:srgbClr val="FF0000"/>
              </a:solidFill>
            </a:endParaRPr>
          </a:p>
          <a:p>
            <a:pPr>
              <a:buFontTx/>
              <a:buNone/>
              <a:defRPr/>
            </a:pPr>
            <a:r>
              <a:rPr lang="en-GB" sz="2400" dirty="0" smtClean="0">
                <a:solidFill>
                  <a:schemeClr val="bg1"/>
                </a:solidFill>
              </a:rPr>
              <a:t>	</a:t>
            </a:r>
            <a:r>
              <a:rPr lang="en-GB" sz="2800" b="1" dirty="0" smtClean="0"/>
              <a:t>26,350</a:t>
            </a:r>
            <a:r>
              <a:rPr lang="en-GB" sz="2400" dirty="0" smtClean="0">
                <a:solidFill>
                  <a:schemeClr val="bg1"/>
                </a:solidFill>
              </a:rPr>
              <a:t>	</a:t>
            </a:r>
            <a:r>
              <a:rPr lang="en-GB" sz="2800" b="1" dirty="0" smtClean="0">
                <a:solidFill>
                  <a:schemeClr val="accent3">
                    <a:lumMod val="50000"/>
                  </a:schemeClr>
                </a:solidFill>
              </a:rPr>
              <a:t>x</a:t>
            </a:r>
            <a:r>
              <a:rPr lang="en-GB" sz="2800" b="1" dirty="0" smtClean="0">
                <a:solidFill>
                  <a:srgbClr val="99FF33"/>
                </a:solidFill>
              </a:rPr>
              <a:t> </a:t>
            </a:r>
            <a:r>
              <a:rPr lang="en-GB" sz="2800" b="1" dirty="0" smtClean="0">
                <a:solidFill>
                  <a:srgbClr val="FF9900"/>
                </a:solidFill>
                <a:sym typeface="Symbol" pitchFamily="18" charset="2"/>
              </a:rPr>
              <a:t> </a:t>
            </a:r>
            <a:r>
              <a:rPr lang="en-GB" b="1" dirty="0">
                <a:solidFill>
                  <a:schemeClr val="accent6">
                    <a:lumMod val="75000"/>
                  </a:schemeClr>
                </a:solidFill>
                <a:sym typeface="Symbol" pitchFamily="18" charset="2"/>
              </a:rPr>
              <a:t>-</a:t>
            </a:r>
            <a:r>
              <a:rPr lang="en-GB" b="1" dirty="0" smtClean="0">
                <a:solidFill>
                  <a:schemeClr val="accent6">
                    <a:lumMod val="75000"/>
                  </a:schemeClr>
                </a:solidFill>
                <a:sym typeface="Symbol" pitchFamily="18" charset="2"/>
              </a:rPr>
              <a:t>0.035 </a:t>
            </a:r>
            <a:r>
              <a:rPr lang="en-GB" sz="2800" b="1" dirty="0" smtClean="0">
                <a:solidFill>
                  <a:schemeClr val="accent3">
                    <a:lumMod val="50000"/>
                  </a:schemeClr>
                </a:solidFill>
              </a:rPr>
              <a:t>x</a:t>
            </a:r>
            <a:r>
              <a:rPr lang="en-GB" sz="2400" dirty="0" smtClean="0">
                <a:solidFill>
                  <a:schemeClr val="bg1"/>
                </a:solidFill>
              </a:rPr>
              <a:t>      </a:t>
            </a:r>
            <a:r>
              <a:rPr lang="en-GB" sz="2800" b="1" dirty="0" smtClean="0">
                <a:solidFill>
                  <a:schemeClr val="accent2">
                    <a:lumMod val="75000"/>
                  </a:schemeClr>
                </a:solidFill>
              </a:rPr>
              <a:t>3</a:t>
            </a:r>
            <a:r>
              <a:rPr lang="en-GB" sz="2400" dirty="0" smtClean="0">
                <a:solidFill>
                  <a:schemeClr val="bg1"/>
                </a:solidFill>
              </a:rPr>
              <a:t>      </a:t>
            </a:r>
            <a:r>
              <a:rPr lang="en-GB" sz="2800" b="1" dirty="0" smtClean="0">
                <a:solidFill>
                  <a:schemeClr val="accent3">
                    <a:lumMod val="50000"/>
                  </a:schemeClr>
                </a:solidFill>
              </a:rPr>
              <a:t>= </a:t>
            </a:r>
            <a:r>
              <a:rPr lang="en-GB" sz="2800" b="1" dirty="0" smtClean="0">
                <a:solidFill>
                  <a:srgbClr val="FF0000"/>
                </a:solidFill>
              </a:rPr>
              <a:t>	</a:t>
            </a:r>
            <a:r>
              <a:rPr lang="en-GB" sz="2800" b="1" dirty="0" smtClean="0">
                <a:solidFill>
                  <a:srgbClr val="7030A0"/>
                </a:solidFill>
                <a:ea typeface="+mj-ea"/>
              </a:rPr>
              <a:t>2700 </a:t>
            </a:r>
            <a:r>
              <a:rPr lang="en-GB" sz="2800" b="1" dirty="0">
                <a:solidFill>
                  <a:srgbClr val="7030A0"/>
                </a:solidFill>
                <a:ea typeface="+mj-ea"/>
              </a:rPr>
              <a:t>DPP</a:t>
            </a:r>
            <a:r>
              <a:rPr lang="en-GB" sz="2800" b="1" dirty="0">
                <a:solidFill>
                  <a:srgbClr val="FF33CC"/>
                </a:solidFill>
                <a:ea typeface="+mj-ea"/>
              </a:rPr>
              <a:t>	</a:t>
            </a:r>
          </a:p>
          <a:p>
            <a:pPr>
              <a:buFontTx/>
              <a:buNone/>
              <a:defRPr/>
            </a:pPr>
            <a:endParaRPr lang="en-GB" sz="800" dirty="0" smtClean="0">
              <a:solidFill>
                <a:srgbClr val="FF9900"/>
              </a:solidFill>
            </a:endParaRPr>
          </a:p>
          <a:p>
            <a:pPr>
              <a:buFontTx/>
              <a:buNone/>
              <a:defRPr/>
            </a:pPr>
            <a:r>
              <a:rPr lang="en-GB" sz="2000" b="1" dirty="0" smtClean="0">
                <a:solidFill>
                  <a:schemeClr val="tx1"/>
                </a:solidFill>
              </a:rPr>
              <a:t>Sources</a:t>
            </a:r>
          </a:p>
          <a:p>
            <a:pPr>
              <a:buFontTx/>
              <a:buNone/>
              <a:defRPr/>
            </a:pPr>
            <a:r>
              <a:rPr lang="en-GB" sz="2000" b="1" dirty="0" smtClean="0">
                <a:solidFill>
                  <a:srgbClr val="FFFF66"/>
                </a:solidFill>
              </a:rPr>
              <a:t>    </a:t>
            </a:r>
            <a:r>
              <a:rPr lang="en-GB" sz="2000" b="1" dirty="0" smtClean="0"/>
              <a:t>Mortality </a:t>
            </a:r>
            <a:r>
              <a:rPr lang="en-GB" sz="2000" b="1" dirty="0" smtClean="0">
                <a:solidFill>
                  <a:srgbClr val="FFFF66"/>
                </a:solidFill>
              </a:rPr>
              <a:t>	</a:t>
            </a:r>
            <a:r>
              <a:rPr lang="en-GB" sz="2000" b="1" dirty="0">
                <a:solidFill>
                  <a:schemeClr val="accent6">
                    <a:lumMod val="75000"/>
                  </a:schemeClr>
                </a:solidFill>
              </a:rPr>
              <a:t>Oxford </a:t>
            </a:r>
            <a:r>
              <a:rPr lang="en-GB" sz="2000" b="1">
                <a:solidFill>
                  <a:schemeClr val="accent6">
                    <a:lumMod val="75000"/>
                  </a:schemeClr>
                </a:solidFill>
              </a:rPr>
              <a:t>PSC </a:t>
            </a:r>
            <a:r>
              <a:rPr lang="en-GB" sz="2000" b="1" smtClean="0">
                <a:solidFill>
                  <a:schemeClr val="accent6">
                    <a:lumMod val="75000"/>
                  </a:schemeClr>
                </a:solidFill>
              </a:rPr>
              <a:t>        </a:t>
            </a:r>
            <a:r>
              <a:rPr lang="en-GB" sz="2000" b="1" smtClean="0">
                <a:solidFill>
                  <a:schemeClr val="accent2">
                    <a:lumMod val="75000"/>
                  </a:schemeClr>
                </a:solidFill>
              </a:rPr>
              <a:t>NHANES</a:t>
            </a:r>
            <a:endParaRPr lang="en-GB" sz="2000" b="1" dirty="0" smtClean="0">
              <a:solidFill>
                <a:schemeClr val="accent2">
                  <a:lumMod val="75000"/>
                </a:schemeClr>
              </a:solidFill>
            </a:endParaRPr>
          </a:p>
          <a:p>
            <a:pPr>
              <a:buFontTx/>
              <a:buNone/>
              <a:defRPr/>
            </a:pPr>
            <a:r>
              <a:rPr lang="en-GB" sz="2000" b="1" dirty="0" smtClean="0">
                <a:solidFill>
                  <a:srgbClr val="FFFF66"/>
                </a:solidFill>
              </a:rPr>
              <a:t>   </a:t>
            </a:r>
            <a:r>
              <a:rPr lang="en-GB" sz="2000" b="1" dirty="0" smtClean="0"/>
              <a:t> </a:t>
            </a:r>
            <a:r>
              <a:rPr lang="en-GB" sz="2000" b="1" smtClean="0"/>
              <a:t>statistics </a:t>
            </a:r>
            <a:r>
              <a:rPr lang="en-GB" sz="2000" b="1"/>
              <a:t> </a:t>
            </a:r>
            <a:r>
              <a:rPr lang="en-GB" sz="2000" b="1" smtClean="0"/>
              <a:t>       </a:t>
            </a:r>
            <a:r>
              <a:rPr lang="en-GB" sz="2000" b="1" smtClean="0">
                <a:solidFill>
                  <a:schemeClr val="accent6">
                    <a:lumMod val="75000"/>
                  </a:schemeClr>
                </a:solidFill>
              </a:rPr>
              <a:t>meta-analyses</a:t>
            </a:r>
            <a:r>
              <a:rPr lang="en-GB" sz="2000" b="1" smtClean="0">
                <a:solidFill>
                  <a:srgbClr val="FF9900"/>
                </a:solidFill>
              </a:rPr>
              <a:t>       </a:t>
            </a:r>
            <a:r>
              <a:rPr lang="en-GB" sz="2000" b="1" smtClean="0">
                <a:solidFill>
                  <a:schemeClr val="accent2">
                    <a:lumMod val="75000"/>
                  </a:schemeClr>
                </a:solidFill>
              </a:rPr>
              <a:t>surveys</a:t>
            </a:r>
            <a:r>
              <a:rPr lang="en-GB" sz="2000" b="1" smtClean="0">
                <a:solidFill>
                  <a:srgbClr val="FFFF66"/>
                </a:solidFill>
              </a:rPr>
              <a:t>     </a:t>
            </a:r>
            <a:r>
              <a:rPr lang="en-GB" sz="2000" b="1" dirty="0" smtClean="0">
                <a:solidFill>
                  <a:srgbClr val="FFFF66"/>
                </a:solidFill>
              </a:rPr>
              <a:t>	</a:t>
            </a:r>
          </a:p>
          <a:p>
            <a:pPr>
              <a:buFontTx/>
              <a:buNone/>
              <a:defRPr/>
            </a:pPr>
            <a:r>
              <a:rPr lang="en-GB" sz="1600" b="1" dirty="0" smtClean="0">
                <a:solidFill>
                  <a:schemeClr val="tx2"/>
                </a:solidFill>
              </a:rPr>
              <a:t>			</a:t>
            </a:r>
          </a:p>
        </p:txBody>
      </p:sp>
      <p:sp>
        <p:nvSpPr>
          <p:cNvPr id="5" name="Text Box 3"/>
          <p:cNvSpPr txBox="1">
            <a:spLocks noChangeArrowheads="1"/>
          </p:cNvSpPr>
          <p:nvPr/>
        </p:nvSpPr>
        <p:spPr bwMode="auto">
          <a:xfrm>
            <a:off x="6500813" y="6324600"/>
            <a:ext cx="2438400" cy="240066"/>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200" dirty="0">
                <a:latin typeface="Arial" panose="020B0604020202020204" pitchFamily="34" charset="0"/>
                <a:cs typeface="Arial" panose="020B0604020202020204" pitchFamily="34" charset="0"/>
              </a:rPr>
              <a:t>  Ford et al  NEJM 2007</a:t>
            </a:r>
          </a:p>
        </p:txBody>
      </p:sp>
    </p:spTree>
    <p:extLst>
      <p:ext uri="{BB962C8B-B14F-4D97-AF65-F5344CB8AC3E}">
        <p14:creationId xmlns:p14="http://schemas.microsoft.com/office/powerpoint/2010/main" val="1815234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extLst>
              <p:ext uri="{D42A27DB-BD31-4B8C-83A1-F6EECF244321}">
                <p14:modId xmlns:p14="http://schemas.microsoft.com/office/powerpoint/2010/main" val="3794461554"/>
              </p:ext>
            </p:extLst>
          </p:nvPr>
        </p:nvGraphicFramePr>
        <p:xfrm>
          <a:off x="2267744" y="1403175"/>
          <a:ext cx="6624736" cy="4690121"/>
        </p:xfrm>
        <a:graphic>
          <a:graphicData uri="http://schemas.openxmlformats.org/presentationml/2006/ole">
            <mc:AlternateContent xmlns:mc="http://schemas.openxmlformats.org/markup-compatibility/2006">
              <mc:Choice xmlns:v="urn:schemas-microsoft-com:vml" Requires="v">
                <p:oleObj spid="_x0000_s1032" name="Slide" r:id="rId4" imgW="3044825" imgH="2284413" progId="PowerPoint.Slide.8">
                  <p:embed/>
                </p:oleObj>
              </mc:Choice>
              <mc:Fallback>
                <p:oleObj name="Slide" r:id="rId4" imgW="3044825" imgH="2284413"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1403175"/>
                        <a:ext cx="6624736" cy="4690121"/>
                      </a:xfrm>
                      <a:prstGeom prst="rect">
                        <a:avLst/>
                      </a:prstGeom>
                      <a:noFill/>
                      <a:ln>
                        <a:noFill/>
                      </a:ln>
                      <a:effectLst/>
                    </p:spPr>
                  </p:pic>
                </p:oleObj>
              </mc:Fallback>
            </mc:AlternateContent>
          </a:graphicData>
        </a:graphic>
      </p:graphicFrame>
      <p:sp>
        <p:nvSpPr>
          <p:cNvPr id="952323" name="Text Box 3"/>
          <p:cNvSpPr txBox="1">
            <a:spLocks noChangeArrowheads="1"/>
          </p:cNvSpPr>
          <p:nvPr/>
        </p:nvSpPr>
        <p:spPr bwMode="auto">
          <a:xfrm>
            <a:off x="1692275" y="6381328"/>
            <a:ext cx="7200205" cy="307777"/>
          </a:xfrm>
          <a:prstGeom prst="rect">
            <a:avLst/>
          </a:prstGeom>
          <a:noFill/>
          <a:ln w="9525">
            <a:noFill/>
            <a:miter lim="800000"/>
            <a:headEnd/>
            <a:tailEnd/>
          </a:ln>
          <a:effectLst/>
        </p:spPr>
        <p:txBody>
          <a:bodyPr wrap="square">
            <a:spAutoFit/>
          </a:bodyPr>
          <a:lstStyle/>
          <a:p>
            <a:pPr algn="r">
              <a:spcBef>
                <a:spcPct val="50000"/>
              </a:spcBef>
              <a:defRPr/>
            </a:pPr>
            <a:r>
              <a:rPr lang="en-GB" sz="1400" dirty="0" err="1">
                <a:latin typeface="Arial" charset="0"/>
              </a:rPr>
              <a:t>Source:BHF</a:t>
            </a:r>
            <a:r>
              <a:rPr lang="en-GB" sz="1400" dirty="0">
                <a:latin typeface="Arial" charset="0"/>
              </a:rPr>
              <a:t> </a:t>
            </a:r>
            <a:r>
              <a:rPr lang="en-GB" sz="1400" dirty="0" err="1">
                <a:latin typeface="Arial" charset="0"/>
              </a:rPr>
              <a:t>Heartstats</a:t>
            </a:r>
            <a:r>
              <a:rPr lang="en-GB" sz="1400" dirty="0">
                <a:latin typeface="Arial" charset="0"/>
              </a:rPr>
              <a:t> (WHO statistics   Men aged 35 - 74, </a:t>
            </a:r>
            <a:r>
              <a:rPr lang="en-GB" sz="1400" dirty="0" smtClean="0">
                <a:latin typeface="Arial" charset="0"/>
              </a:rPr>
              <a:t>Standardised</a:t>
            </a:r>
            <a:r>
              <a:rPr lang="en-GB" sz="1400" dirty="0">
                <a:latin typeface="Arial" charset="0"/>
              </a:rPr>
              <a:t>)</a:t>
            </a:r>
          </a:p>
        </p:txBody>
      </p:sp>
      <p:sp>
        <p:nvSpPr>
          <p:cNvPr id="952324" name="Rectangle 4"/>
          <p:cNvSpPr>
            <a:spLocks noChangeArrowheads="1"/>
          </p:cNvSpPr>
          <p:nvPr/>
        </p:nvSpPr>
        <p:spPr bwMode="auto">
          <a:xfrm>
            <a:off x="-107950" y="260350"/>
            <a:ext cx="9396413" cy="990600"/>
          </a:xfrm>
          <a:prstGeom prst="rect">
            <a:avLst/>
          </a:prstGeom>
          <a:noFill/>
          <a:ln w="12700">
            <a:noFill/>
            <a:miter lim="800000"/>
            <a:headEnd/>
            <a:tailEnd/>
          </a:ln>
          <a:effectLst/>
        </p:spPr>
        <p:txBody>
          <a:bodyPr lIns="91585" tIns="45792" rIns="91585" bIns="45792" anchor="ctr"/>
          <a:lstStyle/>
          <a:p>
            <a:pPr algn="ctr">
              <a:defRPr/>
            </a:pPr>
            <a:r>
              <a:rPr lang="en-GB" sz="3600" b="1" dirty="0">
                <a:latin typeface="Arial" panose="020B0604020202020204" pitchFamily="34" charset="0"/>
                <a:cs typeface="Arial" panose="020B0604020202020204" pitchFamily="34" charset="0"/>
              </a:rPr>
              <a:t>International mortality trends 1968-2003 </a:t>
            </a:r>
            <a:br>
              <a:rPr lang="en-GB" sz="3600" b="1" dirty="0">
                <a:latin typeface="Arial" panose="020B0604020202020204" pitchFamily="34" charset="0"/>
                <a:cs typeface="Arial" panose="020B0604020202020204" pitchFamily="34" charset="0"/>
              </a:rPr>
            </a:br>
            <a:r>
              <a:rPr lang="en-GB" sz="3600" b="1" dirty="0">
                <a:latin typeface="Arial" panose="020B0604020202020204" pitchFamily="34" charset="0"/>
                <a:cs typeface="Arial" panose="020B0604020202020204" pitchFamily="34" charset="0"/>
              </a:rPr>
              <a:t>men, coronary heart disease [CHD]</a:t>
            </a:r>
          </a:p>
        </p:txBody>
      </p:sp>
    </p:spTree>
    <p:extLst>
      <p:ext uri="{BB962C8B-B14F-4D97-AF65-F5344CB8AC3E}">
        <p14:creationId xmlns:p14="http://schemas.microsoft.com/office/powerpoint/2010/main" val="12818730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Object 2"/>
          <p:cNvGraphicFramePr>
            <a:graphicFrameLocks noChangeAspect="1"/>
          </p:cNvGraphicFramePr>
          <p:nvPr>
            <p:extLst>
              <p:ext uri="{D42A27DB-BD31-4B8C-83A1-F6EECF244321}">
                <p14:modId xmlns:p14="http://schemas.microsoft.com/office/powerpoint/2010/main" val="657876348"/>
              </p:ext>
            </p:extLst>
          </p:nvPr>
        </p:nvGraphicFramePr>
        <p:xfrm>
          <a:off x="2610887" y="1438747"/>
          <a:ext cx="6371070" cy="4510533"/>
        </p:xfrm>
        <a:graphic>
          <a:graphicData uri="http://schemas.openxmlformats.org/presentationml/2006/ole">
            <mc:AlternateContent xmlns:mc="http://schemas.openxmlformats.org/markup-compatibility/2006">
              <mc:Choice xmlns:v="urn:schemas-microsoft-com:vml" Requires="v">
                <p:oleObj spid="_x0000_s4104" name="Slide" r:id="rId4" imgW="2548007" imgH="1911043" progId="PowerPoint.Slide.8">
                  <p:embed/>
                </p:oleObj>
              </mc:Choice>
              <mc:Fallback>
                <p:oleObj name="Slide" r:id="rId4" imgW="2548007" imgH="1911043" progId="PowerPoint.Slide.8">
                  <p:embed/>
                  <p:pic>
                    <p:nvPicPr>
                      <p:cNvPr id="0" name=""/>
                      <p:cNvPicPr>
                        <a:picLocks noChangeAspect="1" noChangeArrowheads="1"/>
                      </p:cNvPicPr>
                      <p:nvPr/>
                    </p:nvPicPr>
                    <p:blipFill>
                      <a:blip r:embed="rId5"/>
                      <a:srcRect/>
                      <a:stretch>
                        <a:fillRect/>
                      </a:stretch>
                    </p:blipFill>
                    <p:spPr bwMode="auto">
                      <a:xfrm>
                        <a:off x="2610887" y="1438747"/>
                        <a:ext cx="6371070" cy="4510533"/>
                      </a:xfrm>
                      <a:prstGeom prst="rect">
                        <a:avLst/>
                      </a:prstGeom>
                      <a:noFill/>
                      <a:ln>
                        <a:noFill/>
                      </a:ln>
                      <a:effectLst/>
                    </p:spPr>
                  </p:pic>
                </p:oleObj>
              </mc:Fallback>
            </mc:AlternateContent>
          </a:graphicData>
        </a:graphic>
      </p:graphicFrame>
      <p:sp>
        <p:nvSpPr>
          <p:cNvPr id="952323" name="Text Box 3"/>
          <p:cNvSpPr txBox="1">
            <a:spLocks noChangeArrowheads="1"/>
          </p:cNvSpPr>
          <p:nvPr/>
        </p:nvSpPr>
        <p:spPr bwMode="auto">
          <a:xfrm>
            <a:off x="1475656" y="6309320"/>
            <a:ext cx="7527925" cy="276999"/>
          </a:xfrm>
          <a:prstGeom prst="rect">
            <a:avLst/>
          </a:prstGeom>
          <a:noFill/>
          <a:ln w="9525">
            <a:noFill/>
            <a:miter lim="800000"/>
            <a:headEnd/>
            <a:tailEnd/>
          </a:ln>
          <a:effectLst/>
        </p:spPr>
        <p:txBody>
          <a:bodyPr>
            <a:spAutoFit/>
          </a:bodyPr>
          <a:lstStyle/>
          <a:p>
            <a:pPr algn="r">
              <a:spcBef>
                <a:spcPct val="50000"/>
              </a:spcBef>
              <a:defRPr/>
            </a:pPr>
            <a:r>
              <a:rPr lang="en-GB" sz="1200" dirty="0" err="1">
                <a:latin typeface="Arial" panose="020B0604020202020204" pitchFamily="34" charset="0"/>
                <a:cs typeface="Arial" panose="020B0604020202020204" pitchFamily="34" charset="0"/>
              </a:rPr>
              <a:t>Source:BHF</a:t>
            </a:r>
            <a:r>
              <a:rPr lang="en-GB" sz="1200" dirty="0">
                <a:latin typeface="Arial" panose="020B0604020202020204" pitchFamily="34" charset="0"/>
                <a:cs typeface="Arial" panose="020B0604020202020204" pitchFamily="34" charset="0"/>
              </a:rPr>
              <a:t> </a:t>
            </a:r>
            <a:r>
              <a:rPr lang="en-GB" sz="1200" dirty="0" err="1">
                <a:latin typeface="Arial" panose="020B0604020202020204" pitchFamily="34" charset="0"/>
                <a:cs typeface="Arial" panose="020B0604020202020204" pitchFamily="34" charset="0"/>
              </a:rPr>
              <a:t>Heartstats</a:t>
            </a:r>
            <a:r>
              <a:rPr lang="en-GB" sz="1200" dirty="0">
                <a:latin typeface="Arial" panose="020B0604020202020204" pitchFamily="34" charset="0"/>
                <a:cs typeface="Arial" panose="020B0604020202020204" pitchFamily="34" charset="0"/>
              </a:rPr>
              <a:t> (WHO statistics   Men aged 35 - 74, </a:t>
            </a:r>
            <a:r>
              <a:rPr lang="en-GB" sz="1200" dirty="0" smtClean="0">
                <a:latin typeface="Arial" panose="020B0604020202020204" pitchFamily="34" charset="0"/>
                <a:cs typeface="Arial" panose="020B0604020202020204" pitchFamily="34" charset="0"/>
              </a:rPr>
              <a:t>Standardised</a:t>
            </a:r>
            <a:r>
              <a:rPr lang="en-GB" sz="1200" dirty="0">
                <a:latin typeface="Arial" panose="020B0604020202020204" pitchFamily="34" charset="0"/>
                <a:cs typeface="Arial" panose="020B0604020202020204" pitchFamily="34" charset="0"/>
              </a:rPr>
              <a:t>)</a:t>
            </a:r>
          </a:p>
        </p:txBody>
      </p:sp>
      <p:sp>
        <p:nvSpPr>
          <p:cNvPr id="952324" name="Rectangle 4"/>
          <p:cNvSpPr>
            <a:spLocks noChangeArrowheads="1"/>
          </p:cNvSpPr>
          <p:nvPr/>
        </p:nvSpPr>
        <p:spPr bwMode="auto">
          <a:xfrm>
            <a:off x="-107950" y="260350"/>
            <a:ext cx="9396413" cy="990600"/>
          </a:xfrm>
          <a:prstGeom prst="rect">
            <a:avLst/>
          </a:prstGeom>
          <a:noFill/>
          <a:ln w="12700">
            <a:noFill/>
            <a:miter lim="800000"/>
            <a:headEnd/>
            <a:tailEnd/>
          </a:ln>
          <a:effectLst/>
        </p:spPr>
        <p:txBody>
          <a:bodyPr lIns="91585" tIns="45792" rIns="91585" bIns="45792" anchor="ctr"/>
          <a:lstStyle/>
          <a:p>
            <a:pPr algn="ctr">
              <a:defRPr/>
            </a:pPr>
            <a:r>
              <a:rPr lang="en-GB" sz="3600" b="1" dirty="0">
                <a:latin typeface="Arial" panose="020B0604020202020204" pitchFamily="34" charset="0"/>
                <a:cs typeface="Arial" panose="020B0604020202020204" pitchFamily="34" charset="0"/>
              </a:rPr>
              <a:t>International mortality trends 1968-2003 </a:t>
            </a:r>
            <a:br>
              <a:rPr lang="en-GB" sz="3600" b="1" dirty="0">
                <a:latin typeface="Arial" panose="020B0604020202020204" pitchFamily="34" charset="0"/>
                <a:cs typeface="Arial" panose="020B0604020202020204" pitchFamily="34" charset="0"/>
              </a:rPr>
            </a:br>
            <a:r>
              <a:rPr lang="en-GB" sz="3600" b="1" dirty="0">
                <a:latin typeface="Arial" panose="020B0604020202020204" pitchFamily="34" charset="0"/>
                <a:cs typeface="Arial" panose="020B0604020202020204" pitchFamily="34" charset="0"/>
              </a:rPr>
              <a:t>men, coronary heart disease [CHD]</a:t>
            </a:r>
          </a:p>
        </p:txBody>
      </p:sp>
      <p:sp>
        <p:nvSpPr>
          <p:cNvPr id="26629" name="Rectangle 5"/>
          <p:cNvSpPr>
            <a:spLocks noChangeArrowheads="1"/>
          </p:cNvSpPr>
          <p:nvPr/>
        </p:nvSpPr>
        <p:spPr bwMode="auto">
          <a:xfrm>
            <a:off x="251520" y="2942456"/>
            <a:ext cx="2501701"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585" tIns="45792" rIns="91585" bIns="45792"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b="1" dirty="0">
                <a:latin typeface="Arial" panose="020B0604020202020204" pitchFamily="34" charset="0"/>
                <a:cs typeface="Arial" panose="020B0604020202020204" pitchFamily="34" charset="0"/>
              </a:rPr>
              <a:t>Why have CHD mortality rates halved?</a:t>
            </a:r>
          </a:p>
        </p:txBody>
      </p:sp>
    </p:spTree>
    <p:extLst>
      <p:ext uri="{BB962C8B-B14F-4D97-AF65-F5344CB8AC3E}">
        <p14:creationId xmlns:p14="http://schemas.microsoft.com/office/powerpoint/2010/main" val="27280450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24" name="Rectangle 8"/>
          <p:cNvSpPr>
            <a:spLocks noGrp="1" noChangeArrowheads="1"/>
          </p:cNvSpPr>
          <p:nvPr>
            <p:ph type="title"/>
          </p:nvPr>
        </p:nvSpPr>
        <p:spPr>
          <a:xfrm>
            <a:off x="304800" y="228600"/>
            <a:ext cx="8534400" cy="1219200"/>
          </a:xfrm>
        </p:spPr>
        <p:txBody>
          <a:bodyPr>
            <a:normAutofit/>
          </a:bodyPr>
          <a:lstStyle/>
          <a:p>
            <a:pPr>
              <a:lnSpc>
                <a:spcPct val="90000"/>
              </a:lnSpc>
              <a:defRPr/>
            </a:pPr>
            <a:r>
              <a:rPr lang="en-GB" sz="3600" b="1" cap="none" dirty="0" smtClean="0"/>
              <a:t>Explaining the Fall in CHD Deaths in </a:t>
            </a:r>
            <a:r>
              <a:rPr lang="en-GB" sz="3600" b="1" u="sng" cap="none" smtClean="0"/>
              <a:t>USA</a:t>
            </a:r>
            <a:r>
              <a:rPr lang="en-GB" sz="3600" b="1" cap="none" smtClean="0"/>
              <a:t> 1980-2000</a:t>
            </a:r>
            <a:endParaRPr lang="en-GB" sz="3600" b="1" cap="none" dirty="0" smtClean="0"/>
          </a:p>
        </p:txBody>
      </p:sp>
      <p:sp>
        <p:nvSpPr>
          <p:cNvPr id="27652" name="Rectangle 3"/>
          <p:cNvSpPr>
            <a:spLocks noChangeArrowheads="1"/>
          </p:cNvSpPr>
          <p:nvPr/>
        </p:nvSpPr>
        <p:spPr bwMode="auto">
          <a:xfrm>
            <a:off x="4790132" y="4828382"/>
            <a:ext cx="206659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US" altLang="en-US" sz="2400" b="1" dirty="0">
                <a:latin typeface="Arial" panose="020B0604020202020204" pitchFamily="34" charset="0"/>
                <a:cs typeface="Arial" panose="020B0604020202020204" pitchFamily="34" charset="0"/>
              </a:rPr>
              <a:t>341,745 </a:t>
            </a:r>
          </a:p>
          <a:p>
            <a:pPr>
              <a:spcBef>
                <a:spcPct val="0"/>
              </a:spcBef>
              <a:buFontTx/>
              <a:buNone/>
            </a:pPr>
            <a:r>
              <a:rPr lang="en-US" altLang="en-US" sz="2400" b="1" dirty="0">
                <a:latin typeface="Arial" panose="020B0604020202020204" pitchFamily="34" charset="0"/>
                <a:cs typeface="Arial" panose="020B0604020202020204" pitchFamily="34" charset="0"/>
              </a:rPr>
              <a:t>fewer deaths</a:t>
            </a:r>
          </a:p>
          <a:p>
            <a:pPr>
              <a:spcBef>
                <a:spcPct val="0"/>
              </a:spcBef>
              <a:buFontTx/>
              <a:buNone/>
            </a:pPr>
            <a:r>
              <a:rPr lang="en-US" altLang="en-US" sz="2400" b="1" dirty="0">
                <a:latin typeface="Arial" panose="020B0604020202020204" pitchFamily="34" charset="0"/>
                <a:cs typeface="Arial" panose="020B0604020202020204" pitchFamily="34" charset="0"/>
              </a:rPr>
              <a:t>in 2000  </a:t>
            </a:r>
            <a:r>
              <a:rPr lang="en-US" altLang="en-US" sz="2400" b="1" dirty="0">
                <a:latin typeface="Arial" panose="020B0604020202020204" pitchFamily="34" charset="0"/>
                <a:cs typeface="Arial" panose="020B0604020202020204" pitchFamily="34" charset="0"/>
                <a:sym typeface="Symbol" pitchFamily="18" charset="2"/>
              </a:rPr>
              <a:t></a:t>
            </a:r>
            <a:r>
              <a:rPr lang="en-US" altLang="en-US" sz="2400" b="1" dirty="0">
                <a:latin typeface="Arial" panose="020B0604020202020204" pitchFamily="34" charset="0"/>
                <a:cs typeface="Arial" panose="020B0604020202020204" pitchFamily="34" charset="0"/>
              </a:rPr>
              <a:t> </a:t>
            </a:r>
            <a:endParaRPr lang="en-GB" altLang="en-US" sz="2400" b="1" dirty="0">
              <a:latin typeface="Arial" panose="020B0604020202020204" pitchFamily="34" charset="0"/>
              <a:cs typeface="Arial" panose="020B0604020202020204" pitchFamily="34" charset="0"/>
            </a:endParaRPr>
          </a:p>
        </p:txBody>
      </p:sp>
      <p:sp>
        <p:nvSpPr>
          <p:cNvPr id="27653" name="Rectangle 5"/>
          <p:cNvSpPr>
            <a:spLocks noChangeArrowheads="1"/>
          </p:cNvSpPr>
          <p:nvPr/>
        </p:nvSpPr>
        <p:spPr bwMode="auto">
          <a:xfrm>
            <a:off x="7546032"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dirty="0">
                <a:latin typeface="Arial" panose="020B0604020202020204" pitchFamily="34" charset="0"/>
                <a:cs typeface="Arial" panose="020B0604020202020204" pitchFamily="34" charset="0"/>
              </a:rPr>
              <a:t>2000</a:t>
            </a:r>
          </a:p>
        </p:txBody>
      </p:sp>
      <p:sp>
        <p:nvSpPr>
          <p:cNvPr id="27654" name="Rectangle 6"/>
          <p:cNvSpPr>
            <a:spLocks noChangeArrowheads="1"/>
          </p:cNvSpPr>
          <p:nvPr/>
        </p:nvSpPr>
        <p:spPr bwMode="auto">
          <a:xfrm>
            <a:off x="4349321"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a:latin typeface="Arial" panose="020B0604020202020204" pitchFamily="34" charset="0"/>
                <a:cs typeface="Arial" panose="020B0604020202020204" pitchFamily="34" charset="0"/>
              </a:rPr>
              <a:t>1980</a:t>
            </a:r>
          </a:p>
        </p:txBody>
      </p:sp>
      <p:sp>
        <p:nvSpPr>
          <p:cNvPr id="27655" name="Text Box 7"/>
          <p:cNvSpPr txBox="1">
            <a:spLocks noChangeArrowheads="1"/>
          </p:cNvSpPr>
          <p:nvPr/>
        </p:nvSpPr>
        <p:spPr bwMode="auto">
          <a:xfrm>
            <a:off x="3048000" y="1447800"/>
            <a:ext cx="426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endParaRPr lang="en-GB" altLang="en-US" sz="1600" b="1">
              <a:solidFill>
                <a:srgbClr val="FF66FF"/>
              </a:solidFill>
              <a:latin typeface="Comic Sans MS" pitchFamily="66" charset="0"/>
              <a:cs typeface="Times New Roman" pitchFamily="18" charset="0"/>
            </a:endParaRPr>
          </a:p>
        </p:txBody>
      </p:sp>
      <p:sp>
        <p:nvSpPr>
          <p:cNvPr id="1007625" name="Rectangle 9"/>
          <p:cNvSpPr>
            <a:spLocks noChangeArrowheads="1"/>
          </p:cNvSpPr>
          <p:nvPr/>
        </p:nvSpPr>
        <p:spPr bwMode="auto">
          <a:xfrm>
            <a:off x="6096000" y="1406103"/>
            <a:ext cx="2647950" cy="366713"/>
          </a:xfrm>
          <a:prstGeom prst="rect">
            <a:avLst/>
          </a:prstGeom>
          <a:noFill/>
          <a:ln w="9525">
            <a:noFill/>
            <a:miter lim="800000"/>
            <a:headEnd/>
            <a:tailEnd/>
          </a:ln>
          <a:effectLst/>
        </p:spPr>
        <p:txBody>
          <a:bodyPr wrap="none" anchor="ctr">
            <a:spAutoFit/>
          </a:bodyPr>
          <a:lstStyle/>
          <a:p>
            <a:pPr eaLnBrk="1" hangingPunct="1">
              <a:defRPr/>
            </a:pPr>
            <a:r>
              <a:rPr lang="en-GB" sz="1800" dirty="0">
                <a:latin typeface="Arial" charset="0"/>
              </a:rPr>
              <a:t>NEJM 2007; </a:t>
            </a:r>
            <a:r>
              <a:rPr lang="en-GB" sz="1800" dirty="0">
                <a:effectLst>
                  <a:outerShdw blurRad="38100" dist="38100" dir="2700000" algn="tl">
                    <a:srgbClr val="FFFFFF"/>
                  </a:outerShdw>
                </a:effectLst>
                <a:latin typeface="Arial" charset="0"/>
              </a:rPr>
              <a:t>356:</a:t>
            </a:r>
            <a:r>
              <a:rPr lang="en-GB" sz="1800" dirty="0">
                <a:latin typeface="Arial" charset="0"/>
              </a:rPr>
              <a:t> 2388. </a:t>
            </a:r>
          </a:p>
        </p:txBody>
      </p:sp>
      <p:cxnSp>
        <p:nvCxnSpPr>
          <p:cNvPr id="10" name="Straight Connector 9"/>
          <p:cNvCxnSpPr/>
          <p:nvPr/>
        </p:nvCxnSpPr>
        <p:spPr bwMode="auto">
          <a:xfrm>
            <a:off x="4790132" y="2924944"/>
            <a:ext cx="3191275" cy="2808312"/>
          </a:xfrm>
          <a:prstGeom prst="line">
            <a:avLst/>
          </a:prstGeom>
          <a:ln w="76200">
            <a:solidFill>
              <a:schemeClr val="tx2"/>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27658" name="Rectangle 9"/>
          <p:cNvSpPr>
            <a:spLocks noChangeArrowheads="1"/>
          </p:cNvSpPr>
          <p:nvPr/>
        </p:nvSpPr>
        <p:spPr bwMode="auto">
          <a:xfrm>
            <a:off x="3203848" y="1681957"/>
            <a:ext cx="14938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en-US" sz="1800" b="1" dirty="0">
                <a:latin typeface="Arial" pitchFamily="34" charset="0"/>
              </a:rPr>
              <a:t>CHD deaths</a:t>
            </a:r>
          </a:p>
        </p:txBody>
      </p:sp>
      <p:cxnSp>
        <p:nvCxnSpPr>
          <p:cNvPr id="3" name="Straight Connector 2"/>
          <p:cNvCxnSpPr/>
          <p:nvPr/>
        </p:nvCxnSpPr>
        <p:spPr>
          <a:xfrm>
            <a:off x="4764360" y="1616075"/>
            <a:ext cx="0" cy="4412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64360" y="6028711"/>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35607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24" name="Rectangle 8"/>
          <p:cNvSpPr>
            <a:spLocks noGrp="1" noChangeArrowheads="1"/>
          </p:cNvSpPr>
          <p:nvPr>
            <p:ph type="title"/>
          </p:nvPr>
        </p:nvSpPr>
        <p:spPr>
          <a:xfrm>
            <a:off x="304800" y="228600"/>
            <a:ext cx="8534400" cy="1219200"/>
          </a:xfrm>
        </p:spPr>
        <p:txBody>
          <a:bodyPr>
            <a:normAutofit/>
          </a:bodyPr>
          <a:lstStyle/>
          <a:p>
            <a:pPr>
              <a:lnSpc>
                <a:spcPct val="90000"/>
              </a:lnSpc>
              <a:defRPr/>
            </a:pPr>
            <a:r>
              <a:rPr lang="en-GB" sz="3600" b="1" cap="none" dirty="0" smtClean="0"/>
              <a:t>Explaining the Fall in CHD Deaths in </a:t>
            </a:r>
            <a:r>
              <a:rPr lang="en-GB" sz="3600" b="1" u="sng" cap="none" dirty="0" smtClean="0"/>
              <a:t>USA</a:t>
            </a:r>
            <a:r>
              <a:rPr lang="en-GB" sz="3600" b="1" cap="none" dirty="0" smtClean="0"/>
              <a:t> 1980-2000 : RESULTS</a:t>
            </a:r>
          </a:p>
        </p:txBody>
      </p:sp>
      <p:graphicFrame>
        <p:nvGraphicFramePr>
          <p:cNvPr id="27651" name="Object 2"/>
          <p:cNvGraphicFramePr>
            <a:graphicFrameLocks noGrp="1" noChangeAspect="1"/>
          </p:cNvGraphicFramePr>
          <p:nvPr>
            <p:ph idx="1"/>
            <p:extLst>
              <p:ext uri="{D42A27DB-BD31-4B8C-83A1-F6EECF244321}">
                <p14:modId xmlns:p14="http://schemas.microsoft.com/office/powerpoint/2010/main" val="3250272647"/>
              </p:ext>
            </p:extLst>
          </p:nvPr>
        </p:nvGraphicFramePr>
        <p:xfrm>
          <a:off x="4536553" y="1600200"/>
          <a:ext cx="3419823" cy="4525963"/>
        </p:xfrm>
        <a:graphic>
          <a:graphicData uri="http://schemas.openxmlformats.org/presentationml/2006/ole">
            <mc:AlternateContent xmlns:mc="http://schemas.openxmlformats.org/markup-compatibility/2006">
              <mc:Choice xmlns:v="urn:schemas-microsoft-com:vml" Requires="v">
                <p:oleObj spid="_x0000_s5128" name="Chart" r:id="rId4" imgW="4657680" imgH="6165000" progId="MSGraph.Chart.8">
                  <p:embed/>
                </p:oleObj>
              </mc:Choice>
              <mc:Fallback>
                <p:oleObj name="Chart" r:id="rId4" imgW="4657680" imgH="6165000" progId="MSGraph.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553" y="1600200"/>
                        <a:ext cx="3419823" cy="4525963"/>
                      </a:xfrm>
                      <a:prstGeom prst="rect">
                        <a:avLst/>
                      </a:prstGeom>
                      <a:noFill/>
                      <a:ln>
                        <a:noFill/>
                      </a:ln>
                      <a:effectLst/>
                    </p:spPr>
                  </p:pic>
                </p:oleObj>
              </mc:Fallback>
            </mc:AlternateContent>
          </a:graphicData>
        </a:graphic>
      </p:graphicFrame>
      <p:sp>
        <p:nvSpPr>
          <p:cNvPr id="27652" name="Rectangle 3"/>
          <p:cNvSpPr>
            <a:spLocks noChangeArrowheads="1"/>
          </p:cNvSpPr>
          <p:nvPr/>
        </p:nvSpPr>
        <p:spPr bwMode="auto">
          <a:xfrm>
            <a:off x="4790132" y="4828382"/>
            <a:ext cx="206659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US" altLang="en-US" sz="2400" b="1" dirty="0">
                <a:latin typeface="Arial" panose="020B0604020202020204" pitchFamily="34" charset="0"/>
                <a:cs typeface="Arial" panose="020B0604020202020204" pitchFamily="34" charset="0"/>
              </a:rPr>
              <a:t>341,745 </a:t>
            </a:r>
          </a:p>
          <a:p>
            <a:pPr>
              <a:spcBef>
                <a:spcPct val="0"/>
              </a:spcBef>
              <a:buFontTx/>
              <a:buNone/>
            </a:pPr>
            <a:r>
              <a:rPr lang="en-US" altLang="en-US" sz="2400" b="1" dirty="0">
                <a:latin typeface="Arial" panose="020B0604020202020204" pitchFamily="34" charset="0"/>
                <a:cs typeface="Arial" panose="020B0604020202020204" pitchFamily="34" charset="0"/>
              </a:rPr>
              <a:t>fewer deaths</a:t>
            </a:r>
          </a:p>
          <a:p>
            <a:pPr>
              <a:spcBef>
                <a:spcPct val="0"/>
              </a:spcBef>
              <a:buFontTx/>
              <a:buNone/>
            </a:pPr>
            <a:r>
              <a:rPr lang="en-US" altLang="en-US" sz="2400" b="1" dirty="0">
                <a:latin typeface="Arial" panose="020B0604020202020204" pitchFamily="34" charset="0"/>
                <a:cs typeface="Arial" panose="020B0604020202020204" pitchFamily="34" charset="0"/>
              </a:rPr>
              <a:t>in 2000  </a:t>
            </a:r>
            <a:r>
              <a:rPr lang="en-US" altLang="en-US" sz="2400" b="1" dirty="0">
                <a:latin typeface="Arial" panose="020B0604020202020204" pitchFamily="34" charset="0"/>
                <a:cs typeface="Arial" panose="020B0604020202020204" pitchFamily="34" charset="0"/>
                <a:sym typeface="Symbol" pitchFamily="18" charset="2"/>
              </a:rPr>
              <a:t></a:t>
            </a:r>
            <a:r>
              <a:rPr lang="en-US" altLang="en-US" sz="2400" b="1" dirty="0">
                <a:latin typeface="Arial" panose="020B0604020202020204" pitchFamily="34" charset="0"/>
                <a:cs typeface="Arial" panose="020B0604020202020204" pitchFamily="34" charset="0"/>
              </a:rPr>
              <a:t> </a:t>
            </a:r>
            <a:endParaRPr lang="en-GB" altLang="en-US" sz="2400" b="1" dirty="0">
              <a:latin typeface="Arial" panose="020B0604020202020204" pitchFamily="34" charset="0"/>
              <a:cs typeface="Arial" panose="020B0604020202020204" pitchFamily="34" charset="0"/>
            </a:endParaRPr>
          </a:p>
        </p:txBody>
      </p:sp>
      <p:sp>
        <p:nvSpPr>
          <p:cNvPr id="27653" name="Rectangle 5"/>
          <p:cNvSpPr>
            <a:spLocks noChangeArrowheads="1"/>
          </p:cNvSpPr>
          <p:nvPr/>
        </p:nvSpPr>
        <p:spPr bwMode="auto">
          <a:xfrm>
            <a:off x="7546032"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dirty="0">
                <a:latin typeface="Arial" panose="020B0604020202020204" pitchFamily="34" charset="0"/>
                <a:cs typeface="Arial" panose="020B0604020202020204" pitchFamily="34" charset="0"/>
              </a:rPr>
              <a:t>2000</a:t>
            </a:r>
          </a:p>
        </p:txBody>
      </p:sp>
      <p:sp>
        <p:nvSpPr>
          <p:cNvPr id="27654" name="Rectangle 6"/>
          <p:cNvSpPr>
            <a:spLocks noChangeArrowheads="1"/>
          </p:cNvSpPr>
          <p:nvPr/>
        </p:nvSpPr>
        <p:spPr bwMode="auto">
          <a:xfrm>
            <a:off x="4349321"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a:latin typeface="Arial" panose="020B0604020202020204" pitchFamily="34" charset="0"/>
                <a:cs typeface="Arial" panose="020B0604020202020204" pitchFamily="34" charset="0"/>
              </a:rPr>
              <a:t>1980</a:t>
            </a:r>
          </a:p>
        </p:txBody>
      </p:sp>
      <p:sp>
        <p:nvSpPr>
          <p:cNvPr id="27655" name="Text Box 7"/>
          <p:cNvSpPr txBox="1">
            <a:spLocks noChangeArrowheads="1"/>
          </p:cNvSpPr>
          <p:nvPr/>
        </p:nvSpPr>
        <p:spPr bwMode="auto">
          <a:xfrm>
            <a:off x="3048000" y="1447800"/>
            <a:ext cx="426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endParaRPr lang="en-GB" altLang="en-US" sz="1600" b="1">
              <a:solidFill>
                <a:srgbClr val="FF66FF"/>
              </a:solidFill>
              <a:latin typeface="Comic Sans MS" pitchFamily="66" charset="0"/>
              <a:cs typeface="Times New Roman" pitchFamily="18" charset="0"/>
            </a:endParaRPr>
          </a:p>
        </p:txBody>
      </p:sp>
      <p:sp>
        <p:nvSpPr>
          <p:cNvPr id="1007625" name="Rectangle 9"/>
          <p:cNvSpPr>
            <a:spLocks noChangeArrowheads="1"/>
          </p:cNvSpPr>
          <p:nvPr/>
        </p:nvSpPr>
        <p:spPr bwMode="auto">
          <a:xfrm>
            <a:off x="6096000" y="1406103"/>
            <a:ext cx="2647950" cy="366713"/>
          </a:xfrm>
          <a:prstGeom prst="rect">
            <a:avLst/>
          </a:prstGeom>
          <a:noFill/>
          <a:ln w="9525">
            <a:noFill/>
            <a:miter lim="800000"/>
            <a:headEnd/>
            <a:tailEnd/>
          </a:ln>
          <a:effectLst/>
        </p:spPr>
        <p:txBody>
          <a:bodyPr wrap="none" anchor="ctr">
            <a:spAutoFit/>
          </a:bodyPr>
          <a:lstStyle/>
          <a:p>
            <a:pPr eaLnBrk="1" hangingPunct="1">
              <a:defRPr/>
            </a:pPr>
            <a:r>
              <a:rPr lang="en-GB" sz="1800" dirty="0">
                <a:latin typeface="Arial" charset="0"/>
              </a:rPr>
              <a:t>NEJM 2007; </a:t>
            </a:r>
            <a:r>
              <a:rPr lang="en-GB" sz="1800" dirty="0">
                <a:effectLst>
                  <a:outerShdw blurRad="38100" dist="38100" dir="2700000" algn="tl">
                    <a:srgbClr val="FFFFFF"/>
                  </a:outerShdw>
                </a:effectLst>
                <a:latin typeface="Arial" charset="0"/>
              </a:rPr>
              <a:t>356:</a:t>
            </a:r>
            <a:r>
              <a:rPr lang="en-GB" sz="1800" dirty="0">
                <a:latin typeface="Arial" charset="0"/>
              </a:rPr>
              <a:t> 2388. </a:t>
            </a:r>
          </a:p>
        </p:txBody>
      </p:sp>
      <p:cxnSp>
        <p:nvCxnSpPr>
          <p:cNvPr id="10" name="Straight Connector 9"/>
          <p:cNvCxnSpPr/>
          <p:nvPr/>
        </p:nvCxnSpPr>
        <p:spPr bwMode="auto">
          <a:xfrm>
            <a:off x="4790132" y="2924944"/>
            <a:ext cx="3191275" cy="2808312"/>
          </a:xfrm>
          <a:prstGeom prst="line">
            <a:avLst/>
          </a:prstGeom>
          <a:ln w="76200">
            <a:solidFill>
              <a:schemeClr val="tx2"/>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3" name="Straight Connector 2"/>
          <p:cNvCxnSpPr/>
          <p:nvPr/>
        </p:nvCxnSpPr>
        <p:spPr>
          <a:xfrm>
            <a:off x="4764360" y="1616075"/>
            <a:ext cx="0" cy="4412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64360" y="6028711"/>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 Box 4"/>
          <p:cNvSpPr txBox="1">
            <a:spLocks noChangeArrowheads="1"/>
          </p:cNvSpPr>
          <p:nvPr/>
        </p:nvSpPr>
        <p:spPr bwMode="auto">
          <a:xfrm>
            <a:off x="160784" y="1628800"/>
            <a:ext cx="4267200" cy="2600712"/>
          </a:xfrm>
          <a:prstGeom prst="rect">
            <a:avLst/>
          </a:prstGeom>
          <a:noFill/>
          <a:ln w="12700">
            <a:noFill/>
            <a:miter lim="800000"/>
            <a:headEnd type="none" w="sm" len="sm"/>
            <a:tailEnd type="none" w="sm" len="sm"/>
          </a:ln>
          <a:effectLst/>
        </p:spPr>
        <p:txBody>
          <a:bodyPr>
            <a:spAutoFit/>
          </a:bodyPr>
          <a:lstStyle/>
          <a:p>
            <a:pPr eaLnBrk="1" hangingPunct="1">
              <a:spcBef>
                <a:spcPct val="50000"/>
              </a:spcBef>
              <a:defRPr/>
            </a:pPr>
            <a:r>
              <a:rPr lang="en-GB" b="1" dirty="0">
                <a:solidFill>
                  <a:schemeClr val="accent3">
                    <a:lumMod val="50000"/>
                  </a:schemeClr>
                </a:solidFill>
                <a:latin typeface="Arial" panose="020B0604020202020204" pitchFamily="34" charset="0"/>
                <a:cs typeface="Arial" panose="020B0604020202020204" pitchFamily="34" charset="0"/>
              </a:rPr>
              <a:t>Risk Factors worse </a:t>
            </a:r>
            <a:r>
              <a:rPr lang="en-GB" b="1" dirty="0" smtClean="0">
                <a:solidFill>
                  <a:schemeClr val="accent3">
                    <a:lumMod val="50000"/>
                  </a:schemeClr>
                </a:solidFill>
                <a:latin typeface="Arial" panose="020B0604020202020204" pitchFamily="34" charset="0"/>
                <a:cs typeface="Arial" panose="020B0604020202020204" pitchFamily="34" charset="0"/>
              </a:rPr>
              <a:t>	+</a:t>
            </a:r>
            <a:r>
              <a:rPr lang="en-GB" b="1" dirty="0">
                <a:solidFill>
                  <a:schemeClr val="accent3">
                    <a:lumMod val="50000"/>
                  </a:schemeClr>
                </a:solidFill>
                <a:latin typeface="Arial" panose="020B0604020202020204" pitchFamily="34" charset="0"/>
                <a:cs typeface="Arial" panose="020B0604020202020204" pitchFamily="34" charset="0"/>
              </a:rPr>
              <a:t>17%</a:t>
            </a:r>
          </a:p>
          <a:p>
            <a:pPr eaLnBrk="1" hangingPunct="1">
              <a:spcBef>
                <a:spcPct val="50000"/>
              </a:spcBef>
              <a:defRPr/>
            </a:pPr>
            <a:endParaRPr lang="en-GB" b="1" smtClean="0">
              <a:solidFill>
                <a:srgbClr val="FFC000"/>
              </a:solidFill>
              <a:latin typeface="Arial" panose="020B0604020202020204" pitchFamily="34" charset="0"/>
              <a:cs typeface="Arial" panose="020B0604020202020204" pitchFamily="34" charset="0"/>
            </a:endParaRPr>
          </a:p>
          <a:p>
            <a:pPr eaLnBrk="1" hangingPunct="1">
              <a:spcBef>
                <a:spcPct val="50000"/>
              </a:spcBef>
              <a:defRPr/>
            </a:pPr>
            <a:r>
              <a:rPr lang="en-GB" b="1" smtClean="0">
                <a:solidFill>
                  <a:srgbClr val="FFC000"/>
                </a:solidFill>
                <a:latin typeface="Arial" panose="020B0604020202020204" pitchFamily="34" charset="0"/>
                <a:cs typeface="Arial" panose="020B0604020202020204" pitchFamily="34" charset="0"/>
              </a:rPr>
              <a:t>Risk </a:t>
            </a:r>
            <a:r>
              <a:rPr lang="en-GB" b="1" dirty="0">
                <a:solidFill>
                  <a:srgbClr val="FFC000"/>
                </a:solidFill>
                <a:latin typeface="Arial" panose="020B0604020202020204" pitchFamily="34" charset="0"/>
                <a:cs typeface="Arial" panose="020B0604020202020204" pitchFamily="34" charset="0"/>
              </a:rPr>
              <a:t>Factors better </a:t>
            </a:r>
            <a:r>
              <a:rPr lang="en-GB" b="1" dirty="0" smtClean="0">
                <a:solidFill>
                  <a:srgbClr val="FFC000"/>
                </a:solidFill>
                <a:latin typeface="Arial" panose="020B0604020202020204" pitchFamily="34" charset="0"/>
                <a:cs typeface="Arial" panose="020B0604020202020204" pitchFamily="34" charset="0"/>
              </a:rPr>
              <a:t>	-</a:t>
            </a:r>
            <a:r>
              <a:rPr lang="en-GB" b="1" dirty="0">
                <a:solidFill>
                  <a:srgbClr val="FFC000"/>
                </a:solidFill>
                <a:latin typeface="Arial" panose="020B0604020202020204" pitchFamily="34" charset="0"/>
                <a:cs typeface="Arial" panose="020B0604020202020204" pitchFamily="34" charset="0"/>
              </a:rPr>
              <a:t>61%</a:t>
            </a:r>
          </a:p>
          <a:p>
            <a:pPr lvl="1" eaLnBrk="1" hangingPunct="1">
              <a:defRPr/>
            </a:pPr>
            <a:endParaRPr lang="en-GB" sz="1600" b="1" smtClean="0">
              <a:solidFill>
                <a:schemeClr val="tx2"/>
              </a:solidFill>
              <a:latin typeface="Arial" panose="020B0604020202020204" pitchFamily="34" charset="0"/>
              <a:cs typeface="Arial" panose="020B0604020202020204" pitchFamily="34" charset="0"/>
            </a:endParaRPr>
          </a:p>
          <a:p>
            <a:pPr eaLnBrk="1" hangingPunct="1">
              <a:spcBef>
                <a:spcPct val="50000"/>
              </a:spcBef>
              <a:defRPr/>
            </a:pPr>
            <a:endParaRPr lang="en-GB" sz="1600" b="1">
              <a:solidFill>
                <a:schemeClr val="tx2"/>
              </a:solidFill>
              <a:latin typeface="Arial" panose="020B0604020202020204" pitchFamily="34" charset="0"/>
              <a:cs typeface="Arial" panose="020B0604020202020204" pitchFamily="34" charset="0"/>
            </a:endParaRPr>
          </a:p>
          <a:p>
            <a:pPr eaLnBrk="1" hangingPunct="1">
              <a:spcBef>
                <a:spcPct val="50000"/>
              </a:spcBef>
              <a:defRPr/>
            </a:pPr>
            <a:endParaRPr lang="en-GB" sz="1600" b="1" smtClean="0">
              <a:solidFill>
                <a:schemeClr val="tx2"/>
              </a:solidFill>
              <a:latin typeface="Arial" panose="020B0604020202020204" pitchFamily="34" charset="0"/>
              <a:cs typeface="Arial" panose="020B0604020202020204" pitchFamily="34" charset="0"/>
            </a:endParaRPr>
          </a:p>
          <a:p>
            <a:pPr eaLnBrk="1" hangingPunct="1">
              <a:spcBef>
                <a:spcPct val="50000"/>
              </a:spcBef>
              <a:defRPr/>
            </a:pPr>
            <a:r>
              <a:rPr lang="en-GB" sz="1400" b="1" dirty="0">
                <a:solidFill>
                  <a:srgbClr val="CC3399"/>
                </a:solidFill>
                <a:latin typeface="Arial" panose="020B0604020202020204" pitchFamily="34" charset="0"/>
                <a:cs typeface="Arial" panose="020B0604020202020204" pitchFamily="34" charset="0"/>
              </a:rPr>
              <a:t> </a:t>
            </a:r>
            <a:r>
              <a:rPr lang="en-GB" b="1" dirty="0">
                <a:solidFill>
                  <a:srgbClr val="CC3399"/>
                </a:solidFill>
                <a:latin typeface="Arial" panose="020B0604020202020204" pitchFamily="34" charset="0"/>
                <a:cs typeface="Arial" panose="020B0604020202020204" pitchFamily="34" charset="0"/>
              </a:rPr>
              <a:t>Treatments         </a:t>
            </a:r>
            <a:r>
              <a:rPr lang="en-GB" b="1" dirty="0" smtClean="0">
                <a:solidFill>
                  <a:srgbClr val="CC3399"/>
                </a:solidFill>
                <a:latin typeface="Arial" panose="020B0604020202020204" pitchFamily="34" charset="0"/>
                <a:cs typeface="Arial" panose="020B0604020202020204" pitchFamily="34" charset="0"/>
              </a:rPr>
              <a:t>	-</a:t>
            </a:r>
            <a:r>
              <a:rPr lang="en-GB" b="1">
                <a:solidFill>
                  <a:srgbClr val="CC3399"/>
                </a:solidFill>
                <a:latin typeface="Arial" panose="020B0604020202020204" pitchFamily="34" charset="0"/>
                <a:cs typeface="Arial" panose="020B0604020202020204" pitchFamily="34" charset="0"/>
              </a:rPr>
              <a:t>47</a:t>
            </a:r>
            <a:r>
              <a:rPr lang="en-GB" b="1" smtClean="0">
                <a:solidFill>
                  <a:srgbClr val="CC3399"/>
                </a:solidFill>
                <a:latin typeface="Arial" panose="020B0604020202020204" pitchFamily="34" charset="0"/>
                <a:cs typeface="Arial" panose="020B0604020202020204" pitchFamily="34" charset="0"/>
              </a:rPr>
              <a:t>%</a:t>
            </a:r>
            <a:endParaRPr lang="en-GB" b="1" dirty="0">
              <a:solidFill>
                <a:srgbClr val="CC339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25283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24" name="Rectangle 8"/>
          <p:cNvSpPr>
            <a:spLocks noGrp="1" noChangeArrowheads="1"/>
          </p:cNvSpPr>
          <p:nvPr>
            <p:ph type="title"/>
          </p:nvPr>
        </p:nvSpPr>
        <p:spPr>
          <a:xfrm>
            <a:off x="304800" y="228600"/>
            <a:ext cx="8534400" cy="1219200"/>
          </a:xfrm>
        </p:spPr>
        <p:txBody>
          <a:bodyPr>
            <a:normAutofit/>
          </a:bodyPr>
          <a:lstStyle/>
          <a:p>
            <a:pPr>
              <a:lnSpc>
                <a:spcPct val="90000"/>
              </a:lnSpc>
              <a:defRPr/>
            </a:pPr>
            <a:r>
              <a:rPr lang="en-GB" sz="3600" b="1" cap="none" dirty="0" smtClean="0"/>
              <a:t>Explaining the Fall in CHD Deaths in </a:t>
            </a:r>
            <a:r>
              <a:rPr lang="en-GB" sz="3600" b="1" u="sng" cap="none" dirty="0" smtClean="0"/>
              <a:t>USA</a:t>
            </a:r>
            <a:r>
              <a:rPr lang="en-GB" sz="3600" b="1" cap="none" dirty="0" smtClean="0"/>
              <a:t> 1980-2000 : RESULTS</a:t>
            </a:r>
          </a:p>
        </p:txBody>
      </p:sp>
      <p:graphicFrame>
        <p:nvGraphicFramePr>
          <p:cNvPr id="27651" name="Object 2"/>
          <p:cNvGraphicFramePr>
            <a:graphicFrameLocks noGrp="1" noChangeAspect="1"/>
          </p:cNvGraphicFramePr>
          <p:nvPr>
            <p:ph idx="1"/>
            <p:extLst>
              <p:ext uri="{D42A27DB-BD31-4B8C-83A1-F6EECF244321}">
                <p14:modId xmlns:p14="http://schemas.microsoft.com/office/powerpoint/2010/main" val="3010618532"/>
              </p:ext>
            </p:extLst>
          </p:nvPr>
        </p:nvGraphicFramePr>
        <p:xfrm>
          <a:off x="4536553" y="1600200"/>
          <a:ext cx="3419823" cy="4525963"/>
        </p:xfrm>
        <a:graphic>
          <a:graphicData uri="http://schemas.openxmlformats.org/presentationml/2006/ole">
            <mc:AlternateContent xmlns:mc="http://schemas.openxmlformats.org/markup-compatibility/2006">
              <mc:Choice xmlns:v="urn:schemas-microsoft-com:vml" Requires="v">
                <p:oleObj spid="_x0000_s6152" name="Chart" r:id="rId4" imgW="4657680" imgH="6165000" progId="MSGraph.Chart.8">
                  <p:embed/>
                </p:oleObj>
              </mc:Choice>
              <mc:Fallback>
                <p:oleObj name="Chart" r:id="rId4" imgW="4657680" imgH="6165000" progId="MSGraph.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6553" y="1600200"/>
                        <a:ext cx="3419823" cy="4525963"/>
                      </a:xfrm>
                      <a:prstGeom prst="rect">
                        <a:avLst/>
                      </a:prstGeom>
                      <a:noFill/>
                      <a:ln>
                        <a:noFill/>
                      </a:ln>
                      <a:effectLst/>
                    </p:spPr>
                  </p:pic>
                </p:oleObj>
              </mc:Fallback>
            </mc:AlternateContent>
          </a:graphicData>
        </a:graphic>
      </p:graphicFrame>
      <p:sp>
        <p:nvSpPr>
          <p:cNvPr id="27652" name="Rectangle 3"/>
          <p:cNvSpPr>
            <a:spLocks noChangeArrowheads="1"/>
          </p:cNvSpPr>
          <p:nvPr/>
        </p:nvSpPr>
        <p:spPr bwMode="auto">
          <a:xfrm>
            <a:off x="4790132" y="4828382"/>
            <a:ext cx="206659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US" altLang="en-US" sz="2400" b="1" dirty="0">
                <a:latin typeface="Arial" panose="020B0604020202020204" pitchFamily="34" charset="0"/>
                <a:cs typeface="Arial" panose="020B0604020202020204" pitchFamily="34" charset="0"/>
              </a:rPr>
              <a:t>341,745 </a:t>
            </a:r>
          </a:p>
          <a:p>
            <a:pPr>
              <a:spcBef>
                <a:spcPct val="0"/>
              </a:spcBef>
              <a:buFontTx/>
              <a:buNone/>
            </a:pPr>
            <a:r>
              <a:rPr lang="en-US" altLang="en-US" sz="2400" b="1" dirty="0">
                <a:latin typeface="Arial" panose="020B0604020202020204" pitchFamily="34" charset="0"/>
                <a:cs typeface="Arial" panose="020B0604020202020204" pitchFamily="34" charset="0"/>
              </a:rPr>
              <a:t>fewer deaths</a:t>
            </a:r>
          </a:p>
          <a:p>
            <a:pPr>
              <a:spcBef>
                <a:spcPct val="0"/>
              </a:spcBef>
              <a:buFontTx/>
              <a:buNone/>
            </a:pPr>
            <a:r>
              <a:rPr lang="en-US" altLang="en-US" sz="2400" b="1" dirty="0">
                <a:latin typeface="Arial" panose="020B0604020202020204" pitchFamily="34" charset="0"/>
                <a:cs typeface="Arial" panose="020B0604020202020204" pitchFamily="34" charset="0"/>
              </a:rPr>
              <a:t>in 2000  </a:t>
            </a:r>
            <a:r>
              <a:rPr lang="en-US" altLang="en-US" sz="2400" b="1" dirty="0">
                <a:latin typeface="Arial" panose="020B0604020202020204" pitchFamily="34" charset="0"/>
                <a:cs typeface="Arial" panose="020B0604020202020204" pitchFamily="34" charset="0"/>
                <a:sym typeface="Symbol" pitchFamily="18" charset="2"/>
              </a:rPr>
              <a:t></a:t>
            </a:r>
            <a:r>
              <a:rPr lang="en-US" altLang="en-US" sz="2400" b="1" dirty="0">
                <a:latin typeface="Arial" panose="020B0604020202020204" pitchFamily="34" charset="0"/>
                <a:cs typeface="Arial" panose="020B0604020202020204" pitchFamily="34" charset="0"/>
              </a:rPr>
              <a:t> </a:t>
            </a:r>
            <a:endParaRPr lang="en-GB" altLang="en-US" sz="2400" b="1" dirty="0">
              <a:latin typeface="Arial" panose="020B0604020202020204" pitchFamily="34" charset="0"/>
              <a:cs typeface="Arial" panose="020B0604020202020204" pitchFamily="34" charset="0"/>
            </a:endParaRPr>
          </a:p>
        </p:txBody>
      </p:sp>
      <p:sp>
        <p:nvSpPr>
          <p:cNvPr id="27653" name="Rectangle 5"/>
          <p:cNvSpPr>
            <a:spLocks noChangeArrowheads="1"/>
          </p:cNvSpPr>
          <p:nvPr/>
        </p:nvSpPr>
        <p:spPr bwMode="auto">
          <a:xfrm>
            <a:off x="7546032"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dirty="0">
                <a:latin typeface="Arial" panose="020B0604020202020204" pitchFamily="34" charset="0"/>
                <a:cs typeface="Arial" panose="020B0604020202020204" pitchFamily="34" charset="0"/>
              </a:rPr>
              <a:t>2000</a:t>
            </a:r>
          </a:p>
        </p:txBody>
      </p:sp>
      <p:sp>
        <p:nvSpPr>
          <p:cNvPr id="27654" name="Rectangle 6"/>
          <p:cNvSpPr>
            <a:spLocks noChangeArrowheads="1"/>
          </p:cNvSpPr>
          <p:nvPr/>
        </p:nvSpPr>
        <p:spPr bwMode="auto">
          <a:xfrm>
            <a:off x="4349321" y="6260307"/>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2400" b="1">
                <a:latin typeface="Arial" panose="020B0604020202020204" pitchFamily="34" charset="0"/>
                <a:cs typeface="Arial" panose="020B0604020202020204" pitchFamily="34" charset="0"/>
              </a:rPr>
              <a:t>1980</a:t>
            </a:r>
          </a:p>
        </p:txBody>
      </p:sp>
      <p:sp>
        <p:nvSpPr>
          <p:cNvPr id="27655" name="Text Box 7"/>
          <p:cNvSpPr txBox="1">
            <a:spLocks noChangeArrowheads="1"/>
          </p:cNvSpPr>
          <p:nvPr/>
        </p:nvSpPr>
        <p:spPr bwMode="auto">
          <a:xfrm>
            <a:off x="3048000" y="1447800"/>
            <a:ext cx="426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50000"/>
              </a:spcBef>
              <a:buFontTx/>
              <a:buNone/>
            </a:pPr>
            <a:endParaRPr lang="en-GB" altLang="en-US" sz="1600" b="1">
              <a:solidFill>
                <a:srgbClr val="FF66FF"/>
              </a:solidFill>
              <a:latin typeface="Comic Sans MS" pitchFamily="66" charset="0"/>
              <a:cs typeface="Times New Roman" pitchFamily="18" charset="0"/>
            </a:endParaRPr>
          </a:p>
        </p:txBody>
      </p:sp>
      <p:sp>
        <p:nvSpPr>
          <p:cNvPr id="1007625" name="Rectangle 9"/>
          <p:cNvSpPr>
            <a:spLocks noChangeArrowheads="1"/>
          </p:cNvSpPr>
          <p:nvPr/>
        </p:nvSpPr>
        <p:spPr bwMode="auto">
          <a:xfrm>
            <a:off x="6096000" y="1406103"/>
            <a:ext cx="2647950" cy="366713"/>
          </a:xfrm>
          <a:prstGeom prst="rect">
            <a:avLst/>
          </a:prstGeom>
          <a:noFill/>
          <a:ln w="9525">
            <a:noFill/>
            <a:miter lim="800000"/>
            <a:headEnd/>
            <a:tailEnd/>
          </a:ln>
          <a:effectLst/>
        </p:spPr>
        <p:txBody>
          <a:bodyPr wrap="none" anchor="ctr">
            <a:spAutoFit/>
          </a:bodyPr>
          <a:lstStyle/>
          <a:p>
            <a:pPr eaLnBrk="1" hangingPunct="1">
              <a:defRPr/>
            </a:pPr>
            <a:r>
              <a:rPr lang="en-GB" sz="1800" dirty="0">
                <a:latin typeface="Arial" charset="0"/>
              </a:rPr>
              <a:t>NEJM 2007; </a:t>
            </a:r>
            <a:r>
              <a:rPr lang="en-GB" sz="1800" dirty="0">
                <a:effectLst>
                  <a:outerShdw blurRad="38100" dist="38100" dir="2700000" algn="tl">
                    <a:srgbClr val="FFFFFF"/>
                  </a:outerShdw>
                </a:effectLst>
                <a:latin typeface="Arial" charset="0"/>
              </a:rPr>
              <a:t>356:</a:t>
            </a:r>
            <a:r>
              <a:rPr lang="en-GB" sz="1800" dirty="0">
                <a:latin typeface="Arial" charset="0"/>
              </a:rPr>
              <a:t> 2388. </a:t>
            </a:r>
          </a:p>
        </p:txBody>
      </p:sp>
      <p:cxnSp>
        <p:nvCxnSpPr>
          <p:cNvPr id="10" name="Straight Connector 9"/>
          <p:cNvCxnSpPr/>
          <p:nvPr/>
        </p:nvCxnSpPr>
        <p:spPr bwMode="auto">
          <a:xfrm>
            <a:off x="4790132" y="2924944"/>
            <a:ext cx="3191275" cy="2808312"/>
          </a:xfrm>
          <a:prstGeom prst="line">
            <a:avLst/>
          </a:prstGeom>
          <a:ln w="76200">
            <a:solidFill>
              <a:schemeClr val="tx2"/>
            </a:solidFill>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3" name="Straight Connector 2"/>
          <p:cNvCxnSpPr/>
          <p:nvPr/>
        </p:nvCxnSpPr>
        <p:spPr>
          <a:xfrm>
            <a:off x="4764360" y="1616075"/>
            <a:ext cx="0" cy="4412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64360" y="6028711"/>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 Box 4"/>
          <p:cNvSpPr txBox="1">
            <a:spLocks noChangeArrowheads="1"/>
          </p:cNvSpPr>
          <p:nvPr/>
        </p:nvSpPr>
        <p:spPr bwMode="auto">
          <a:xfrm>
            <a:off x="160784" y="1628800"/>
            <a:ext cx="4267200" cy="4693593"/>
          </a:xfrm>
          <a:prstGeom prst="rect">
            <a:avLst/>
          </a:prstGeom>
          <a:noFill/>
          <a:ln w="12700">
            <a:noFill/>
            <a:miter lim="800000"/>
            <a:headEnd type="none" w="sm" len="sm"/>
            <a:tailEnd type="none" w="sm" len="sm"/>
          </a:ln>
          <a:effectLst/>
        </p:spPr>
        <p:txBody>
          <a:bodyPr>
            <a:spAutoFit/>
          </a:bodyPr>
          <a:lstStyle/>
          <a:p>
            <a:pPr eaLnBrk="1" hangingPunct="1">
              <a:spcBef>
                <a:spcPct val="50000"/>
              </a:spcBef>
              <a:defRPr/>
            </a:pPr>
            <a:r>
              <a:rPr lang="en-GB" b="1" dirty="0">
                <a:solidFill>
                  <a:schemeClr val="accent3">
                    <a:lumMod val="50000"/>
                  </a:schemeClr>
                </a:solidFill>
                <a:latin typeface="Arial" panose="020B0604020202020204" pitchFamily="34" charset="0"/>
                <a:cs typeface="Arial" panose="020B0604020202020204" pitchFamily="34" charset="0"/>
              </a:rPr>
              <a:t>Risk Factors worse </a:t>
            </a:r>
            <a:r>
              <a:rPr lang="en-GB" b="1" dirty="0" smtClean="0">
                <a:solidFill>
                  <a:schemeClr val="accent3">
                    <a:lumMod val="50000"/>
                  </a:schemeClr>
                </a:solidFill>
                <a:latin typeface="Arial" panose="020B0604020202020204" pitchFamily="34" charset="0"/>
                <a:cs typeface="Arial" panose="020B0604020202020204" pitchFamily="34" charset="0"/>
              </a:rPr>
              <a:t>	+</a:t>
            </a:r>
            <a:r>
              <a:rPr lang="en-GB" b="1" dirty="0">
                <a:solidFill>
                  <a:schemeClr val="accent3">
                    <a:lumMod val="50000"/>
                  </a:schemeClr>
                </a:solidFill>
                <a:latin typeface="Arial" panose="020B0604020202020204" pitchFamily="34" charset="0"/>
                <a:cs typeface="Arial" panose="020B0604020202020204" pitchFamily="34" charset="0"/>
              </a:rPr>
              <a:t>17%</a:t>
            </a:r>
          </a:p>
          <a:p>
            <a:pPr lvl="1" eaLnBrk="1" hangingPunct="1">
              <a:defRPr/>
            </a:pPr>
            <a:r>
              <a:rPr lang="en-GB" sz="1600" b="1" dirty="0">
                <a:solidFill>
                  <a:schemeClr val="tx2"/>
                </a:solidFill>
                <a:latin typeface="Arial" panose="020B0604020202020204" pitchFamily="34" charset="0"/>
                <a:cs typeface="Arial" panose="020B0604020202020204" pitchFamily="34" charset="0"/>
              </a:rPr>
              <a:t> Obesity (increase)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7%</a:t>
            </a:r>
          </a:p>
          <a:p>
            <a:pPr lvl="1" eaLnBrk="1" hangingPunct="1">
              <a:defRPr/>
            </a:pPr>
            <a:r>
              <a:rPr lang="en-GB" sz="1600" b="1" dirty="0">
                <a:solidFill>
                  <a:schemeClr val="tx2"/>
                </a:solidFill>
                <a:latin typeface="Arial" panose="020B0604020202020204" pitchFamily="34" charset="0"/>
                <a:cs typeface="Arial" panose="020B0604020202020204" pitchFamily="34" charset="0"/>
              </a:rPr>
              <a:t> Diabetes (increase)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+10%</a:t>
            </a:r>
          </a:p>
          <a:p>
            <a:pPr eaLnBrk="1" hangingPunct="1">
              <a:spcBef>
                <a:spcPct val="50000"/>
              </a:spcBef>
              <a:defRPr/>
            </a:pPr>
            <a:r>
              <a:rPr lang="en-GB" b="1" dirty="0">
                <a:solidFill>
                  <a:srgbClr val="FFC000"/>
                </a:solidFill>
                <a:latin typeface="Arial" panose="020B0604020202020204" pitchFamily="34" charset="0"/>
                <a:cs typeface="Arial" panose="020B0604020202020204" pitchFamily="34" charset="0"/>
              </a:rPr>
              <a:t>Risk Factors better </a:t>
            </a:r>
            <a:r>
              <a:rPr lang="en-GB" b="1" dirty="0" smtClean="0">
                <a:solidFill>
                  <a:srgbClr val="FFC000"/>
                </a:solidFill>
                <a:latin typeface="Arial" panose="020B0604020202020204" pitchFamily="34" charset="0"/>
                <a:cs typeface="Arial" panose="020B0604020202020204" pitchFamily="34" charset="0"/>
              </a:rPr>
              <a:t>	-</a:t>
            </a:r>
            <a:r>
              <a:rPr lang="en-GB" b="1" dirty="0">
                <a:solidFill>
                  <a:srgbClr val="FFC000"/>
                </a:solidFill>
                <a:latin typeface="Arial" panose="020B0604020202020204" pitchFamily="34" charset="0"/>
                <a:cs typeface="Arial" panose="020B0604020202020204" pitchFamily="34" charset="0"/>
              </a:rPr>
              <a:t>61%</a:t>
            </a:r>
          </a:p>
          <a:p>
            <a:pPr lvl="1" eaLnBrk="1" hangingPunct="1">
              <a:defRPr/>
            </a:pPr>
            <a:r>
              <a:rPr lang="en-GB" sz="1600" b="1" dirty="0">
                <a:solidFill>
                  <a:schemeClr val="tx2"/>
                </a:solidFill>
                <a:latin typeface="Arial" panose="020B0604020202020204" pitchFamily="34" charset="0"/>
                <a:cs typeface="Arial" panose="020B0604020202020204" pitchFamily="34" charset="0"/>
              </a:rPr>
              <a:t>Population BP fall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-20%</a:t>
            </a:r>
          </a:p>
          <a:p>
            <a:pPr lvl="1" eaLnBrk="1" hangingPunct="1">
              <a:defRPr/>
            </a:pPr>
            <a:r>
              <a:rPr lang="en-GB" sz="1600" b="1" dirty="0">
                <a:solidFill>
                  <a:schemeClr val="tx2"/>
                </a:solidFill>
                <a:latin typeface="Arial" panose="020B0604020202020204" pitchFamily="34" charset="0"/>
                <a:cs typeface="Arial" panose="020B0604020202020204" pitchFamily="34" charset="0"/>
              </a:rPr>
              <a:t>Smoking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12%</a:t>
            </a:r>
          </a:p>
          <a:p>
            <a:pPr lvl="1" eaLnBrk="1" hangingPunct="1">
              <a:defRPr/>
            </a:pPr>
            <a:r>
              <a:rPr lang="en-GB" sz="1600" b="1" dirty="0">
                <a:solidFill>
                  <a:schemeClr val="tx2"/>
                </a:solidFill>
                <a:latin typeface="Arial" panose="020B0604020202020204" pitchFamily="34" charset="0"/>
                <a:cs typeface="Arial" panose="020B0604020202020204" pitchFamily="34" charset="0"/>
              </a:rPr>
              <a:t>Cholesterol </a:t>
            </a:r>
            <a:r>
              <a:rPr lang="en-GB" sz="1400" b="1" dirty="0">
                <a:solidFill>
                  <a:schemeClr val="tx2"/>
                </a:solidFill>
                <a:latin typeface="Arial" panose="020B0604020202020204" pitchFamily="34" charset="0"/>
                <a:cs typeface="Arial" panose="020B0604020202020204" pitchFamily="34" charset="0"/>
              </a:rPr>
              <a:t>(diet)</a:t>
            </a:r>
            <a:r>
              <a:rPr lang="en-GB" sz="1600" b="1" dirty="0">
                <a:solidFill>
                  <a:schemeClr val="tx2"/>
                </a:solidFill>
                <a:latin typeface="Arial" panose="020B0604020202020204" pitchFamily="34" charset="0"/>
                <a:cs typeface="Arial" panose="020B0604020202020204" pitchFamily="34" charset="0"/>
              </a:rPr>
              <a:t>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-24%</a:t>
            </a:r>
          </a:p>
          <a:p>
            <a:pPr lvl="1" eaLnBrk="1" hangingPunct="1">
              <a:defRPr/>
            </a:pPr>
            <a:r>
              <a:rPr lang="en-GB" sz="1600" b="1" dirty="0">
                <a:solidFill>
                  <a:schemeClr val="tx2"/>
                </a:solidFill>
                <a:latin typeface="Arial" panose="020B0604020202020204" pitchFamily="34" charset="0"/>
                <a:cs typeface="Arial" panose="020B0604020202020204" pitchFamily="34" charset="0"/>
              </a:rPr>
              <a:t>Physical activity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5%</a:t>
            </a:r>
          </a:p>
          <a:p>
            <a:pPr eaLnBrk="1" hangingPunct="1">
              <a:spcBef>
                <a:spcPct val="50000"/>
              </a:spcBef>
              <a:defRPr/>
            </a:pPr>
            <a:r>
              <a:rPr lang="en-GB" sz="1400" b="1" dirty="0">
                <a:solidFill>
                  <a:srgbClr val="CC3399"/>
                </a:solidFill>
                <a:latin typeface="Arial" panose="020B0604020202020204" pitchFamily="34" charset="0"/>
                <a:cs typeface="Arial" panose="020B0604020202020204" pitchFamily="34" charset="0"/>
              </a:rPr>
              <a:t> </a:t>
            </a:r>
            <a:r>
              <a:rPr lang="en-GB" b="1" dirty="0">
                <a:solidFill>
                  <a:srgbClr val="CC3399"/>
                </a:solidFill>
                <a:latin typeface="Arial" panose="020B0604020202020204" pitchFamily="34" charset="0"/>
                <a:cs typeface="Arial" panose="020B0604020202020204" pitchFamily="34" charset="0"/>
              </a:rPr>
              <a:t>Treatments         </a:t>
            </a:r>
            <a:r>
              <a:rPr lang="en-GB" b="1" dirty="0" smtClean="0">
                <a:solidFill>
                  <a:srgbClr val="CC3399"/>
                </a:solidFill>
                <a:latin typeface="Arial" panose="020B0604020202020204" pitchFamily="34" charset="0"/>
                <a:cs typeface="Arial" panose="020B0604020202020204" pitchFamily="34" charset="0"/>
              </a:rPr>
              <a:t>	-</a:t>
            </a:r>
            <a:r>
              <a:rPr lang="en-GB" b="1" dirty="0">
                <a:solidFill>
                  <a:srgbClr val="CC3399"/>
                </a:solidFill>
                <a:latin typeface="Arial" panose="020B0604020202020204" pitchFamily="34" charset="0"/>
                <a:cs typeface="Arial" panose="020B0604020202020204" pitchFamily="34" charset="0"/>
              </a:rPr>
              <a:t>47%</a:t>
            </a:r>
          </a:p>
          <a:p>
            <a:pPr lvl="1" eaLnBrk="1" hangingPunct="1">
              <a:defRPr/>
            </a:pPr>
            <a:r>
              <a:rPr lang="en-GB" sz="1600" b="1" dirty="0">
                <a:solidFill>
                  <a:schemeClr val="tx2"/>
                </a:solidFill>
                <a:latin typeface="Arial" panose="020B0604020202020204" pitchFamily="34" charset="0"/>
                <a:cs typeface="Arial" panose="020B0604020202020204" pitchFamily="34" charset="0"/>
              </a:rPr>
              <a:t>AMI treatments </a:t>
            </a:r>
            <a:r>
              <a:rPr lang="en-GB" sz="1400" b="1" dirty="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     </a:t>
            </a:r>
            <a:r>
              <a:rPr lang="en-GB" sz="1600" b="1" dirty="0" smtClean="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10%</a:t>
            </a:r>
          </a:p>
          <a:p>
            <a:pPr lvl="1" eaLnBrk="1" hangingPunct="1">
              <a:defRPr/>
            </a:pPr>
            <a:r>
              <a:rPr lang="en-GB" sz="1600" b="1" dirty="0">
                <a:solidFill>
                  <a:schemeClr val="tx2"/>
                </a:solidFill>
                <a:latin typeface="Arial" panose="020B0604020202020204" pitchFamily="34" charset="0"/>
                <a:cs typeface="Arial" panose="020B0604020202020204" pitchFamily="34" charset="0"/>
              </a:rPr>
              <a:t>Secondary prevention  -11%</a:t>
            </a:r>
          </a:p>
          <a:p>
            <a:pPr lvl="1" eaLnBrk="1" hangingPunct="1">
              <a:defRPr/>
            </a:pPr>
            <a:r>
              <a:rPr lang="en-GB" sz="1600" b="1" dirty="0">
                <a:solidFill>
                  <a:schemeClr val="tx2"/>
                </a:solidFill>
                <a:latin typeface="Arial" panose="020B0604020202020204" pitchFamily="34" charset="0"/>
                <a:cs typeface="Arial" panose="020B0604020202020204" pitchFamily="34" charset="0"/>
              </a:rPr>
              <a:t>Heart failure	        	 -9%</a:t>
            </a:r>
          </a:p>
          <a:p>
            <a:pPr lvl="1" eaLnBrk="1" hangingPunct="1">
              <a:defRPr/>
            </a:pPr>
            <a:r>
              <a:rPr lang="en-GB" sz="1600" b="1" dirty="0" err="1">
                <a:solidFill>
                  <a:schemeClr val="tx2"/>
                </a:solidFill>
                <a:latin typeface="Arial" panose="020B0604020202020204" pitchFamily="34" charset="0"/>
                <a:cs typeface="Arial" panose="020B0604020202020204" pitchFamily="34" charset="0"/>
              </a:rPr>
              <a:t>Angina:CABG</a:t>
            </a:r>
            <a:r>
              <a:rPr lang="en-GB" sz="1600" b="1" dirty="0">
                <a:solidFill>
                  <a:schemeClr val="tx2"/>
                </a:solidFill>
                <a:latin typeface="Arial" panose="020B0604020202020204" pitchFamily="34" charset="0"/>
                <a:cs typeface="Arial" panose="020B0604020202020204" pitchFamily="34" charset="0"/>
              </a:rPr>
              <a:t> &amp; PTCA  	 -5%</a:t>
            </a:r>
          </a:p>
          <a:p>
            <a:pPr lvl="1" eaLnBrk="1" hangingPunct="1">
              <a:defRPr/>
            </a:pPr>
            <a:r>
              <a:rPr lang="en-GB" sz="1600" b="1" dirty="0">
                <a:solidFill>
                  <a:schemeClr val="tx2"/>
                </a:solidFill>
                <a:latin typeface="Arial" panose="020B0604020202020204" pitchFamily="34" charset="0"/>
                <a:cs typeface="Arial" panose="020B0604020202020204" pitchFamily="34" charset="0"/>
              </a:rPr>
              <a:t>Hypertension therapies -7% </a:t>
            </a:r>
          </a:p>
          <a:p>
            <a:pPr lvl="1" eaLnBrk="1" hangingPunct="1">
              <a:defRPr/>
            </a:pPr>
            <a:r>
              <a:rPr lang="en-GB" sz="1600" b="1" dirty="0">
                <a:solidFill>
                  <a:schemeClr val="tx2"/>
                </a:solidFill>
                <a:latin typeface="Arial" panose="020B0604020202020204" pitchFamily="34" charset="0"/>
                <a:cs typeface="Arial" panose="020B0604020202020204" pitchFamily="34" charset="0"/>
              </a:rPr>
              <a:t>Statins </a:t>
            </a:r>
            <a:r>
              <a:rPr lang="en-GB" sz="1200" b="1" dirty="0">
                <a:solidFill>
                  <a:schemeClr val="tx2"/>
                </a:solidFill>
                <a:latin typeface="Arial" panose="020B0604020202020204" pitchFamily="34" charset="0"/>
                <a:cs typeface="Arial" panose="020B0604020202020204" pitchFamily="34" charset="0"/>
              </a:rPr>
              <a:t>(primary prevention)</a:t>
            </a:r>
            <a:r>
              <a:rPr lang="en-GB" sz="1800" b="1" dirty="0">
                <a:solidFill>
                  <a:schemeClr val="tx2"/>
                </a:solidFill>
                <a:latin typeface="Arial" panose="020B0604020202020204" pitchFamily="34" charset="0"/>
                <a:cs typeface="Arial" panose="020B0604020202020204" pitchFamily="34" charset="0"/>
              </a:rPr>
              <a:t>	</a:t>
            </a:r>
            <a:r>
              <a:rPr lang="en-GB" sz="1600" b="1" dirty="0">
                <a:solidFill>
                  <a:schemeClr val="tx2"/>
                </a:solidFill>
                <a:latin typeface="Arial" panose="020B0604020202020204" pitchFamily="34" charset="0"/>
                <a:cs typeface="Arial" panose="020B0604020202020204" pitchFamily="34" charset="0"/>
              </a:rPr>
              <a:t> -5%</a:t>
            </a:r>
          </a:p>
          <a:p>
            <a:pPr eaLnBrk="1" hangingPunct="1">
              <a:spcBef>
                <a:spcPct val="50000"/>
              </a:spcBef>
              <a:defRPr/>
            </a:pPr>
            <a:r>
              <a:rPr lang="en-GB" sz="900" b="1" dirty="0">
                <a:solidFill>
                  <a:srgbClr val="FF66FF"/>
                </a:solidFill>
                <a:latin typeface="Arial" panose="020B0604020202020204" pitchFamily="34" charset="0"/>
                <a:cs typeface="Arial" panose="020B0604020202020204" pitchFamily="34" charset="0"/>
              </a:rPr>
              <a:t> </a:t>
            </a:r>
            <a:r>
              <a:rPr lang="en-GB" sz="1400" b="1" dirty="0">
                <a:solidFill>
                  <a:srgbClr val="FF66FF"/>
                </a:solidFill>
                <a:latin typeface="Arial" panose="020B0604020202020204" pitchFamily="34" charset="0"/>
                <a:cs typeface="Arial" panose="020B0604020202020204" pitchFamily="34" charset="0"/>
              </a:rPr>
              <a:t> </a:t>
            </a:r>
            <a:r>
              <a:rPr lang="en-GB" sz="2000" b="1" dirty="0">
                <a:solidFill>
                  <a:schemeClr val="tx2"/>
                </a:solidFill>
                <a:latin typeface="Arial" panose="020B0604020202020204" pitchFamily="34" charset="0"/>
                <a:cs typeface="Arial" panose="020B0604020202020204" pitchFamily="34" charset="0"/>
              </a:rPr>
              <a:t>Unexplained	           </a:t>
            </a:r>
            <a:r>
              <a:rPr lang="en-GB" sz="2000" b="1" dirty="0" smtClean="0">
                <a:solidFill>
                  <a:schemeClr val="tx2"/>
                </a:solidFill>
                <a:latin typeface="Arial" panose="020B0604020202020204" pitchFamily="34" charset="0"/>
                <a:cs typeface="Arial" panose="020B0604020202020204" pitchFamily="34" charset="0"/>
              </a:rPr>
              <a:t>	-</a:t>
            </a:r>
            <a:r>
              <a:rPr lang="en-GB" sz="2000" b="1" dirty="0">
                <a:solidFill>
                  <a:schemeClr val="tx2"/>
                </a:solidFill>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105694679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404813"/>
            <a:ext cx="8639175" cy="1143000"/>
          </a:xfrm>
        </p:spPr>
        <p:txBody>
          <a:bodyPr>
            <a:noAutofit/>
          </a:bodyPr>
          <a:lstStyle/>
          <a:p>
            <a:pPr>
              <a:lnSpc>
                <a:spcPts val="4000"/>
              </a:lnSpc>
              <a:spcBef>
                <a:spcPts val="0"/>
              </a:spcBef>
              <a:defRPr/>
            </a:pPr>
            <a:r>
              <a:rPr lang="en-US" sz="2800" b="1" cap="none" dirty="0" smtClean="0"/>
              <a:t>CHD Mortality Trends Tunisia 1997-2009: </a:t>
            </a:r>
            <a:br>
              <a:rPr lang="en-US" sz="2800" b="1" cap="none" dirty="0" smtClean="0"/>
            </a:br>
            <a:r>
              <a:rPr lang="en-US" sz="2400" b="1" cap="none" spc="-100" dirty="0" smtClean="0"/>
              <a:t>Additional Deaths Attributable to Risk Factor Changes &amp; Deaths Prevented or Postponed by Treatments</a:t>
            </a:r>
            <a:endParaRPr lang="en-GB" sz="2400" cap="none" spc="-100" dirty="0"/>
          </a:p>
        </p:txBody>
      </p:sp>
      <p:pic>
        <p:nvPicPr>
          <p:cNvPr id="33795"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989138"/>
            <a:ext cx="9074150"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5508625" y="1955800"/>
            <a:ext cx="3600450" cy="4824413"/>
          </a:xfrm>
          <a:prstGeom prst="rect">
            <a:avLst/>
          </a:prstGeom>
          <a:solidFill>
            <a:schemeClr val="bg1"/>
          </a:solidFill>
          <a:ln>
            <a:noFill/>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pPr>
              <a:lnSpc>
                <a:spcPts val="4000"/>
              </a:lnSpc>
              <a:spcBef>
                <a:spcPts val="0"/>
              </a:spcBef>
              <a:defRPr/>
            </a:pPr>
            <a:endParaRPr lang="en-GB" sz="3200" i="0" kern="0" spc="-100" dirty="0">
              <a:solidFill>
                <a:srgbClr val="FFFF00"/>
              </a:solidFill>
            </a:endParaRPr>
          </a:p>
        </p:txBody>
      </p:sp>
      <p:sp>
        <p:nvSpPr>
          <p:cNvPr id="33797" name="Rectangle 5"/>
          <p:cNvSpPr>
            <a:spLocks noChangeArrowheads="1"/>
          </p:cNvSpPr>
          <p:nvPr/>
        </p:nvSpPr>
        <p:spPr bwMode="auto">
          <a:xfrm>
            <a:off x="1691680" y="6503214"/>
            <a:ext cx="23182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1200" dirty="0" err="1">
                <a:latin typeface="Arial" panose="020B0604020202020204" pitchFamily="34" charset="0"/>
                <a:cs typeface="Arial" panose="020B0604020202020204" pitchFamily="34" charset="0"/>
              </a:rPr>
              <a:t>PLoS</a:t>
            </a:r>
            <a:r>
              <a:rPr lang="en-GB" altLang="en-US" sz="1200" dirty="0">
                <a:latin typeface="Arial" panose="020B0604020202020204" pitchFamily="34" charset="0"/>
                <a:cs typeface="Arial" panose="020B0604020202020204" pitchFamily="34" charset="0"/>
              </a:rPr>
              <a:t> ONE  </a:t>
            </a:r>
            <a:r>
              <a:rPr lang="nb-NO" altLang="en-US" sz="1200" dirty="0">
                <a:latin typeface="Arial" panose="020B0604020202020204" pitchFamily="34" charset="0"/>
                <a:cs typeface="Arial" panose="020B0604020202020204" pitchFamily="34" charset="0"/>
              </a:rPr>
              <a:t>2013  </a:t>
            </a:r>
            <a:r>
              <a:rPr lang="en-GB" altLang="en-US" sz="1200" dirty="0">
                <a:latin typeface="Arial" panose="020B0604020202020204" pitchFamily="34" charset="0"/>
                <a:cs typeface="Arial" panose="020B0604020202020204" pitchFamily="34" charset="0"/>
              </a:rPr>
              <a:t>8(5): e63202</a:t>
            </a:r>
          </a:p>
        </p:txBody>
      </p:sp>
    </p:spTree>
    <p:extLst>
      <p:ext uri="{BB962C8B-B14F-4D97-AF65-F5344CB8AC3E}">
        <p14:creationId xmlns:p14="http://schemas.microsoft.com/office/powerpoint/2010/main" val="34435845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404813"/>
            <a:ext cx="8639175" cy="1143000"/>
          </a:xfrm>
        </p:spPr>
        <p:txBody>
          <a:bodyPr>
            <a:noAutofit/>
          </a:bodyPr>
          <a:lstStyle/>
          <a:p>
            <a:pPr>
              <a:lnSpc>
                <a:spcPts val="4000"/>
              </a:lnSpc>
              <a:spcBef>
                <a:spcPts val="0"/>
              </a:spcBef>
              <a:defRPr/>
            </a:pPr>
            <a:r>
              <a:rPr lang="en-US" sz="2800" b="1" cap="none" dirty="0" smtClean="0"/>
              <a:t>CHD Mortality Trends Tunisia 1997-2009: </a:t>
            </a:r>
            <a:br>
              <a:rPr lang="en-US" sz="2800" b="1" cap="none" dirty="0" smtClean="0"/>
            </a:br>
            <a:r>
              <a:rPr lang="en-US" sz="2400" b="1" cap="none" spc="-100" dirty="0" smtClean="0"/>
              <a:t>Additional Deaths Attributable to Risk Factor Changes &amp; Deaths Prevented or Postponed by Treatments</a:t>
            </a:r>
            <a:endParaRPr lang="en-GB" sz="2400" cap="none" spc="-100" dirty="0"/>
          </a:p>
        </p:txBody>
      </p:sp>
      <p:pic>
        <p:nvPicPr>
          <p:cNvPr id="33795" name="Imag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989138"/>
            <a:ext cx="9074150"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5"/>
          <p:cNvSpPr>
            <a:spLocks noChangeArrowheads="1"/>
          </p:cNvSpPr>
          <p:nvPr/>
        </p:nvSpPr>
        <p:spPr bwMode="auto">
          <a:xfrm>
            <a:off x="1691680" y="6503214"/>
            <a:ext cx="23182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en-GB" altLang="en-US" sz="1200" dirty="0" err="1">
                <a:latin typeface="Arial" panose="020B0604020202020204" pitchFamily="34" charset="0"/>
                <a:cs typeface="Arial" panose="020B0604020202020204" pitchFamily="34" charset="0"/>
              </a:rPr>
              <a:t>PLoS</a:t>
            </a:r>
            <a:r>
              <a:rPr lang="en-GB" altLang="en-US" sz="1200" dirty="0">
                <a:latin typeface="Arial" panose="020B0604020202020204" pitchFamily="34" charset="0"/>
                <a:cs typeface="Arial" panose="020B0604020202020204" pitchFamily="34" charset="0"/>
              </a:rPr>
              <a:t> ONE  </a:t>
            </a:r>
            <a:r>
              <a:rPr lang="nb-NO" altLang="en-US" sz="1200" dirty="0">
                <a:latin typeface="Arial" panose="020B0604020202020204" pitchFamily="34" charset="0"/>
                <a:cs typeface="Arial" panose="020B0604020202020204" pitchFamily="34" charset="0"/>
              </a:rPr>
              <a:t>2013  </a:t>
            </a:r>
            <a:r>
              <a:rPr lang="en-GB" altLang="en-US" sz="1200" dirty="0">
                <a:latin typeface="Arial" panose="020B0604020202020204" pitchFamily="34" charset="0"/>
                <a:cs typeface="Arial" panose="020B0604020202020204" pitchFamily="34" charset="0"/>
              </a:rPr>
              <a:t>8(5): e63202</a:t>
            </a:r>
          </a:p>
        </p:txBody>
      </p:sp>
    </p:spTree>
    <p:extLst>
      <p:ext uri="{BB962C8B-B14F-4D97-AF65-F5344CB8AC3E}">
        <p14:creationId xmlns:p14="http://schemas.microsoft.com/office/powerpoint/2010/main" val="40383884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3154" name="Rectangle 2"/>
          <p:cNvSpPr>
            <a:spLocks noGrp="1" noChangeArrowheads="1"/>
          </p:cNvSpPr>
          <p:nvPr>
            <p:ph type="title"/>
          </p:nvPr>
        </p:nvSpPr>
        <p:spPr>
          <a:xfrm>
            <a:off x="273050" y="773113"/>
            <a:ext cx="8763000" cy="1143000"/>
          </a:xfrm>
        </p:spPr>
        <p:txBody>
          <a:bodyPr/>
          <a:lstStyle/>
          <a:p>
            <a:pPr>
              <a:defRPr/>
            </a:pPr>
            <a:r>
              <a:rPr lang="en-AU" sz="4000" b="1" dirty="0" smtClean="0"/>
              <a:t>IMPACT </a:t>
            </a:r>
            <a:r>
              <a:rPr lang="en-AU" sz="4000" b="1" cap="none" dirty="0" smtClean="0"/>
              <a:t>Model Limitations</a:t>
            </a:r>
          </a:p>
        </p:txBody>
      </p:sp>
      <p:sp>
        <p:nvSpPr>
          <p:cNvPr id="1713155" name="Rectangle 3"/>
          <p:cNvSpPr>
            <a:spLocks noGrp="1" noChangeArrowheads="1"/>
          </p:cNvSpPr>
          <p:nvPr>
            <p:ph idx="1"/>
          </p:nvPr>
        </p:nvSpPr>
        <p:spPr>
          <a:xfrm>
            <a:off x="0" y="2144713"/>
            <a:ext cx="9144000" cy="5029200"/>
          </a:xfrm>
        </p:spPr>
        <p:txBody>
          <a:bodyPr/>
          <a:lstStyle/>
          <a:p>
            <a:pPr lvl="1">
              <a:lnSpc>
                <a:spcPct val="120000"/>
              </a:lnSpc>
              <a:defRPr/>
            </a:pPr>
            <a:r>
              <a:rPr lang="en-GB" sz="2400" dirty="0" smtClean="0">
                <a:solidFill>
                  <a:schemeClr val="tx1"/>
                </a:solidFill>
              </a:rPr>
              <a:t>Assumes that RCT efficacy = effectiveness</a:t>
            </a:r>
          </a:p>
          <a:p>
            <a:pPr lvl="1">
              <a:lnSpc>
                <a:spcPct val="120000"/>
              </a:lnSpc>
              <a:defRPr/>
            </a:pPr>
            <a:r>
              <a:rPr lang="en-GB" sz="2400" dirty="0" smtClean="0">
                <a:solidFill>
                  <a:schemeClr val="tx1"/>
                </a:solidFill>
              </a:rPr>
              <a:t>Data patchy ~ especially women &amp; elderly </a:t>
            </a:r>
          </a:p>
          <a:p>
            <a:pPr lvl="1">
              <a:lnSpc>
                <a:spcPct val="120000"/>
              </a:lnSpc>
              <a:defRPr/>
            </a:pPr>
            <a:r>
              <a:rPr lang="en-GB" sz="2400" dirty="0" smtClean="0">
                <a:solidFill>
                  <a:schemeClr val="tx1"/>
                </a:solidFill>
              </a:rPr>
              <a:t>Model explains 91% fall </a:t>
            </a:r>
            <a:r>
              <a:rPr lang="en-GB" sz="2400" i="1" dirty="0" smtClean="0">
                <a:solidFill>
                  <a:schemeClr val="tx1"/>
                </a:solidFill>
              </a:rPr>
              <a:t>(9% </a:t>
            </a:r>
            <a:r>
              <a:rPr lang="en-GB" sz="2400" i="1" u="sng" dirty="0" smtClean="0">
                <a:solidFill>
                  <a:schemeClr val="tx1"/>
                </a:solidFill>
              </a:rPr>
              <a:t>not</a:t>
            </a:r>
            <a:r>
              <a:rPr lang="en-GB" sz="2400" i="1" dirty="0" smtClean="0">
                <a:solidFill>
                  <a:schemeClr val="tx1"/>
                </a:solidFill>
              </a:rPr>
              <a:t> explained)</a:t>
            </a:r>
          </a:p>
          <a:p>
            <a:pPr algn="ctr">
              <a:lnSpc>
                <a:spcPct val="90000"/>
              </a:lnSpc>
              <a:buFontTx/>
              <a:buNone/>
              <a:defRPr/>
            </a:pPr>
            <a:r>
              <a:rPr lang="en-GB" sz="2400" dirty="0" smtClean="0">
                <a:solidFill>
                  <a:schemeClr val="tx1"/>
                </a:solidFill>
              </a:rPr>
              <a:t>	</a:t>
            </a:r>
          </a:p>
          <a:p>
            <a:pPr algn="ctr">
              <a:lnSpc>
                <a:spcPct val="90000"/>
              </a:lnSpc>
              <a:buFontTx/>
              <a:buNone/>
              <a:defRPr/>
            </a:pPr>
            <a:r>
              <a:rPr lang="en-GB" sz="2400" b="1" i="1" dirty="0" smtClean="0">
                <a:solidFill>
                  <a:schemeClr val="tx1"/>
                </a:solidFill>
              </a:rPr>
              <a:t>Therefore </a:t>
            </a:r>
            <a:r>
              <a:rPr lang="en-GB" sz="2400" b="1" dirty="0" smtClean="0">
                <a:solidFill>
                  <a:schemeClr val="tx1"/>
                </a:solidFill>
              </a:rPr>
              <a:t> Sensitivity Analyses</a:t>
            </a:r>
          </a:p>
          <a:p>
            <a:pPr algn="ctr">
              <a:lnSpc>
                <a:spcPct val="90000"/>
              </a:lnSpc>
              <a:buFontTx/>
              <a:buNone/>
              <a:defRPr/>
            </a:pPr>
            <a:r>
              <a:rPr lang="en-GB" sz="2400" b="1" dirty="0" smtClean="0">
                <a:solidFill>
                  <a:schemeClr val="tx1"/>
                </a:solidFill>
              </a:rPr>
              <a:t>	&amp; Validation </a:t>
            </a:r>
            <a:r>
              <a:rPr lang="en-GB" sz="2400" b="1" i="1" dirty="0" smtClean="0">
                <a:solidFill>
                  <a:schemeClr val="tx1"/>
                </a:solidFill>
              </a:rPr>
              <a:t>essential</a:t>
            </a:r>
            <a:endParaRPr lang="tr-TR" sz="2400" b="1" i="1" dirty="0" smtClean="0">
              <a:solidFill>
                <a:schemeClr val="tx1"/>
              </a:solidFill>
            </a:endParaRPr>
          </a:p>
        </p:txBody>
      </p:sp>
      <p:sp>
        <p:nvSpPr>
          <p:cNvPr id="5" name="Rectangle 9"/>
          <p:cNvSpPr>
            <a:spLocks noChangeArrowheads="1"/>
          </p:cNvSpPr>
          <p:nvPr/>
        </p:nvSpPr>
        <p:spPr bwMode="auto">
          <a:xfrm>
            <a:off x="6096000" y="6205538"/>
            <a:ext cx="2647950" cy="366712"/>
          </a:xfrm>
          <a:prstGeom prst="rect">
            <a:avLst/>
          </a:prstGeom>
          <a:noFill/>
          <a:ln w="9525">
            <a:noFill/>
            <a:miter lim="800000"/>
            <a:headEnd/>
            <a:tailEnd/>
          </a:ln>
          <a:effectLst/>
        </p:spPr>
        <p:txBody>
          <a:bodyPr wrap="none" anchor="ctr">
            <a:spAutoFit/>
          </a:bodyPr>
          <a:lstStyle/>
          <a:p>
            <a:pPr eaLnBrk="1" hangingPunct="1">
              <a:defRPr/>
            </a:pPr>
            <a:r>
              <a:rPr lang="en-GB" sz="1800" dirty="0">
                <a:latin typeface="Arial" charset="0"/>
              </a:rPr>
              <a:t>NEJM 2007; </a:t>
            </a:r>
            <a:r>
              <a:rPr lang="en-GB" sz="1800" dirty="0">
                <a:effectLst>
                  <a:outerShdw blurRad="38100" dist="38100" dir="2700000" algn="tl">
                    <a:srgbClr val="FFFFFF"/>
                  </a:outerShdw>
                </a:effectLst>
                <a:latin typeface="Arial" charset="0"/>
              </a:rPr>
              <a:t>356:</a:t>
            </a:r>
            <a:r>
              <a:rPr lang="en-GB" sz="1800" dirty="0">
                <a:latin typeface="Arial" charset="0"/>
              </a:rPr>
              <a:t> 2388. </a:t>
            </a:r>
          </a:p>
        </p:txBody>
      </p:sp>
    </p:spTree>
    <p:extLst>
      <p:ext uri="{BB962C8B-B14F-4D97-AF65-F5344CB8AC3E}">
        <p14:creationId xmlns:p14="http://schemas.microsoft.com/office/powerpoint/2010/main" val="10456919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38" name="Object 2"/>
          <p:cNvGraphicFramePr>
            <a:graphicFrameLocks noChangeAspect="1"/>
          </p:cNvGraphicFramePr>
          <p:nvPr>
            <p:extLst>
              <p:ext uri="{D42A27DB-BD31-4B8C-83A1-F6EECF244321}">
                <p14:modId xmlns:p14="http://schemas.microsoft.com/office/powerpoint/2010/main" val="3200784400"/>
              </p:ext>
            </p:extLst>
          </p:nvPr>
        </p:nvGraphicFramePr>
        <p:xfrm>
          <a:off x="467543" y="1484314"/>
          <a:ext cx="8280921" cy="4411239"/>
        </p:xfrm>
        <a:graphic>
          <a:graphicData uri="http://schemas.openxmlformats.org/presentationml/2006/ole">
            <mc:AlternateContent xmlns:mc="http://schemas.openxmlformats.org/markup-compatibility/2006">
              <mc:Choice xmlns:v="urn:schemas-microsoft-com:vml" Requires="v">
                <p:oleObj spid="_x0000_s7176" name="Chart" r:id="rId4" imgW="8000928" imgH="3448145" progId="Excel.Chart.8">
                  <p:embed/>
                </p:oleObj>
              </mc:Choice>
              <mc:Fallback>
                <p:oleObj name="Chart" r:id="rId4" imgW="8000928" imgH="3448145"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3" y="1484314"/>
                        <a:ext cx="8280921" cy="4411239"/>
                      </a:xfrm>
                      <a:prstGeom prst="rect">
                        <a:avLst/>
                      </a:prstGeom>
                      <a:noFill/>
                      <a:ln>
                        <a:noFill/>
                      </a:ln>
                      <a:effectLst/>
                    </p:spPr>
                  </p:pic>
                </p:oleObj>
              </mc:Fallback>
            </mc:AlternateContent>
          </a:graphicData>
        </a:graphic>
      </p:graphicFrame>
      <p:sp>
        <p:nvSpPr>
          <p:cNvPr id="91139" name="Rectangle 3"/>
          <p:cNvSpPr>
            <a:spLocks noGrp="1" noChangeArrowheads="1"/>
          </p:cNvSpPr>
          <p:nvPr>
            <p:ph type="title"/>
          </p:nvPr>
        </p:nvSpPr>
        <p:spPr>
          <a:xfrm>
            <a:off x="142875" y="414338"/>
            <a:ext cx="8893175" cy="1143000"/>
          </a:xfrm>
        </p:spPr>
        <p:txBody>
          <a:bodyPr>
            <a:normAutofit/>
          </a:bodyPr>
          <a:lstStyle/>
          <a:p>
            <a:pPr>
              <a:lnSpc>
                <a:spcPct val="90000"/>
              </a:lnSpc>
            </a:pPr>
            <a:r>
              <a:rPr lang="en-GB" altLang="en-US" sz="3100" b="1" cap="none" dirty="0" smtClean="0"/>
              <a:t>US IMPACT Model Fit in Specific Age Groups </a:t>
            </a:r>
            <a:r>
              <a:rPr lang="en-GB" altLang="en-US" dirty="0" smtClean="0"/>
              <a:t/>
            </a:r>
            <a:br>
              <a:rPr lang="en-GB" altLang="en-US" dirty="0" smtClean="0"/>
            </a:br>
            <a:endParaRPr lang="en-GB" altLang="en-US" dirty="0" smtClean="0"/>
          </a:p>
        </p:txBody>
      </p:sp>
      <p:sp>
        <p:nvSpPr>
          <p:cNvPr id="91140" name="Rectangle 4"/>
          <p:cNvSpPr>
            <a:spLocks noChangeArrowheads="1"/>
          </p:cNvSpPr>
          <p:nvPr/>
        </p:nvSpPr>
        <p:spPr bwMode="auto">
          <a:xfrm>
            <a:off x="152400" y="1050255"/>
            <a:ext cx="891540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GB" altLang="en-US" sz="1300" b="1" dirty="0">
                <a:latin typeface="Arial" pitchFamily="34" charset="0"/>
              </a:rPr>
              <a:t>(Columns = Observed fall in deaths ; Diamonds = Best Estimates, Bars = minimum and maximum estimates,)</a:t>
            </a:r>
          </a:p>
        </p:txBody>
      </p:sp>
      <p:sp>
        <p:nvSpPr>
          <p:cNvPr id="91141" name="Rectangle 5"/>
          <p:cNvSpPr>
            <a:spLocks noChangeArrowheads="1"/>
          </p:cNvSpPr>
          <p:nvPr/>
        </p:nvSpPr>
        <p:spPr bwMode="auto">
          <a:xfrm>
            <a:off x="1905000" y="2060848"/>
            <a:ext cx="16002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lnSpc>
                <a:spcPct val="90000"/>
              </a:lnSpc>
              <a:spcBef>
                <a:spcPct val="0"/>
              </a:spcBef>
              <a:buFontTx/>
              <a:buNone/>
            </a:pPr>
            <a:endParaRPr lang="en-GB" altLang="en-US" sz="2000" dirty="0">
              <a:latin typeface="Arial" pitchFamily="34" charset="0"/>
            </a:endParaRPr>
          </a:p>
          <a:p>
            <a:pPr algn="ctr" eaLnBrk="1" hangingPunct="1">
              <a:lnSpc>
                <a:spcPct val="90000"/>
              </a:lnSpc>
              <a:spcBef>
                <a:spcPct val="0"/>
              </a:spcBef>
              <a:buFontTx/>
              <a:buNone/>
            </a:pPr>
            <a:r>
              <a:rPr lang="en-GB" altLang="en-US" sz="2000" dirty="0">
                <a:latin typeface="Arial" pitchFamily="34" charset="0"/>
              </a:rPr>
              <a:t>Men</a:t>
            </a:r>
            <a:r>
              <a:rPr lang="en-GB" altLang="en-US" sz="3600" dirty="0">
                <a:latin typeface="Arial" pitchFamily="34" charset="0"/>
              </a:rPr>
              <a:t> </a:t>
            </a:r>
            <a:br>
              <a:rPr lang="en-GB" altLang="en-US" sz="3600" dirty="0">
                <a:latin typeface="Arial" pitchFamily="34" charset="0"/>
              </a:rPr>
            </a:br>
            <a:endParaRPr lang="en-GB" altLang="en-US" sz="3600" dirty="0">
              <a:latin typeface="Arial" pitchFamily="34" charset="0"/>
            </a:endParaRPr>
          </a:p>
        </p:txBody>
      </p:sp>
      <p:sp>
        <p:nvSpPr>
          <p:cNvPr id="91142" name="Rectangle 6"/>
          <p:cNvSpPr>
            <a:spLocks noChangeArrowheads="1"/>
          </p:cNvSpPr>
          <p:nvPr/>
        </p:nvSpPr>
        <p:spPr bwMode="auto">
          <a:xfrm>
            <a:off x="5638800" y="2060848"/>
            <a:ext cx="16002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lnSpc>
                <a:spcPct val="90000"/>
              </a:lnSpc>
              <a:spcBef>
                <a:spcPct val="0"/>
              </a:spcBef>
              <a:buFontTx/>
              <a:buNone/>
            </a:pPr>
            <a:endParaRPr lang="en-GB" altLang="en-US" sz="2000">
              <a:latin typeface="Arial" pitchFamily="34" charset="0"/>
            </a:endParaRPr>
          </a:p>
          <a:p>
            <a:pPr algn="ctr" eaLnBrk="1" hangingPunct="1">
              <a:lnSpc>
                <a:spcPct val="90000"/>
              </a:lnSpc>
              <a:spcBef>
                <a:spcPct val="0"/>
              </a:spcBef>
              <a:buFontTx/>
              <a:buNone/>
            </a:pPr>
            <a:r>
              <a:rPr lang="en-GB" altLang="en-US" sz="2000">
                <a:latin typeface="Arial" pitchFamily="34" charset="0"/>
              </a:rPr>
              <a:t>Women</a:t>
            </a:r>
            <a:r>
              <a:rPr lang="en-GB" altLang="en-US" sz="3600">
                <a:latin typeface="Arial" pitchFamily="34" charset="0"/>
              </a:rPr>
              <a:t> </a:t>
            </a:r>
            <a:br>
              <a:rPr lang="en-GB" altLang="en-US" sz="3600">
                <a:latin typeface="Arial" pitchFamily="34" charset="0"/>
              </a:rPr>
            </a:br>
            <a:endParaRPr lang="en-GB" altLang="en-US" sz="3600">
              <a:latin typeface="Arial" pitchFamily="34" charset="0"/>
            </a:endParaRPr>
          </a:p>
        </p:txBody>
      </p:sp>
      <p:sp>
        <p:nvSpPr>
          <p:cNvPr id="91143" name="Rectangle 7"/>
          <p:cNvSpPr>
            <a:spLocks noChangeArrowheads="1"/>
          </p:cNvSpPr>
          <p:nvPr/>
        </p:nvSpPr>
        <p:spPr bwMode="auto">
          <a:xfrm>
            <a:off x="181744" y="1340768"/>
            <a:ext cx="3886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lnSpc>
                <a:spcPct val="90000"/>
              </a:lnSpc>
              <a:spcBef>
                <a:spcPct val="0"/>
              </a:spcBef>
              <a:buFontTx/>
              <a:buNone/>
            </a:pPr>
            <a:endParaRPr lang="en-GB" altLang="en-US" sz="2800" dirty="0">
              <a:latin typeface="Arial" pitchFamily="34" charset="0"/>
            </a:endParaRPr>
          </a:p>
          <a:p>
            <a:pPr algn="ctr" eaLnBrk="1" hangingPunct="1">
              <a:lnSpc>
                <a:spcPct val="80000"/>
              </a:lnSpc>
              <a:spcBef>
                <a:spcPct val="0"/>
              </a:spcBef>
              <a:buFontTx/>
              <a:buNone/>
            </a:pPr>
            <a:r>
              <a:rPr lang="en-GB" altLang="en-US" sz="1600" b="1" dirty="0">
                <a:latin typeface="Arial" pitchFamily="34" charset="0"/>
              </a:rPr>
              <a:t>Deaths prevented  or postponed</a:t>
            </a:r>
            <a:r>
              <a:rPr lang="en-GB" altLang="en-US" sz="4400" dirty="0">
                <a:latin typeface="Arial" pitchFamily="34" charset="0"/>
              </a:rPr>
              <a:t> </a:t>
            </a:r>
            <a:br>
              <a:rPr lang="en-GB" altLang="en-US" sz="4400" dirty="0">
                <a:latin typeface="Arial" pitchFamily="34" charset="0"/>
              </a:rPr>
            </a:br>
            <a:endParaRPr lang="en-GB" altLang="en-US" sz="4400" dirty="0">
              <a:latin typeface="Arial" pitchFamily="34" charset="0"/>
            </a:endParaRPr>
          </a:p>
        </p:txBody>
      </p:sp>
      <p:sp>
        <p:nvSpPr>
          <p:cNvPr id="98312" name="Rectangle 8"/>
          <p:cNvSpPr>
            <a:spLocks noChangeArrowheads="1"/>
          </p:cNvSpPr>
          <p:nvPr/>
        </p:nvSpPr>
        <p:spPr bwMode="auto">
          <a:xfrm>
            <a:off x="6249444" y="5963359"/>
            <a:ext cx="2282996" cy="338554"/>
          </a:xfrm>
          <a:prstGeom prst="rect">
            <a:avLst/>
          </a:prstGeom>
          <a:noFill/>
          <a:ln w="9525">
            <a:noFill/>
            <a:miter lim="800000"/>
            <a:headEnd/>
            <a:tailEnd/>
          </a:ln>
          <a:effectLst/>
        </p:spPr>
        <p:txBody>
          <a:bodyPr wrap="none" anchor="ctr">
            <a:spAutoFit/>
          </a:bodyPr>
          <a:lstStyle/>
          <a:p>
            <a:pPr algn="r" eaLnBrk="1" hangingPunct="1">
              <a:defRPr/>
            </a:pPr>
            <a:r>
              <a:rPr lang="en-GB" sz="1600" dirty="0">
                <a:latin typeface="Arial" pitchFamily="34" charset="0"/>
              </a:rPr>
              <a:t>NEJM 2007; </a:t>
            </a:r>
            <a:r>
              <a:rPr lang="en-GB" sz="1600" dirty="0">
                <a:effectLst>
                  <a:outerShdw blurRad="38100" dist="38100" dir="2700000" algn="tl">
                    <a:srgbClr val="FFFFFF"/>
                  </a:outerShdw>
                </a:effectLst>
                <a:latin typeface="Arial" pitchFamily="34" charset="0"/>
              </a:rPr>
              <a:t>356:</a:t>
            </a:r>
            <a:r>
              <a:rPr lang="en-GB" sz="1600" dirty="0">
                <a:latin typeface="Arial" pitchFamily="34" charset="0"/>
              </a:rPr>
              <a:t> </a:t>
            </a:r>
            <a:r>
              <a:rPr lang="en-GB" sz="1600" dirty="0" smtClean="0">
                <a:latin typeface="Arial" pitchFamily="34" charset="0"/>
              </a:rPr>
              <a:t>2388</a:t>
            </a:r>
            <a:endParaRPr lang="en-GB" sz="1600" dirty="0">
              <a:latin typeface="Arial" pitchFamily="34" charset="0"/>
            </a:endParaRPr>
          </a:p>
        </p:txBody>
      </p:sp>
    </p:spTree>
    <p:extLst>
      <p:ext uri="{BB962C8B-B14F-4D97-AF65-F5344CB8AC3E}">
        <p14:creationId xmlns:p14="http://schemas.microsoft.com/office/powerpoint/2010/main" val="201822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2"/>
          <p:cNvGraphicFramePr>
            <a:graphicFrameLocks noChangeAspect="1"/>
          </p:cNvGraphicFramePr>
          <p:nvPr>
            <p:extLst>
              <p:ext uri="{D42A27DB-BD31-4B8C-83A1-F6EECF244321}">
                <p14:modId xmlns:p14="http://schemas.microsoft.com/office/powerpoint/2010/main" val="4052564373"/>
              </p:ext>
            </p:extLst>
          </p:nvPr>
        </p:nvGraphicFramePr>
        <p:xfrm>
          <a:off x="27709" y="1340768"/>
          <a:ext cx="8976618" cy="5350762"/>
        </p:xfrm>
        <a:graphic>
          <a:graphicData uri="http://schemas.openxmlformats.org/presentationml/2006/ole">
            <mc:AlternateContent xmlns:mc="http://schemas.openxmlformats.org/markup-compatibility/2006">
              <mc:Choice xmlns:v="urn:schemas-microsoft-com:vml" Requires="v">
                <p:oleObj spid="_x0000_s8200" r:id="rId4" imgW="9230144" imgH="5499069" progId="Excel.Chart.8">
                  <p:embed/>
                </p:oleObj>
              </mc:Choice>
              <mc:Fallback>
                <p:oleObj r:id="rId4" imgW="9230144" imgH="5499069"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09" y="1340768"/>
                        <a:ext cx="8976618" cy="5350762"/>
                      </a:xfrm>
                      <a:prstGeom prst="rect">
                        <a:avLst/>
                      </a:prstGeom>
                      <a:noFill/>
                      <a:ln>
                        <a:noFill/>
                      </a:ln>
                    </p:spPr>
                  </p:pic>
                </p:oleObj>
              </mc:Fallback>
            </mc:AlternateContent>
          </a:graphicData>
        </a:graphic>
      </p:graphicFrame>
      <p:sp>
        <p:nvSpPr>
          <p:cNvPr id="1715203" name="Rectangle 3"/>
          <p:cNvSpPr>
            <a:spLocks noGrp="1" noChangeArrowheads="1"/>
          </p:cNvSpPr>
          <p:nvPr>
            <p:ph type="title"/>
          </p:nvPr>
        </p:nvSpPr>
        <p:spPr>
          <a:xfrm>
            <a:off x="0" y="42863"/>
            <a:ext cx="9144000" cy="1600200"/>
          </a:xfrm>
          <a:noFill/>
          <a:ln>
            <a:noFill/>
          </a:ln>
        </p:spPr>
        <p:txBody>
          <a:bodyPr>
            <a:normAutofit/>
          </a:bodyPr>
          <a:lstStyle/>
          <a:p>
            <a:pPr>
              <a:lnSpc>
                <a:spcPct val="80000"/>
              </a:lnSpc>
              <a:defRPr/>
            </a:pPr>
            <a:r>
              <a:rPr lang="en-GB" sz="3100" b="1" cap="none" dirty="0" smtClean="0"/>
              <a:t>Explaining CHD Mortality Fall USA 1980-2000 </a:t>
            </a:r>
            <a:br>
              <a:rPr lang="en-GB" sz="3100" b="1" cap="none" dirty="0" smtClean="0"/>
            </a:br>
            <a:r>
              <a:rPr lang="en-GB" sz="3100" b="1" cap="none" dirty="0" smtClean="0"/>
              <a:t>Sensitivity Analysis: </a:t>
            </a:r>
            <a:r>
              <a:rPr lang="en-GB" sz="3200" b="1" cap="none" dirty="0" smtClean="0"/>
              <a:t/>
            </a:r>
            <a:br>
              <a:rPr lang="en-GB" sz="3200" b="1" cap="none" dirty="0" smtClean="0"/>
            </a:br>
            <a:r>
              <a:rPr lang="en-GB" sz="1800" b="1" cap="none" dirty="0" smtClean="0"/>
              <a:t>%</a:t>
            </a:r>
            <a:r>
              <a:rPr lang="en-GB" sz="3200" b="1" cap="none" dirty="0" smtClean="0"/>
              <a:t> </a:t>
            </a:r>
            <a:r>
              <a:rPr lang="en-GB" sz="1800" b="1" cap="none" dirty="0" smtClean="0"/>
              <a:t>Contributions to Mortality Reduction</a:t>
            </a:r>
            <a:r>
              <a:rPr lang="en-GB" b="1" cap="none" dirty="0" smtClean="0"/>
              <a:t> </a:t>
            </a:r>
          </a:p>
        </p:txBody>
      </p:sp>
    </p:spTree>
    <p:extLst>
      <p:ext uri="{BB962C8B-B14F-4D97-AF65-F5344CB8AC3E}">
        <p14:creationId xmlns:p14="http://schemas.microsoft.com/office/powerpoint/2010/main" val="28976895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0691" name="Rectangle 3"/>
          <p:cNvSpPr>
            <a:spLocks noGrp="1" noChangeArrowheads="1"/>
          </p:cNvSpPr>
          <p:nvPr>
            <p:ph type="title"/>
          </p:nvPr>
        </p:nvSpPr>
        <p:spPr>
          <a:xfrm>
            <a:off x="0" y="609600"/>
            <a:ext cx="9144000" cy="1143000"/>
          </a:xfrm>
        </p:spPr>
        <p:txBody>
          <a:bodyPr/>
          <a:lstStyle/>
          <a:p>
            <a:pPr>
              <a:defRPr/>
            </a:pPr>
            <a:r>
              <a:rPr lang="en-GB" sz="3800" b="1" cap="none" dirty="0" smtClean="0"/>
              <a:t>Exploiting the IMPACT Model</a:t>
            </a:r>
          </a:p>
        </p:txBody>
      </p:sp>
      <p:sp>
        <p:nvSpPr>
          <p:cNvPr id="1650692" name="Rectangle 4"/>
          <p:cNvSpPr>
            <a:spLocks noGrp="1" noChangeArrowheads="1"/>
          </p:cNvSpPr>
          <p:nvPr>
            <p:ph idx="1"/>
          </p:nvPr>
        </p:nvSpPr>
        <p:spPr>
          <a:xfrm>
            <a:off x="179512" y="2132856"/>
            <a:ext cx="8856984" cy="4114800"/>
          </a:xfrm>
        </p:spPr>
        <p:txBody>
          <a:bodyPr/>
          <a:lstStyle/>
          <a:p>
            <a:pPr marL="990600" lvl="1" indent="-533400">
              <a:buFont typeface="Symbol" pitchFamily="18" charset="2"/>
              <a:buAutoNum type="arabicPeriod"/>
              <a:defRPr/>
            </a:pPr>
            <a:r>
              <a:rPr lang="en-GB" b="1" u="sng" dirty="0" smtClean="0">
                <a:solidFill>
                  <a:srgbClr val="FF0000"/>
                </a:solidFill>
              </a:rPr>
              <a:t>Replication</a:t>
            </a:r>
            <a:r>
              <a:rPr lang="en-GB" b="1" dirty="0" smtClean="0">
                <a:solidFill>
                  <a:srgbClr val="FF0000"/>
                </a:solidFill>
              </a:rPr>
              <a:t> in other populations</a:t>
            </a:r>
          </a:p>
          <a:p>
            <a:pPr marL="990600" lvl="1" indent="-533400">
              <a:buFont typeface="Symbol" pitchFamily="18" charset="2"/>
              <a:buAutoNum type="arabicPeriod"/>
              <a:defRPr/>
            </a:pPr>
            <a:r>
              <a:rPr lang="en-GB" b="1" dirty="0" smtClean="0">
                <a:solidFill>
                  <a:schemeClr val="tx1"/>
                </a:solidFill>
              </a:rPr>
              <a:t>Populations with </a:t>
            </a:r>
            <a:r>
              <a:rPr lang="en-GB" b="1" u="sng" dirty="0" smtClean="0">
                <a:solidFill>
                  <a:schemeClr val="tx1"/>
                </a:solidFill>
              </a:rPr>
              <a:t>RISING</a:t>
            </a:r>
            <a:r>
              <a:rPr lang="en-GB" b="1" dirty="0" smtClean="0">
                <a:solidFill>
                  <a:schemeClr val="tx1"/>
                </a:solidFill>
              </a:rPr>
              <a:t> CHD</a:t>
            </a:r>
          </a:p>
          <a:p>
            <a:pPr marL="990600" lvl="1" indent="-533400">
              <a:buFont typeface="Symbol" pitchFamily="18" charset="2"/>
              <a:buAutoNum type="arabicPeriod"/>
              <a:defRPr/>
            </a:pPr>
            <a:r>
              <a:rPr lang="en-GB" b="1" dirty="0" smtClean="0">
                <a:solidFill>
                  <a:schemeClr val="tx1"/>
                </a:solidFill>
              </a:rPr>
              <a:t>Calculating </a:t>
            </a:r>
            <a:r>
              <a:rPr lang="en-GB" b="1" u="sng" dirty="0" smtClean="0">
                <a:solidFill>
                  <a:schemeClr val="tx1"/>
                </a:solidFill>
              </a:rPr>
              <a:t>life-years</a:t>
            </a:r>
            <a:r>
              <a:rPr lang="en-GB" b="1" dirty="0" smtClean="0">
                <a:solidFill>
                  <a:schemeClr val="tx1"/>
                </a:solidFill>
              </a:rPr>
              <a:t> gained </a:t>
            </a:r>
          </a:p>
          <a:p>
            <a:pPr marL="990600" lvl="1" indent="-533400">
              <a:buFont typeface="Symbol" pitchFamily="18" charset="2"/>
              <a:buAutoNum type="arabicPeriod"/>
              <a:defRPr/>
            </a:pPr>
            <a:r>
              <a:rPr lang="en-GB" b="1" u="sng" dirty="0" smtClean="0">
                <a:solidFill>
                  <a:schemeClr val="tx1"/>
                </a:solidFill>
              </a:rPr>
              <a:t>Cost effectiveness</a:t>
            </a:r>
          </a:p>
          <a:p>
            <a:pPr marL="990600" lvl="1" indent="-533400">
              <a:buFont typeface="Symbol" pitchFamily="18" charset="2"/>
              <a:buAutoNum type="arabicPeriod"/>
              <a:defRPr/>
            </a:pPr>
            <a:r>
              <a:rPr lang="en-GB" b="1" dirty="0" smtClean="0">
                <a:solidFill>
                  <a:schemeClr val="tx1"/>
                </a:solidFill>
              </a:rPr>
              <a:t>WHAT IF </a:t>
            </a:r>
            <a:r>
              <a:rPr lang="en-GB" b="1" u="sng" dirty="0" smtClean="0">
                <a:solidFill>
                  <a:schemeClr val="tx1"/>
                </a:solidFill>
              </a:rPr>
              <a:t>treatment uptakes increased</a:t>
            </a:r>
            <a:r>
              <a:rPr lang="en-GB" b="1" dirty="0" smtClean="0">
                <a:solidFill>
                  <a:schemeClr val="tx1"/>
                </a:solidFill>
              </a:rPr>
              <a:t>?</a:t>
            </a:r>
          </a:p>
          <a:p>
            <a:pPr marL="990600" lvl="1" indent="-533400">
              <a:buFont typeface="Symbol" pitchFamily="18" charset="2"/>
              <a:buAutoNum type="arabicPeriod"/>
              <a:defRPr/>
            </a:pPr>
            <a:r>
              <a:rPr lang="en-GB" b="1" dirty="0" smtClean="0">
                <a:solidFill>
                  <a:schemeClr val="tx1"/>
                </a:solidFill>
              </a:rPr>
              <a:t>WHAT IF </a:t>
            </a:r>
            <a:r>
              <a:rPr lang="en-GB" b="1" u="sng" dirty="0" smtClean="0">
                <a:solidFill>
                  <a:schemeClr val="tx1"/>
                </a:solidFill>
              </a:rPr>
              <a:t>risk factors reduced </a:t>
            </a:r>
            <a:r>
              <a:rPr lang="en-GB" b="1" dirty="0" smtClean="0">
                <a:solidFill>
                  <a:schemeClr val="tx1"/>
                </a:solidFill>
              </a:rPr>
              <a:t>further?</a:t>
            </a:r>
          </a:p>
        </p:txBody>
      </p:sp>
    </p:spTree>
    <p:extLst>
      <p:ext uri="{BB962C8B-B14F-4D97-AF65-F5344CB8AC3E}">
        <p14:creationId xmlns:p14="http://schemas.microsoft.com/office/powerpoint/2010/main" val="256479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extLst>
              <p:ext uri="{D42A27DB-BD31-4B8C-83A1-F6EECF244321}">
                <p14:modId xmlns:p14="http://schemas.microsoft.com/office/powerpoint/2010/main" val="746614218"/>
              </p:ext>
            </p:extLst>
          </p:nvPr>
        </p:nvGraphicFramePr>
        <p:xfrm>
          <a:off x="2483768" y="1556792"/>
          <a:ext cx="6431632" cy="4553409"/>
        </p:xfrm>
        <a:graphic>
          <a:graphicData uri="http://schemas.openxmlformats.org/presentationml/2006/ole">
            <mc:AlternateContent xmlns:mc="http://schemas.openxmlformats.org/markup-compatibility/2006">
              <mc:Choice xmlns:v="urn:schemas-microsoft-com:vml" Requires="v">
                <p:oleObj spid="_x0000_s2056" name="Slide" r:id="rId4" imgW="3044825" imgH="2284413" progId="PowerPoint.Slide.8">
                  <p:embed/>
                </p:oleObj>
              </mc:Choice>
              <mc:Fallback>
                <p:oleObj name="Slide" r:id="rId4" imgW="3044825" imgH="2284413"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3768" y="1556792"/>
                        <a:ext cx="6431632" cy="4553409"/>
                      </a:xfrm>
                      <a:prstGeom prst="rect">
                        <a:avLst/>
                      </a:prstGeom>
                      <a:noFill/>
                      <a:ln>
                        <a:noFill/>
                      </a:ln>
                      <a:effectLst/>
                    </p:spPr>
                  </p:pic>
                </p:oleObj>
              </mc:Fallback>
            </mc:AlternateContent>
          </a:graphicData>
        </a:graphic>
      </p:graphicFrame>
      <p:sp>
        <p:nvSpPr>
          <p:cNvPr id="7173" name="Rectangle 5"/>
          <p:cNvSpPr>
            <a:spLocks noChangeArrowheads="1"/>
          </p:cNvSpPr>
          <p:nvPr/>
        </p:nvSpPr>
        <p:spPr bwMode="auto">
          <a:xfrm>
            <a:off x="179512" y="1988840"/>
            <a:ext cx="1944216"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585" tIns="45792" rIns="91585" bIns="45792" anchor="ct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a:spcBef>
                <a:spcPct val="0"/>
              </a:spcBef>
              <a:buFontTx/>
              <a:buNone/>
            </a:pPr>
            <a:r>
              <a:rPr lang="en-GB" altLang="en-US" sz="2800" b="1" dirty="0">
                <a:latin typeface="Arial" panose="020B0604020202020204" pitchFamily="34" charset="0"/>
                <a:cs typeface="Arial" panose="020B0604020202020204" pitchFamily="34" charset="0"/>
              </a:rPr>
              <a:t>Why have CHD mortality rates halved?</a:t>
            </a:r>
          </a:p>
        </p:txBody>
      </p:sp>
      <p:sp>
        <p:nvSpPr>
          <p:cNvPr id="6" name="Rectangle 4"/>
          <p:cNvSpPr>
            <a:spLocks noChangeArrowheads="1"/>
          </p:cNvSpPr>
          <p:nvPr/>
        </p:nvSpPr>
        <p:spPr bwMode="auto">
          <a:xfrm>
            <a:off x="-107950" y="260350"/>
            <a:ext cx="9396413" cy="990600"/>
          </a:xfrm>
          <a:prstGeom prst="rect">
            <a:avLst/>
          </a:prstGeom>
          <a:noFill/>
          <a:ln w="12700">
            <a:noFill/>
            <a:miter lim="800000"/>
            <a:headEnd/>
            <a:tailEnd/>
          </a:ln>
          <a:effectLst/>
        </p:spPr>
        <p:txBody>
          <a:bodyPr lIns="91585" tIns="45792" rIns="91585" bIns="45792" anchor="ctr"/>
          <a:lstStyle/>
          <a:p>
            <a:pPr algn="ctr">
              <a:defRPr/>
            </a:pPr>
            <a:r>
              <a:rPr lang="en-GB" sz="3600" b="1" dirty="0">
                <a:latin typeface="Arial" panose="020B0604020202020204" pitchFamily="34" charset="0"/>
                <a:cs typeface="Arial" panose="020B0604020202020204" pitchFamily="34" charset="0"/>
              </a:rPr>
              <a:t>International mortality trends 1968-2003 </a:t>
            </a:r>
            <a:br>
              <a:rPr lang="en-GB" sz="3600" b="1" dirty="0">
                <a:latin typeface="Arial" panose="020B0604020202020204" pitchFamily="34" charset="0"/>
                <a:cs typeface="Arial" panose="020B0604020202020204" pitchFamily="34" charset="0"/>
              </a:rPr>
            </a:br>
            <a:r>
              <a:rPr lang="en-GB" sz="3600" b="1" dirty="0">
                <a:latin typeface="Arial" panose="020B0604020202020204" pitchFamily="34" charset="0"/>
                <a:cs typeface="Arial" panose="020B0604020202020204" pitchFamily="34" charset="0"/>
              </a:rPr>
              <a:t>men, coronary heart disease [CHD]</a:t>
            </a:r>
          </a:p>
        </p:txBody>
      </p:sp>
      <p:sp>
        <p:nvSpPr>
          <p:cNvPr id="7" name="Text Box 3"/>
          <p:cNvSpPr txBox="1">
            <a:spLocks noChangeArrowheads="1"/>
          </p:cNvSpPr>
          <p:nvPr/>
        </p:nvSpPr>
        <p:spPr bwMode="auto">
          <a:xfrm>
            <a:off x="1692275" y="6381328"/>
            <a:ext cx="7200205" cy="307777"/>
          </a:xfrm>
          <a:prstGeom prst="rect">
            <a:avLst/>
          </a:prstGeom>
          <a:noFill/>
          <a:ln w="9525">
            <a:noFill/>
            <a:miter lim="800000"/>
            <a:headEnd/>
            <a:tailEnd/>
          </a:ln>
          <a:effectLst/>
        </p:spPr>
        <p:txBody>
          <a:bodyPr wrap="square">
            <a:spAutoFit/>
          </a:bodyPr>
          <a:lstStyle/>
          <a:p>
            <a:pPr algn="r">
              <a:spcBef>
                <a:spcPct val="50000"/>
              </a:spcBef>
              <a:defRPr/>
            </a:pPr>
            <a:r>
              <a:rPr lang="en-GB" sz="1400" dirty="0" err="1">
                <a:latin typeface="Arial" charset="0"/>
              </a:rPr>
              <a:t>Source:BHF</a:t>
            </a:r>
            <a:r>
              <a:rPr lang="en-GB" sz="1400" dirty="0">
                <a:latin typeface="Arial" charset="0"/>
              </a:rPr>
              <a:t> </a:t>
            </a:r>
            <a:r>
              <a:rPr lang="en-GB" sz="1400" dirty="0" err="1">
                <a:latin typeface="Arial" charset="0"/>
              </a:rPr>
              <a:t>Heartstats</a:t>
            </a:r>
            <a:r>
              <a:rPr lang="en-GB" sz="1400" dirty="0">
                <a:latin typeface="Arial" charset="0"/>
              </a:rPr>
              <a:t> (WHO statistics   Men aged 35 - 74, </a:t>
            </a:r>
            <a:r>
              <a:rPr lang="en-GB" sz="1400" dirty="0" smtClean="0">
                <a:latin typeface="Arial" charset="0"/>
              </a:rPr>
              <a:t>Standardised</a:t>
            </a:r>
            <a:r>
              <a:rPr lang="en-GB" sz="1400" dirty="0">
                <a:latin typeface="Arial" charset="0"/>
              </a:rPr>
              <a:t>)</a:t>
            </a:r>
          </a:p>
        </p:txBody>
      </p:sp>
    </p:spTree>
    <p:extLst>
      <p:ext uri="{BB962C8B-B14F-4D97-AF65-F5344CB8AC3E}">
        <p14:creationId xmlns:p14="http://schemas.microsoft.com/office/powerpoint/2010/main" val="30538031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0018" name="Rectangle 2"/>
          <p:cNvSpPr>
            <a:spLocks noGrp="1" noChangeArrowheads="1"/>
          </p:cNvSpPr>
          <p:nvPr>
            <p:ph type="title" idx="4294967295"/>
          </p:nvPr>
        </p:nvSpPr>
        <p:spPr>
          <a:xfrm>
            <a:off x="0" y="115888"/>
            <a:ext cx="8893175" cy="1143000"/>
          </a:xfrm>
          <a:noFill/>
          <a:ln>
            <a:noFill/>
          </a:ln>
        </p:spPr>
        <p:txBody>
          <a:bodyPr>
            <a:noAutofit/>
          </a:bodyPr>
          <a:lstStyle/>
          <a:p>
            <a:pPr>
              <a:defRPr/>
            </a:pPr>
            <a:r>
              <a:rPr lang="en-GB" sz="3600" b="1" cap="none" dirty="0" smtClean="0">
                <a:latin typeface="Arial" charset="0"/>
                <a:cs typeface="Times New Roman" pitchFamily="18" charset="0"/>
              </a:rPr>
              <a:t>Comparisons With Other Studies</a:t>
            </a:r>
            <a:br>
              <a:rPr lang="en-GB" sz="3600" b="1" cap="none" dirty="0" smtClean="0">
                <a:latin typeface="Arial" charset="0"/>
                <a:cs typeface="Times New Roman" pitchFamily="18" charset="0"/>
              </a:rPr>
            </a:br>
            <a:r>
              <a:rPr lang="en-GB" sz="3600" b="1" cap="none" dirty="0" smtClean="0">
                <a:latin typeface="Arial" charset="0"/>
                <a:cs typeface="Times New Roman" pitchFamily="18" charset="0"/>
              </a:rPr>
              <a:t>  % CHD Mortality Falls Attributed to:</a:t>
            </a:r>
            <a:endParaRPr lang="en-US" sz="3600" b="1" cap="none" dirty="0">
              <a:latin typeface="Arial" charset="0"/>
              <a:cs typeface="Times New Roman" pitchFamily="18" charset="0"/>
            </a:endParaRPr>
          </a:p>
        </p:txBody>
      </p:sp>
      <p:graphicFrame>
        <p:nvGraphicFramePr>
          <p:cNvPr id="31747" name="Object 3"/>
          <p:cNvGraphicFramePr>
            <a:graphicFrameLocks noGrp="1" noChangeAspect="1"/>
          </p:cNvGraphicFramePr>
          <p:nvPr>
            <p:ph type="chart" idx="4294967295"/>
            <p:extLst>
              <p:ext uri="{D42A27DB-BD31-4B8C-83A1-F6EECF244321}">
                <p14:modId xmlns:p14="http://schemas.microsoft.com/office/powerpoint/2010/main" val="1008567028"/>
              </p:ext>
            </p:extLst>
          </p:nvPr>
        </p:nvGraphicFramePr>
        <p:xfrm>
          <a:off x="0" y="1268413"/>
          <a:ext cx="8748713" cy="5435600"/>
        </p:xfrm>
        <a:graphic>
          <a:graphicData uri="http://schemas.openxmlformats.org/presentationml/2006/ole">
            <mc:AlternateContent xmlns:mc="http://schemas.openxmlformats.org/markup-compatibility/2006">
              <mc:Choice xmlns:v="urn:schemas-microsoft-com:vml" Requires="v">
                <p:oleObj spid="_x0000_s9224" name="Chart" r:id="rId4" imgW="8229600" imgH="4524451" progId="MSGraph.Chart.8">
                  <p:embed followColorScheme="full"/>
                </p:oleObj>
              </mc:Choice>
              <mc:Fallback>
                <p:oleObj name="Chart" r:id="rId4" imgW="8229600" imgH="4524451" progId="MSGraph.Chart.8">
                  <p:embed followColorScheme="full"/>
                  <p:pic>
                    <p:nvPicPr>
                      <p:cNvPr id="0" name=""/>
                      <p:cNvPicPr>
                        <a:picLocks noChangeAspect="1" noChangeArrowheads="1"/>
                      </p:cNvPicPr>
                      <p:nvPr/>
                    </p:nvPicPr>
                    <p:blipFill>
                      <a:blip r:embed="rId5"/>
                      <a:srcRect/>
                      <a:stretch>
                        <a:fillRect/>
                      </a:stretch>
                    </p:blipFill>
                    <p:spPr bwMode="auto">
                      <a:xfrm>
                        <a:off x="0" y="1268413"/>
                        <a:ext cx="8748713" cy="5435600"/>
                      </a:xfrm>
                      <a:prstGeom prst="rect">
                        <a:avLst/>
                      </a:prstGeom>
                      <a:noFill/>
                      <a:ln>
                        <a:noFill/>
                      </a:ln>
                    </p:spPr>
                  </p:pic>
                </p:oleObj>
              </mc:Fallback>
            </mc:AlternateContent>
          </a:graphicData>
        </a:graphic>
      </p:graphicFrame>
      <p:sp>
        <p:nvSpPr>
          <p:cNvPr id="1750020" name="Rectangle 4"/>
          <p:cNvSpPr>
            <a:spLocks noChangeArrowheads="1"/>
          </p:cNvSpPr>
          <p:nvPr/>
        </p:nvSpPr>
        <p:spPr bwMode="auto">
          <a:xfrm>
            <a:off x="5940152" y="6435725"/>
            <a:ext cx="2306638" cy="276225"/>
          </a:xfrm>
          <a:prstGeom prst="rect">
            <a:avLst/>
          </a:prstGeom>
          <a:noFill/>
          <a:ln w="9525">
            <a:noFill/>
            <a:miter lim="800000"/>
            <a:headEnd/>
            <a:tailEnd/>
          </a:ln>
          <a:effectLst/>
        </p:spPr>
        <p:txBody>
          <a:bodyPr wrap="none" anchor="ctr">
            <a:spAutoFit/>
          </a:bodyPr>
          <a:lstStyle/>
          <a:p>
            <a:pPr eaLnBrk="1" hangingPunct="1">
              <a:defRPr/>
            </a:pPr>
            <a:r>
              <a:rPr lang="en-GB" sz="1200" dirty="0">
                <a:latin typeface="Arial" charset="0"/>
              </a:rPr>
              <a:t>NEJM 2007 </a:t>
            </a:r>
            <a:r>
              <a:rPr lang="en-GB" sz="1200" b="1" u="sng" dirty="0">
                <a:effectLst>
                  <a:outerShdw blurRad="38100" dist="38100" dir="2700000" algn="tl">
                    <a:srgbClr val="FFFFFF"/>
                  </a:outerShdw>
                </a:effectLst>
                <a:latin typeface="Arial" charset="0"/>
              </a:rPr>
              <a:t>356</a:t>
            </a:r>
            <a:r>
              <a:rPr lang="en-GB" sz="1200" dirty="0">
                <a:latin typeface="Arial" charset="0"/>
              </a:rPr>
              <a:t> 2388  updated</a:t>
            </a:r>
          </a:p>
        </p:txBody>
      </p:sp>
    </p:spTree>
    <p:extLst>
      <p:ext uri="{BB962C8B-B14F-4D97-AF65-F5344CB8AC3E}">
        <p14:creationId xmlns:p14="http://schemas.microsoft.com/office/powerpoint/2010/main" val="33980693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404813"/>
            <a:ext cx="9144000" cy="985837"/>
          </a:xfrm>
        </p:spPr>
        <p:txBody>
          <a:bodyPr>
            <a:normAutofit/>
          </a:bodyPr>
          <a:lstStyle/>
          <a:p>
            <a:pPr>
              <a:defRPr/>
            </a:pPr>
            <a:r>
              <a:rPr lang="en-AU" sz="4000" b="1" cap="none" smtClean="0"/>
              <a:t>IMPACT</a:t>
            </a:r>
            <a:r>
              <a:rPr lang="en-AU" sz="4000" b="1" cap="none" dirty="0" smtClean="0"/>
              <a:t>: Explaining Past Trends</a:t>
            </a:r>
            <a:endParaRPr lang="en-AU" sz="3600" cap="none" dirty="0" smtClean="0"/>
          </a:p>
        </p:txBody>
      </p:sp>
      <p:sp>
        <p:nvSpPr>
          <p:cNvPr id="35843" name="Rectangle 3"/>
          <p:cNvSpPr>
            <a:spLocks noGrp="1" noChangeArrowheads="1"/>
          </p:cNvSpPr>
          <p:nvPr>
            <p:ph idx="1"/>
          </p:nvPr>
        </p:nvSpPr>
        <p:spPr>
          <a:xfrm>
            <a:off x="228600" y="1657350"/>
            <a:ext cx="8915400" cy="4724400"/>
          </a:xfrm>
        </p:spPr>
        <p:txBody>
          <a:bodyPr/>
          <a:lstStyle/>
          <a:p>
            <a:r>
              <a:rPr lang="en-GB" altLang="en-US" dirty="0" smtClean="0">
                <a:solidFill>
                  <a:schemeClr val="tx1"/>
                </a:solidFill>
              </a:rPr>
              <a:t>Big CHD mortality falls</a:t>
            </a:r>
            <a:r>
              <a:rPr lang="en-GB" altLang="en-US" sz="2800" dirty="0" smtClean="0">
                <a:solidFill>
                  <a:schemeClr val="tx1"/>
                </a:solidFill>
              </a:rPr>
              <a:t> in Western countries</a:t>
            </a:r>
            <a:endParaRPr lang="en-GB" altLang="en-US" dirty="0" smtClean="0">
              <a:solidFill>
                <a:schemeClr val="tx1"/>
              </a:solidFill>
            </a:endParaRPr>
          </a:p>
          <a:p>
            <a:r>
              <a:rPr lang="en-GB" altLang="en-US" dirty="0" smtClean="0">
                <a:solidFill>
                  <a:schemeClr val="tx1"/>
                </a:solidFill>
              </a:rPr>
              <a:t>Reductions in major risk factors played bigger role than medical therapies</a:t>
            </a:r>
          </a:p>
          <a:p>
            <a:r>
              <a:rPr lang="en-GB" altLang="en-US" dirty="0" smtClean="0">
                <a:solidFill>
                  <a:schemeClr val="tx1"/>
                </a:solidFill>
              </a:rPr>
              <a:t>Comprehensive CHD strategy important:</a:t>
            </a:r>
          </a:p>
          <a:p>
            <a:pPr lvl="1"/>
            <a:r>
              <a:rPr lang="en-GB" altLang="en-US" dirty="0" smtClean="0">
                <a:solidFill>
                  <a:schemeClr val="tx1"/>
                </a:solidFill>
              </a:rPr>
              <a:t>active promotion of primary prevention particularly diet </a:t>
            </a:r>
            <a:r>
              <a:rPr lang="en-GB" altLang="en-US" sz="2000" dirty="0" smtClean="0">
                <a:solidFill>
                  <a:schemeClr val="tx1"/>
                </a:solidFill>
              </a:rPr>
              <a:t>&amp;</a:t>
            </a:r>
            <a:r>
              <a:rPr lang="en-GB" altLang="en-US" dirty="0" smtClean="0">
                <a:solidFill>
                  <a:schemeClr val="tx1"/>
                </a:solidFill>
              </a:rPr>
              <a:t> tobacco control</a:t>
            </a:r>
            <a:endParaRPr lang="tr-TR" altLang="en-US" dirty="0" smtClean="0">
              <a:solidFill>
                <a:schemeClr val="tx1"/>
              </a:solidFill>
            </a:endParaRPr>
          </a:p>
          <a:p>
            <a:pPr lvl="1"/>
            <a:r>
              <a:rPr lang="en-GB" altLang="en-US" dirty="0" smtClean="0">
                <a:solidFill>
                  <a:schemeClr val="tx1"/>
                </a:solidFill>
              </a:rPr>
              <a:t>also maximise effective treatments &amp; secondary prevention in eligible patients</a:t>
            </a:r>
            <a:endParaRPr lang="tr-TR" altLang="en-US" dirty="0" smtClean="0">
              <a:solidFill>
                <a:schemeClr val="tx1"/>
              </a:solidFill>
            </a:endParaRPr>
          </a:p>
        </p:txBody>
      </p:sp>
    </p:spTree>
    <p:extLst>
      <p:ext uri="{BB962C8B-B14F-4D97-AF65-F5344CB8AC3E}">
        <p14:creationId xmlns:p14="http://schemas.microsoft.com/office/powerpoint/2010/main" val="37889942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938" name="Rectangle 2"/>
          <p:cNvSpPr>
            <a:spLocks noGrp="1" noChangeArrowheads="1"/>
          </p:cNvSpPr>
          <p:nvPr>
            <p:ph type="ctrTitle" idx="4294967295"/>
          </p:nvPr>
        </p:nvSpPr>
        <p:spPr>
          <a:xfrm>
            <a:off x="0" y="2133600"/>
            <a:ext cx="9251950" cy="2016125"/>
          </a:xfrm>
        </p:spPr>
        <p:txBody>
          <a:bodyPr>
            <a:noAutofit/>
          </a:bodyPr>
          <a:lstStyle/>
          <a:p>
            <a:pPr>
              <a:lnSpc>
                <a:spcPct val="90000"/>
              </a:lnSpc>
              <a:defRPr/>
            </a:pPr>
            <a:r>
              <a:rPr lang="en-GB" sz="4000" b="1" cap="none" dirty="0" smtClean="0">
                <a:latin typeface="Arial" charset="0"/>
                <a:cs typeface="Arial" charset="0"/>
              </a:rPr>
              <a:t>   Using the  IMPACT CHD  Model</a:t>
            </a:r>
            <a:br>
              <a:rPr lang="en-GB" sz="4000" b="1" cap="none" dirty="0" smtClean="0">
                <a:latin typeface="Arial" charset="0"/>
                <a:cs typeface="Arial" charset="0"/>
              </a:rPr>
            </a:br>
            <a:r>
              <a:rPr lang="en-GB" sz="4000" b="1" cap="none" dirty="0" smtClean="0">
                <a:latin typeface="Arial" charset="0"/>
                <a:cs typeface="Arial" charset="0"/>
              </a:rPr>
              <a:t>      to Address Policy Questions</a:t>
            </a:r>
            <a:br>
              <a:rPr lang="en-GB" sz="4000" b="1" cap="none" dirty="0" smtClean="0">
                <a:latin typeface="Arial" charset="0"/>
                <a:cs typeface="Arial" charset="0"/>
              </a:rPr>
            </a:br>
            <a:endParaRPr lang="en-AU" sz="4000" b="1" cap="none" dirty="0" smtClean="0">
              <a:latin typeface="Arial Unicode MS" pitchFamily="34" charset="-128"/>
            </a:endParaRPr>
          </a:p>
        </p:txBody>
      </p:sp>
    </p:spTree>
    <p:extLst>
      <p:ext uri="{BB962C8B-B14F-4D97-AF65-F5344CB8AC3E}">
        <p14:creationId xmlns:p14="http://schemas.microsoft.com/office/powerpoint/2010/main" val="23222228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0691" name="Rectangle 3"/>
          <p:cNvSpPr>
            <a:spLocks noGrp="1" noChangeArrowheads="1"/>
          </p:cNvSpPr>
          <p:nvPr>
            <p:ph type="title"/>
          </p:nvPr>
        </p:nvSpPr>
        <p:spPr>
          <a:xfrm>
            <a:off x="0" y="609600"/>
            <a:ext cx="9144000" cy="1143000"/>
          </a:xfrm>
        </p:spPr>
        <p:txBody>
          <a:bodyPr/>
          <a:lstStyle/>
          <a:p>
            <a:pPr>
              <a:defRPr/>
            </a:pPr>
            <a:r>
              <a:rPr lang="en-GB" sz="3800" b="1" cap="none" dirty="0" smtClean="0"/>
              <a:t>Exploiting the IMPACT Model</a:t>
            </a:r>
          </a:p>
        </p:txBody>
      </p:sp>
      <p:sp>
        <p:nvSpPr>
          <p:cNvPr id="1650692" name="Rectangle 4"/>
          <p:cNvSpPr>
            <a:spLocks noGrp="1" noChangeArrowheads="1"/>
          </p:cNvSpPr>
          <p:nvPr>
            <p:ph idx="1"/>
          </p:nvPr>
        </p:nvSpPr>
        <p:spPr>
          <a:xfrm>
            <a:off x="179512" y="2132856"/>
            <a:ext cx="8856984" cy="4114800"/>
          </a:xfrm>
        </p:spPr>
        <p:txBody>
          <a:bodyPr/>
          <a:lstStyle/>
          <a:p>
            <a:pPr marL="990600" lvl="1" indent="-533400">
              <a:buFont typeface="Symbol" pitchFamily="18" charset="2"/>
              <a:buAutoNum type="arabicPeriod"/>
              <a:defRPr/>
            </a:pPr>
            <a:r>
              <a:rPr lang="en-GB" b="1" u="sng" dirty="0" smtClean="0">
                <a:solidFill>
                  <a:schemeClr val="tx1"/>
                </a:solidFill>
              </a:rPr>
              <a:t>Replication</a:t>
            </a:r>
            <a:r>
              <a:rPr lang="en-GB" b="1" dirty="0" smtClean="0">
                <a:solidFill>
                  <a:schemeClr val="tx1"/>
                </a:solidFill>
              </a:rPr>
              <a:t> in other populations</a:t>
            </a:r>
          </a:p>
          <a:p>
            <a:pPr marL="990600" lvl="1" indent="-533400">
              <a:buFont typeface="Symbol" pitchFamily="18" charset="2"/>
              <a:buAutoNum type="arabicPeriod"/>
              <a:defRPr/>
            </a:pPr>
            <a:r>
              <a:rPr lang="en-GB" b="1" dirty="0" smtClean="0">
                <a:solidFill>
                  <a:schemeClr val="tx1"/>
                </a:solidFill>
              </a:rPr>
              <a:t>Populations with </a:t>
            </a:r>
            <a:r>
              <a:rPr lang="en-GB" b="1" u="sng" dirty="0" smtClean="0">
                <a:solidFill>
                  <a:schemeClr val="tx1"/>
                </a:solidFill>
              </a:rPr>
              <a:t>RISING</a:t>
            </a:r>
            <a:r>
              <a:rPr lang="en-GB" b="1" dirty="0" smtClean="0">
                <a:solidFill>
                  <a:schemeClr val="tx1"/>
                </a:solidFill>
              </a:rPr>
              <a:t> CHD</a:t>
            </a:r>
          </a:p>
          <a:p>
            <a:pPr marL="990600" lvl="1" indent="-533400">
              <a:buFont typeface="Symbol" pitchFamily="18" charset="2"/>
              <a:buAutoNum type="arabicPeriod"/>
              <a:defRPr/>
            </a:pPr>
            <a:r>
              <a:rPr lang="en-GB" b="1" dirty="0" smtClean="0">
                <a:solidFill>
                  <a:schemeClr val="tx1"/>
                </a:solidFill>
              </a:rPr>
              <a:t>Calculating </a:t>
            </a:r>
            <a:r>
              <a:rPr lang="en-GB" b="1" u="sng" dirty="0" smtClean="0">
                <a:solidFill>
                  <a:schemeClr val="tx1"/>
                </a:solidFill>
              </a:rPr>
              <a:t>life-years</a:t>
            </a:r>
            <a:r>
              <a:rPr lang="en-GB" b="1" dirty="0" smtClean="0">
                <a:solidFill>
                  <a:schemeClr val="tx1"/>
                </a:solidFill>
              </a:rPr>
              <a:t> gained </a:t>
            </a:r>
          </a:p>
          <a:p>
            <a:pPr marL="990600" lvl="1" indent="-533400">
              <a:buFont typeface="Symbol" pitchFamily="18" charset="2"/>
              <a:buAutoNum type="arabicPeriod"/>
              <a:defRPr/>
            </a:pPr>
            <a:r>
              <a:rPr lang="en-GB" b="1" u="sng" dirty="0" smtClean="0">
                <a:solidFill>
                  <a:schemeClr val="tx1"/>
                </a:solidFill>
              </a:rPr>
              <a:t>Cost effectiveness</a:t>
            </a:r>
          </a:p>
          <a:p>
            <a:pPr marL="990600" lvl="1" indent="-533400">
              <a:buFont typeface="Symbol" pitchFamily="18" charset="2"/>
              <a:buAutoNum type="arabicPeriod"/>
              <a:defRPr/>
            </a:pPr>
            <a:r>
              <a:rPr lang="en-GB" b="1" dirty="0" smtClean="0">
                <a:solidFill>
                  <a:srgbClr val="FF0000"/>
                </a:solidFill>
              </a:rPr>
              <a:t>WHAT IF </a:t>
            </a:r>
            <a:r>
              <a:rPr lang="en-GB" b="1" u="sng" dirty="0" smtClean="0">
                <a:solidFill>
                  <a:srgbClr val="FF0000"/>
                </a:solidFill>
              </a:rPr>
              <a:t>treatment uptakes increased</a:t>
            </a:r>
            <a:r>
              <a:rPr lang="en-GB" b="1" dirty="0" smtClean="0">
                <a:solidFill>
                  <a:srgbClr val="FF0000"/>
                </a:solidFill>
              </a:rPr>
              <a:t>?</a:t>
            </a:r>
          </a:p>
          <a:p>
            <a:pPr marL="990600" lvl="1" indent="-533400">
              <a:buFont typeface="Symbol" pitchFamily="18" charset="2"/>
              <a:buAutoNum type="arabicPeriod"/>
              <a:defRPr/>
            </a:pPr>
            <a:r>
              <a:rPr lang="en-GB" b="1" dirty="0" smtClean="0">
                <a:solidFill>
                  <a:schemeClr val="tx1"/>
                </a:solidFill>
              </a:rPr>
              <a:t>WHAT IF </a:t>
            </a:r>
            <a:r>
              <a:rPr lang="en-GB" b="1" u="sng" dirty="0" smtClean="0">
                <a:solidFill>
                  <a:schemeClr val="tx1"/>
                </a:solidFill>
              </a:rPr>
              <a:t>risk factors reduced </a:t>
            </a:r>
            <a:r>
              <a:rPr lang="en-GB" b="1" dirty="0" smtClean="0">
                <a:solidFill>
                  <a:schemeClr val="tx1"/>
                </a:solidFill>
              </a:rPr>
              <a:t>further?</a:t>
            </a:r>
          </a:p>
        </p:txBody>
      </p:sp>
    </p:spTree>
    <p:extLst>
      <p:ext uri="{BB962C8B-B14F-4D97-AF65-F5344CB8AC3E}">
        <p14:creationId xmlns:p14="http://schemas.microsoft.com/office/powerpoint/2010/main" val="25694425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a:xfrm>
            <a:off x="304800" y="838200"/>
            <a:ext cx="8610600" cy="3581400"/>
          </a:xfrm>
        </p:spPr>
        <p:txBody>
          <a:bodyPr>
            <a:normAutofit/>
          </a:bodyPr>
          <a:lstStyle/>
          <a:p>
            <a:pPr>
              <a:lnSpc>
                <a:spcPct val="80000"/>
              </a:lnSpc>
              <a:defRPr/>
            </a:pPr>
            <a:r>
              <a:rPr lang="en-US" b="1" cap="none" dirty="0" smtClean="0"/>
              <a:t>WHAT IF </a:t>
            </a:r>
            <a:r>
              <a:rPr lang="en-US" sz="4000" b="1" cap="none" dirty="0" smtClean="0"/>
              <a:t>Treatment Uptakes In USA Increased? </a:t>
            </a:r>
            <a:br>
              <a:rPr lang="en-US" sz="4000" b="1" cap="none" dirty="0" smtClean="0"/>
            </a:br>
            <a:r>
              <a:rPr lang="en-US" sz="3200" b="1" cap="none" dirty="0" smtClean="0"/>
              <a:t> 	</a:t>
            </a:r>
            <a:br>
              <a:rPr lang="en-US" sz="3200" b="1" cap="none" dirty="0" smtClean="0"/>
            </a:br>
            <a:r>
              <a:rPr lang="en-US" sz="2800" b="1" cap="none" dirty="0" smtClean="0">
                <a:solidFill>
                  <a:schemeClr val="tx1"/>
                </a:solidFill>
              </a:rPr>
              <a:t>Actual</a:t>
            </a:r>
            <a:r>
              <a:rPr lang="en-US" sz="3200" b="1" cap="none" dirty="0" smtClean="0">
                <a:solidFill>
                  <a:schemeClr val="tx1"/>
                </a:solidFill>
              </a:rPr>
              <a:t> </a:t>
            </a:r>
            <a:r>
              <a:rPr lang="en-US" sz="2800" b="1" cap="none" dirty="0" smtClean="0">
                <a:solidFill>
                  <a:schemeClr val="tx1"/>
                </a:solidFill>
              </a:rPr>
              <a:t>Uptakes  </a:t>
            </a:r>
            <a:r>
              <a:rPr lang="en-GB" sz="3200" b="1" cap="none" dirty="0" smtClean="0">
                <a:solidFill>
                  <a:schemeClr val="tx1"/>
                </a:solidFill>
                <a:sym typeface="Symbol" pitchFamily="18" charset="2"/>
              </a:rPr>
              <a:t></a:t>
            </a:r>
            <a:r>
              <a:rPr lang="en-US" sz="2800" b="1" cap="none" dirty="0" smtClean="0">
                <a:solidFill>
                  <a:schemeClr val="tx1"/>
                </a:solidFill>
              </a:rPr>
              <a:t>  30%-60%</a:t>
            </a:r>
            <a:r>
              <a:rPr lang="en-US" sz="2800" b="1" cap="none" smtClean="0">
                <a:solidFill>
                  <a:schemeClr val="tx1"/>
                </a:solidFill>
              </a:rPr>
              <a:t>	159,000 </a:t>
            </a:r>
            <a:r>
              <a:rPr lang="en-US" sz="1600" b="1" cap="none" smtClean="0">
                <a:solidFill>
                  <a:schemeClr val="tx1"/>
                </a:solidFill>
              </a:rPr>
              <a:t>Deaths Prevented Or 						       Postponed </a:t>
            </a:r>
            <a:r>
              <a:rPr lang="en-US" sz="1600" b="1" cap="none" dirty="0" smtClean="0">
                <a:solidFill>
                  <a:schemeClr val="tx1"/>
                </a:solidFill>
              </a:rPr>
              <a:t>(</a:t>
            </a:r>
            <a:r>
              <a:rPr lang="en-US" sz="1600" b="1" cap="none" dirty="0" err="1" smtClean="0">
                <a:solidFill>
                  <a:schemeClr val="tx1"/>
                </a:solidFill>
              </a:rPr>
              <a:t>Dpps</a:t>
            </a:r>
            <a:r>
              <a:rPr lang="en-US" sz="1600" b="1" cap="none" dirty="0" smtClean="0">
                <a:solidFill>
                  <a:schemeClr val="tx1"/>
                </a:solidFill>
              </a:rPr>
              <a:t>)</a:t>
            </a:r>
            <a:r>
              <a:rPr lang="en-US" sz="2800" b="1" cap="none" dirty="0" smtClean="0">
                <a:solidFill>
                  <a:schemeClr val="tx1"/>
                </a:solidFill>
              </a:rPr>
              <a:t> </a:t>
            </a:r>
            <a:br>
              <a:rPr lang="en-US" sz="2800" b="1" cap="none" dirty="0" smtClean="0">
                <a:solidFill>
                  <a:schemeClr val="tx1"/>
                </a:solidFill>
              </a:rPr>
            </a:br>
            <a:r>
              <a:rPr lang="en-US" sz="1000" b="1" cap="none" dirty="0" smtClean="0">
                <a:solidFill>
                  <a:schemeClr val="tx1"/>
                </a:solidFill>
              </a:rPr>
              <a:t/>
            </a:r>
            <a:br>
              <a:rPr lang="en-US" sz="1000" b="1" cap="none" dirty="0" smtClean="0">
                <a:solidFill>
                  <a:schemeClr val="tx1"/>
                </a:solidFill>
              </a:rPr>
            </a:br>
            <a:r>
              <a:rPr lang="en-US" sz="2400" b="1" cap="none" dirty="0" smtClean="0">
                <a:solidFill>
                  <a:schemeClr val="tx1"/>
                </a:solidFill>
              </a:rPr>
              <a:t>IF Uptakes At Least </a:t>
            </a:r>
            <a:r>
              <a:rPr lang="en-US" sz="2800" b="1" cap="none" dirty="0" smtClean="0">
                <a:solidFill>
                  <a:schemeClr val="tx1"/>
                </a:solidFill>
              </a:rPr>
              <a:t>60% </a:t>
            </a:r>
            <a:r>
              <a:rPr lang="en-US" sz="2800" b="1" cap="none" smtClean="0">
                <a:solidFill>
                  <a:schemeClr val="tx1"/>
                </a:solidFill>
                <a:sym typeface="Symbol"/>
              </a:rPr>
              <a:t></a:t>
            </a:r>
            <a:r>
              <a:rPr lang="en-US" sz="3200" b="1" cap="none" smtClean="0">
                <a:solidFill>
                  <a:schemeClr val="tx1"/>
                </a:solidFill>
              </a:rPr>
              <a:t>138,000</a:t>
            </a:r>
            <a:r>
              <a:rPr lang="en-GB" cap="none" smtClean="0">
                <a:solidFill>
                  <a:schemeClr val="tx1"/>
                </a:solidFill>
              </a:rPr>
              <a:t> </a:t>
            </a:r>
            <a:r>
              <a:rPr lang="en-GB" sz="2000" u="sng" cap="none" dirty="0" smtClean="0">
                <a:solidFill>
                  <a:schemeClr val="tx1"/>
                </a:solidFill>
              </a:rPr>
              <a:t>Additional</a:t>
            </a:r>
            <a:r>
              <a:rPr lang="en-GB" cap="none" dirty="0" smtClean="0">
                <a:solidFill>
                  <a:schemeClr val="tx1"/>
                </a:solidFill>
              </a:rPr>
              <a:t> </a:t>
            </a:r>
            <a:r>
              <a:rPr lang="en-GB" sz="2800" b="1" cap="none" dirty="0" err="1" smtClean="0">
                <a:solidFill>
                  <a:schemeClr val="tx1"/>
                </a:solidFill>
              </a:rPr>
              <a:t>Dpps</a:t>
            </a:r>
            <a:endParaRPr lang="en-GB" sz="2800" b="1" cap="none" dirty="0" smtClean="0">
              <a:solidFill>
                <a:schemeClr val="tx1"/>
              </a:solidFill>
            </a:endParaRPr>
          </a:p>
        </p:txBody>
      </p:sp>
      <p:sp>
        <p:nvSpPr>
          <p:cNvPr id="39939" name="Text Box 3"/>
          <p:cNvSpPr txBox="1">
            <a:spLocks noChangeArrowheads="1"/>
          </p:cNvSpPr>
          <p:nvPr/>
        </p:nvSpPr>
        <p:spPr bwMode="auto">
          <a:xfrm>
            <a:off x="4552950" y="6210300"/>
            <a:ext cx="397949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r" eaLnBrk="1" hangingPunct="1">
              <a:lnSpc>
                <a:spcPct val="80000"/>
              </a:lnSpc>
              <a:spcBef>
                <a:spcPct val="50000"/>
              </a:spcBef>
              <a:buFontTx/>
              <a:buNone/>
            </a:pPr>
            <a:r>
              <a:rPr lang="en-GB" altLang="en-US" sz="1200" dirty="0" err="1">
                <a:latin typeface="Arial" panose="020B0604020202020204" pitchFamily="34" charset="0"/>
                <a:cs typeface="Arial" panose="020B0604020202020204" pitchFamily="34" charset="0"/>
              </a:rPr>
              <a:t>Capewell</a:t>
            </a:r>
            <a:r>
              <a:rPr lang="en-GB" altLang="en-US" sz="1200" dirty="0">
                <a:latin typeface="Arial" panose="020B0604020202020204" pitchFamily="34" charset="0"/>
                <a:cs typeface="Arial" panose="020B0604020202020204" pitchFamily="34" charset="0"/>
              </a:rPr>
              <a:t> et al  </a:t>
            </a:r>
            <a:r>
              <a:rPr lang="en-GB" altLang="en-US" sz="1200" dirty="0" err="1">
                <a:latin typeface="Arial" panose="020B0604020202020204" pitchFamily="34" charset="0"/>
                <a:cs typeface="Arial" panose="020B0604020202020204" pitchFamily="34" charset="0"/>
              </a:rPr>
              <a:t>AJCardiol</a:t>
            </a:r>
            <a:r>
              <a:rPr lang="en-GB" altLang="en-US" sz="1200" dirty="0">
                <a:latin typeface="Arial" panose="020B0604020202020204" pitchFamily="34" charset="0"/>
                <a:cs typeface="Arial" panose="020B0604020202020204" pitchFamily="34" charset="0"/>
              </a:rPr>
              <a:t> 2009</a:t>
            </a:r>
          </a:p>
          <a:p>
            <a:pPr algn="r" eaLnBrk="1" hangingPunct="1">
              <a:lnSpc>
                <a:spcPct val="80000"/>
              </a:lnSpc>
              <a:spcBef>
                <a:spcPct val="50000"/>
              </a:spcBef>
              <a:buFontTx/>
              <a:buNone/>
            </a:pPr>
            <a:endParaRPr lang="en-GB"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80765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62" name="Rectangle 2"/>
          <p:cNvSpPr>
            <a:spLocks noGrp="1" noChangeArrowheads="1"/>
          </p:cNvSpPr>
          <p:nvPr>
            <p:ph type="title"/>
          </p:nvPr>
        </p:nvSpPr>
        <p:spPr>
          <a:xfrm>
            <a:off x="0" y="197767"/>
            <a:ext cx="9036050" cy="1143001"/>
          </a:xfrm>
        </p:spPr>
        <p:txBody>
          <a:bodyPr>
            <a:noAutofit/>
          </a:bodyPr>
          <a:lstStyle/>
          <a:p>
            <a:pPr>
              <a:defRPr/>
            </a:pPr>
            <a:r>
              <a:rPr lang="en-GB" sz="2800" b="1" cap="none" spc="-100" dirty="0" smtClean="0">
                <a:latin typeface="Arial" pitchFamily="34" charset="0"/>
                <a:cs typeface="Arial" pitchFamily="34" charset="0"/>
              </a:rPr>
              <a:t>Estimated CHD Mortality Reductions in 2000, and Potential Gains IF Specific Treatments Reached 60% &amp; 80% Of Eligible Patients</a:t>
            </a:r>
            <a:endParaRPr lang="en-US" sz="2800" b="1" cap="none" spc="-100" dirty="0">
              <a:latin typeface="Arial" pitchFamily="34" charset="0"/>
              <a:cs typeface="Arial" pitchFamily="34" charset="0"/>
            </a:endParaRPr>
          </a:p>
        </p:txBody>
      </p:sp>
      <p:pic>
        <p:nvPicPr>
          <p:cNvPr id="40963" name="Picture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899592" y="1459289"/>
            <a:ext cx="7488832" cy="4433044"/>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3"/>
          <p:cNvSpPr txBox="1">
            <a:spLocks noChangeArrowheads="1"/>
          </p:cNvSpPr>
          <p:nvPr/>
        </p:nvSpPr>
        <p:spPr bwMode="auto">
          <a:xfrm>
            <a:off x="4552950" y="6210300"/>
            <a:ext cx="397949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r" eaLnBrk="1" hangingPunct="1">
              <a:lnSpc>
                <a:spcPct val="80000"/>
              </a:lnSpc>
              <a:spcBef>
                <a:spcPct val="50000"/>
              </a:spcBef>
              <a:buFontTx/>
              <a:buNone/>
            </a:pPr>
            <a:r>
              <a:rPr lang="en-GB" altLang="en-US" sz="1200" dirty="0" err="1">
                <a:latin typeface="Arial" panose="020B0604020202020204" pitchFamily="34" charset="0"/>
                <a:cs typeface="Arial" panose="020B0604020202020204" pitchFamily="34" charset="0"/>
              </a:rPr>
              <a:t>Capewell</a:t>
            </a:r>
            <a:r>
              <a:rPr lang="en-GB" altLang="en-US" sz="1200" dirty="0">
                <a:latin typeface="Arial" panose="020B0604020202020204" pitchFamily="34" charset="0"/>
                <a:cs typeface="Arial" panose="020B0604020202020204" pitchFamily="34" charset="0"/>
              </a:rPr>
              <a:t> et al  </a:t>
            </a:r>
            <a:r>
              <a:rPr lang="en-GB" altLang="en-US" sz="1200" dirty="0" err="1">
                <a:latin typeface="Arial" panose="020B0604020202020204" pitchFamily="34" charset="0"/>
                <a:cs typeface="Arial" panose="020B0604020202020204" pitchFamily="34" charset="0"/>
              </a:rPr>
              <a:t>AJCardiol</a:t>
            </a:r>
            <a:r>
              <a:rPr lang="en-GB" altLang="en-US" sz="1200" dirty="0">
                <a:latin typeface="Arial" panose="020B0604020202020204" pitchFamily="34" charset="0"/>
                <a:cs typeface="Arial" panose="020B0604020202020204" pitchFamily="34" charset="0"/>
              </a:rPr>
              <a:t> 2009</a:t>
            </a:r>
          </a:p>
          <a:p>
            <a:pPr algn="r" eaLnBrk="1" hangingPunct="1">
              <a:lnSpc>
                <a:spcPct val="80000"/>
              </a:lnSpc>
              <a:spcBef>
                <a:spcPct val="50000"/>
              </a:spcBef>
              <a:buFontTx/>
              <a:buNone/>
            </a:pPr>
            <a:endParaRPr lang="en-GB"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5661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79512" y="285750"/>
            <a:ext cx="8820150" cy="1143000"/>
          </a:xfrm>
        </p:spPr>
        <p:txBody>
          <a:bodyPr>
            <a:normAutofit fontScale="90000"/>
          </a:bodyPr>
          <a:lstStyle/>
          <a:p>
            <a:r>
              <a:rPr lang="en-GB" altLang="en-US" sz="3200" b="1" smtClean="0"/>
              <a:t>Sensitivity analysis: best estimates for mortality reductions </a:t>
            </a:r>
            <a:r>
              <a:rPr lang="en-GB" altLang="en-US" sz="3200" b="1" smtClean="0">
                <a:cs typeface="Arial" pitchFamily="34" charset="0"/>
              </a:rPr>
              <a:t>IF</a:t>
            </a:r>
            <a:r>
              <a:rPr lang="en-GB" altLang="en-US" sz="3200" b="1" smtClean="0"/>
              <a:t> specific treatments reached 60% of eligible patients  </a:t>
            </a:r>
            <a:r>
              <a:rPr lang="en-GB" altLang="en-US" sz="2000" b="1" smtClean="0"/>
              <a:t>(bars indicate maximum  &amp; minimum estimates)</a:t>
            </a:r>
            <a:endParaRPr lang="en-US" altLang="en-US" sz="2400" b="1" smtClean="0"/>
          </a:p>
        </p:txBody>
      </p:sp>
      <p:pic>
        <p:nvPicPr>
          <p:cNvPr id="47107" name="Picture 4"/>
          <p:cNvPicPr>
            <a:picLocks noGrp="1" noChangeAspect="1" noChangeArrowheads="1"/>
          </p:cNvPicPr>
          <p:nvPr>
            <p:ph type="body" idx="1"/>
          </p:nvPr>
        </p:nvPicPr>
        <p:blipFill>
          <a:blip r:embed="rId2" cstate="print">
            <a:extLst>
              <a:ext uri="{28A0092B-C50C-407E-A947-70E740481C1C}">
                <a14:useLocalDpi xmlns:a14="http://schemas.microsoft.com/office/drawing/2010/main" val="0"/>
              </a:ext>
            </a:extLst>
          </a:blip>
          <a:srcRect/>
          <a:stretch>
            <a:fillRect/>
          </a:stretch>
        </p:blipFill>
        <p:spPr>
          <a:xfrm>
            <a:off x="93151" y="1539875"/>
            <a:ext cx="9015353" cy="5120661"/>
          </a:xfrm>
          <a:noFill/>
          <a:ln>
            <a:noFill/>
          </a:ln>
        </p:spPr>
      </p:pic>
      <p:sp>
        <p:nvSpPr>
          <p:cNvPr id="47108" name="Text Box 5"/>
          <p:cNvSpPr txBox="1">
            <a:spLocks noChangeArrowheads="1"/>
          </p:cNvSpPr>
          <p:nvPr/>
        </p:nvSpPr>
        <p:spPr bwMode="auto">
          <a:xfrm>
            <a:off x="5143500" y="6500813"/>
            <a:ext cx="3505200" cy="31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ctr" eaLnBrk="1" hangingPunct="1">
              <a:lnSpc>
                <a:spcPct val="80000"/>
              </a:lnSpc>
              <a:spcBef>
                <a:spcPct val="50000"/>
              </a:spcBef>
            </a:pPr>
            <a:r>
              <a:rPr lang="en-GB" altLang="en-US" sz="1800" b="1" i="0">
                <a:latin typeface="+mj-lt"/>
                <a:cs typeface="Times New Roman" pitchFamily="18" charset="0"/>
              </a:rPr>
              <a:t>  </a:t>
            </a:r>
            <a:r>
              <a:rPr lang="en-GB" altLang="en-US" sz="1200" b="1" i="0">
                <a:latin typeface="+mj-lt"/>
                <a:cs typeface="Times New Roman" pitchFamily="18" charset="0"/>
              </a:rPr>
              <a:t>Capewell </a:t>
            </a:r>
            <a:r>
              <a:rPr lang="en-GB" altLang="en-US" sz="1000" b="1" i="0">
                <a:latin typeface="+mj-lt"/>
                <a:cs typeface="Times New Roman" pitchFamily="18" charset="0"/>
              </a:rPr>
              <a:t>et al </a:t>
            </a:r>
            <a:r>
              <a:rPr lang="en-GB" altLang="en-US" sz="1200" b="1" i="0">
                <a:latin typeface="+mj-lt"/>
                <a:cs typeface="Times New Roman" pitchFamily="18" charset="0"/>
              </a:rPr>
              <a:t>A J Cardiol 2009 in press</a:t>
            </a:r>
            <a:endParaRPr lang="en-GB" altLang="en-US" sz="1000" b="1" i="0">
              <a:latin typeface="+mj-lt"/>
              <a:cs typeface="Times New Roman" pitchFamily="18" charset="0"/>
            </a:endParaRPr>
          </a:p>
        </p:txBody>
      </p:sp>
    </p:spTree>
    <p:extLst>
      <p:ext uri="{BB962C8B-B14F-4D97-AF65-F5344CB8AC3E}">
        <p14:creationId xmlns:p14="http://schemas.microsoft.com/office/powerpoint/2010/main" val="12665827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0691" name="Rectangle 3"/>
          <p:cNvSpPr>
            <a:spLocks noGrp="1" noChangeArrowheads="1"/>
          </p:cNvSpPr>
          <p:nvPr>
            <p:ph type="title"/>
          </p:nvPr>
        </p:nvSpPr>
        <p:spPr>
          <a:xfrm>
            <a:off x="0" y="609600"/>
            <a:ext cx="9144000" cy="1143000"/>
          </a:xfrm>
        </p:spPr>
        <p:txBody>
          <a:bodyPr/>
          <a:lstStyle/>
          <a:p>
            <a:pPr>
              <a:defRPr/>
            </a:pPr>
            <a:r>
              <a:rPr lang="en-GB" sz="3800" b="1" cap="none" dirty="0" smtClean="0"/>
              <a:t>Exploiting the IMPACT Model</a:t>
            </a:r>
          </a:p>
        </p:txBody>
      </p:sp>
      <p:sp>
        <p:nvSpPr>
          <p:cNvPr id="1650692" name="Rectangle 4"/>
          <p:cNvSpPr>
            <a:spLocks noGrp="1" noChangeArrowheads="1"/>
          </p:cNvSpPr>
          <p:nvPr>
            <p:ph idx="1"/>
          </p:nvPr>
        </p:nvSpPr>
        <p:spPr>
          <a:xfrm>
            <a:off x="179512" y="2132856"/>
            <a:ext cx="8856984" cy="4114800"/>
          </a:xfrm>
        </p:spPr>
        <p:txBody>
          <a:bodyPr/>
          <a:lstStyle/>
          <a:p>
            <a:pPr marL="990600" lvl="1" indent="-533400">
              <a:buFont typeface="Symbol" pitchFamily="18" charset="2"/>
              <a:buAutoNum type="arabicPeriod"/>
              <a:defRPr/>
            </a:pPr>
            <a:r>
              <a:rPr lang="en-GB" b="1" u="sng" dirty="0" smtClean="0">
                <a:solidFill>
                  <a:schemeClr val="tx1"/>
                </a:solidFill>
              </a:rPr>
              <a:t>Replication</a:t>
            </a:r>
            <a:r>
              <a:rPr lang="en-GB" b="1" dirty="0" smtClean="0">
                <a:solidFill>
                  <a:schemeClr val="tx1"/>
                </a:solidFill>
              </a:rPr>
              <a:t> in other populations</a:t>
            </a:r>
          </a:p>
          <a:p>
            <a:pPr marL="990600" lvl="1" indent="-533400">
              <a:buFont typeface="Symbol" pitchFamily="18" charset="2"/>
              <a:buAutoNum type="arabicPeriod"/>
              <a:defRPr/>
            </a:pPr>
            <a:r>
              <a:rPr lang="en-GB" b="1" dirty="0" smtClean="0">
                <a:solidFill>
                  <a:schemeClr val="tx1"/>
                </a:solidFill>
              </a:rPr>
              <a:t>Populations with </a:t>
            </a:r>
            <a:r>
              <a:rPr lang="en-GB" b="1" u="sng" dirty="0" smtClean="0">
                <a:solidFill>
                  <a:schemeClr val="tx1"/>
                </a:solidFill>
              </a:rPr>
              <a:t>RISING</a:t>
            </a:r>
            <a:r>
              <a:rPr lang="en-GB" b="1" dirty="0" smtClean="0">
                <a:solidFill>
                  <a:schemeClr val="tx1"/>
                </a:solidFill>
              </a:rPr>
              <a:t> CHD</a:t>
            </a:r>
          </a:p>
          <a:p>
            <a:pPr marL="990600" lvl="1" indent="-533400">
              <a:buFont typeface="Symbol" pitchFamily="18" charset="2"/>
              <a:buAutoNum type="arabicPeriod"/>
              <a:defRPr/>
            </a:pPr>
            <a:r>
              <a:rPr lang="en-GB" b="1" dirty="0" smtClean="0">
                <a:solidFill>
                  <a:schemeClr val="tx1"/>
                </a:solidFill>
              </a:rPr>
              <a:t>Calculating </a:t>
            </a:r>
            <a:r>
              <a:rPr lang="en-GB" b="1" u="sng" dirty="0" smtClean="0">
                <a:solidFill>
                  <a:schemeClr val="tx1"/>
                </a:solidFill>
              </a:rPr>
              <a:t>life-years</a:t>
            </a:r>
            <a:r>
              <a:rPr lang="en-GB" b="1" dirty="0" smtClean="0">
                <a:solidFill>
                  <a:schemeClr val="tx1"/>
                </a:solidFill>
              </a:rPr>
              <a:t> gained </a:t>
            </a:r>
          </a:p>
          <a:p>
            <a:pPr marL="990600" lvl="1" indent="-533400">
              <a:buFont typeface="Symbol" pitchFamily="18" charset="2"/>
              <a:buAutoNum type="arabicPeriod"/>
              <a:defRPr/>
            </a:pPr>
            <a:r>
              <a:rPr lang="en-GB" b="1" u="sng" dirty="0" smtClean="0">
                <a:solidFill>
                  <a:schemeClr val="tx1"/>
                </a:solidFill>
              </a:rPr>
              <a:t>Cost effectiveness</a:t>
            </a:r>
          </a:p>
          <a:p>
            <a:pPr marL="990600" lvl="1" indent="-533400">
              <a:buFont typeface="Symbol" pitchFamily="18" charset="2"/>
              <a:buAutoNum type="arabicPeriod"/>
              <a:defRPr/>
            </a:pPr>
            <a:r>
              <a:rPr lang="en-GB" b="1" dirty="0" smtClean="0">
                <a:solidFill>
                  <a:schemeClr val="tx1"/>
                </a:solidFill>
              </a:rPr>
              <a:t>WHAT IF </a:t>
            </a:r>
            <a:r>
              <a:rPr lang="en-GB" b="1" u="sng" dirty="0" smtClean="0">
                <a:solidFill>
                  <a:schemeClr val="tx1"/>
                </a:solidFill>
              </a:rPr>
              <a:t>treatment uptakes increased</a:t>
            </a:r>
            <a:r>
              <a:rPr lang="en-GB" b="1" dirty="0" smtClean="0">
                <a:solidFill>
                  <a:schemeClr val="tx1"/>
                </a:solidFill>
              </a:rPr>
              <a:t>?</a:t>
            </a:r>
          </a:p>
          <a:p>
            <a:pPr marL="990600" lvl="1" indent="-533400">
              <a:buFont typeface="Symbol" pitchFamily="18" charset="2"/>
              <a:buAutoNum type="arabicPeriod"/>
              <a:defRPr/>
            </a:pPr>
            <a:r>
              <a:rPr lang="en-GB" b="1" dirty="0" smtClean="0">
                <a:solidFill>
                  <a:srgbClr val="FF0000"/>
                </a:solidFill>
              </a:rPr>
              <a:t>WHAT IF </a:t>
            </a:r>
            <a:r>
              <a:rPr lang="en-GB" b="1" u="sng" dirty="0" smtClean="0">
                <a:solidFill>
                  <a:srgbClr val="FF0000"/>
                </a:solidFill>
              </a:rPr>
              <a:t>risk factors reduced </a:t>
            </a:r>
            <a:r>
              <a:rPr lang="en-GB" b="1" dirty="0" smtClean="0">
                <a:solidFill>
                  <a:srgbClr val="FF0000"/>
                </a:solidFill>
              </a:rPr>
              <a:t>further?</a:t>
            </a:r>
          </a:p>
        </p:txBody>
      </p:sp>
    </p:spTree>
    <p:extLst>
      <p:ext uri="{BB962C8B-B14F-4D97-AF65-F5344CB8AC3E}">
        <p14:creationId xmlns:p14="http://schemas.microsoft.com/office/powerpoint/2010/main" val="25090595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noChangeArrowheads="1"/>
          </p:cNvSpPr>
          <p:nvPr>
            <p:ph type="title"/>
          </p:nvPr>
        </p:nvSpPr>
        <p:spPr>
          <a:xfrm>
            <a:off x="71438" y="214313"/>
            <a:ext cx="8929687" cy="1676400"/>
          </a:xfrm>
        </p:spPr>
        <p:txBody>
          <a:bodyPr/>
          <a:lstStyle/>
          <a:p>
            <a:pPr>
              <a:defRPr/>
            </a:pPr>
            <a:r>
              <a:rPr lang="en-GB" sz="3200" b="1" dirty="0" smtClean="0">
                <a:cs typeface="Times New Roman" pitchFamily="18" charset="0"/>
              </a:rPr>
              <a:t>Estimating the potential changes </a:t>
            </a:r>
            <a:r>
              <a:rPr lang="en-GB" sz="2800" b="1" dirty="0" smtClean="0">
                <a:cs typeface="Times New Roman" pitchFamily="18" charset="0"/>
              </a:rPr>
              <a:t>in</a:t>
            </a:r>
            <a:r>
              <a:rPr lang="en-GB" sz="3200" b="1" dirty="0" smtClean="0">
                <a:cs typeface="Times New Roman" pitchFamily="18" charset="0"/>
              </a:rPr>
              <a:t> </a:t>
            </a:r>
            <a:r>
              <a:rPr lang="en-GB" sz="3600" b="1" dirty="0" smtClean="0">
                <a:cs typeface="Times New Roman" pitchFamily="18" charset="0"/>
              </a:rPr>
              <a:t>CHD mortality </a:t>
            </a:r>
            <a:r>
              <a:rPr lang="en-GB" sz="3200" b="1" dirty="0" smtClean="0">
                <a:cs typeface="Times New Roman" pitchFamily="18" charset="0"/>
              </a:rPr>
              <a:t>in</a:t>
            </a:r>
            <a:r>
              <a:rPr lang="en-GB" sz="3600" b="1" dirty="0" smtClean="0">
                <a:cs typeface="Times New Roman" pitchFamily="18" charset="0"/>
              </a:rPr>
              <a:t> USA </a:t>
            </a:r>
            <a:r>
              <a:rPr lang="en-GB" sz="3200" b="1" dirty="0" smtClean="0">
                <a:cs typeface="Times New Roman" pitchFamily="18" charset="0"/>
              </a:rPr>
              <a:t>between</a:t>
            </a:r>
            <a:r>
              <a:rPr lang="en-GB" sz="3600" b="1" dirty="0" smtClean="0">
                <a:cs typeface="Times New Roman" pitchFamily="18" charset="0"/>
              </a:rPr>
              <a:t> </a:t>
            </a:r>
            <a:r>
              <a:rPr lang="en-GB" sz="3200" b="1" dirty="0" smtClean="0">
                <a:cs typeface="Times New Roman" pitchFamily="18" charset="0"/>
              </a:rPr>
              <a:t>2000 </a:t>
            </a:r>
            <a:r>
              <a:rPr lang="en-GB" sz="2800" b="1" dirty="0" smtClean="0">
                <a:cs typeface="Times New Roman" pitchFamily="18" charset="0"/>
              </a:rPr>
              <a:t>&amp;</a:t>
            </a:r>
            <a:r>
              <a:rPr lang="en-GB" sz="3200" b="1" dirty="0" smtClean="0">
                <a:cs typeface="Times New Roman" pitchFamily="18" charset="0"/>
              </a:rPr>
              <a:t> 2010</a:t>
            </a:r>
            <a:endParaRPr lang="en-GB" sz="3600" b="1" dirty="0" smtClean="0">
              <a:cs typeface="Times New Roman" pitchFamily="18" charset="0"/>
            </a:endParaRPr>
          </a:p>
        </p:txBody>
      </p:sp>
      <p:sp>
        <p:nvSpPr>
          <p:cNvPr id="287747" name="Rectangle 3"/>
          <p:cNvSpPr>
            <a:spLocks noGrp="1" noChangeArrowheads="1"/>
          </p:cNvSpPr>
          <p:nvPr>
            <p:ph type="body" idx="1"/>
          </p:nvPr>
        </p:nvSpPr>
        <p:spPr>
          <a:xfrm>
            <a:off x="500063" y="2133600"/>
            <a:ext cx="8305800" cy="4114800"/>
          </a:xfrm>
        </p:spPr>
        <p:txBody>
          <a:bodyPr/>
          <a:lstStyle/>
          <a:p>
            <a:pPr>
              <a:spcBef>
                <a:spcPct val="0"/>
              </a:spcBef>
              <a:buFontTx/>
              <a:buNone/>
              <a:defRPr/>
            </a:pPr>
            <a:r>
              <a:rPr lang="en-GB" sz="2800" b="1" dirty="0" smtClean="0">
                <a:latin typeface="Century Gothic" pitchFamily="34" charset="0"/>
                <a:cs typeface="Times New Roman" pitchFamily="18" charset="0"/>
              </a:rPr>
              <a:t> </a:t>
            </a:r>
          </a:p>
          <a:p>
            <a:pPr>
              <a:spcBef>
                <a:spcPct val="0"/>
              </a:spcBef>
              <a:buFontTx/>
              <a:buNone/>
              <a:defRPr/>
            </a:pPr>
            <a:r>
              <a:rPr lang="en-GB" sz="4000" b="1" u="sng" dirty="0" smtClean="0">
                <a:latin typeface="Century Gothic" pitchFamily="34" charset="0"/>
                <a:cs typeface="Times New Roman" pitchFamily="18" charset="0"/>
              </a:rPr>
              <a:t>WHAT IF risk factors</a:t>
            </a:r>
            <a:r>
              <a:rPr lang="en-GB" sz="2800" b="1" i="1" dirty="0" smtClean="0">
                <a:latin typeface="Century Gothic" pitchFamily="34" charset="0"/>
                <a:cs typeface="Times New Roman" pitchFamily="18" charset="0"/>
              </a:rPr>
              <a:t> </a:t>
            </a:r>
          </a:p>
          <a:p>
            <a:pPr>
              <a:spcBef>
                <a:spcPct val="0"/>
              </a:spcBef>
              <a:buFontTx/>
              <a:buNone/>
              <a:defRPr/>
            </a:pPr>
            <a:endParaRPr lang="en-GB" sz="2000" b="1" i="1" dirty="0" smtClean="0">
              <a:latin typeface="Century Gothic" pitchFamily="34" charset="0"/>
              <a:cs typeface="Times New Roman" pitchFamily="18" charset="0"/>
            </a:endParaRPr>
          </a:p>
          <a:p>
            <a:pPr marL="457200" indent="-457200">
              <a:buFontTx/>
              <a:buAutoNum type="alphaLcParenR"/>
              <a:defRPr/>
            </a:pPr>
            <a:r>
              <a:rPr lang="en-GB" b="1" dirty="0"/>
              <a:t>simply </a:t>
            </a:r>
            <a:r>
              <a:rPr lang="en-GB" b="1" dirty="0" smtClean="0"/>
              <a:t>continued their recent trends, </a:t>
            </a:r>
            <a:r>
              <a:rPr lang="en-GB" b="1" dirty="0"/>
              <a:t>or</a:t>
            </a:r>
          </a:p>
          <a:p>
            <a:pPr marL="457200" indent="-457200">
              <a:buFontTx/>
              <a:buAutoNum type="alphaLcParenR"/>
              <a:defRPr/>
            </a:pPr>
            <a:r>
              <a:rPr lang="en-GB" b="1" dirty="0"/>
              <a:t>HP2010 targets </a:t>
            </a:r>
            <a:r>
              <a:rPr lang="en-GB" b="1" dirty="0" smtClean="0"/>
              <a:t>were </a:t>
            </a:r>
            <a:r>
              <a:rPr lang="en-GB" b="1" dirty="0"/>
              <a:t>reached, </a:t>
            </a:r>
            <a:r>
              <a:rPr lang="en-GB" b="1" dirty="0" smtClean="0"/>
              <a:t> or</a:t>
            </a:r>
            <a:endParaRPr lang="en-GB" b="1" dirty="0"/>
          </a:p>
          <a:p>
            <a:pPr marL="514350" indent="-514350">
              <a:buFontTx/>
              <a:buAutoNum type="alphaLcParenR" startAt="3"/>
              <a:defRPr/>
            </a:pPr>
            <a:r>
              <a:rPr lang="en-GB" sz="2800" b="1" dirty="0" smtClean="0"/>
              <a:t>additional </a:t>
            </a:r>
            <a:r>
              <a:rPr lang="en-GB" sz="2800" b="1" dirty="0"/>
              <a:t>reductions to equal the </a:t>
            </a:r>
            <a:r>
              <a:rPr lang="en-US" sz="2800" b="1" i="1" dirty="0"/>
              <a:t>low-risk stratum</a:t>
            </a:r>
            <a:r>
              <a:rPr lang="en-GB" sz="2800" b="1" dirty="0"/>
              <a:t>  in the US population</a:t>
            </a:r>
            <a:endParaRPr lang="en-US" b="1" i="1" dirty="0"/>
          </a:p>
          <a:p>
            <a:pPr>
              <a:spcBef>
                <a:spcPct val="0"/>
              </a:spcBef>
              <a:buFontTx/>
              <a:buNone/>
              <a:defRPr/>
            </a:pPr>
            <a:endParaRPr lang="en-GB" sz="3000" i="1" dirty="0" smtClean="0">
              <a:latin typeface="Century Gothic" pitchFamily="34" charset="0"/>
            </a:endParaRPr>
          </a:p>
        </p:txBody>
      </p:sp>
      <p:sp>
        <p:nvSpPr>
          <p:cNvPr id="48132" name="Text Box 4"/>
          <p:cNvSpPr txBox="1">
            <a:spLocks noChangeArrowheads="1"/>
          </p:cNvSpPr>
          <p:nvPr/>
        </p:nvSpPr>
        <p:spPr bwMode="auto">
          <a:xfrm>
            <a:off x="5410200" y="6096000"/>
            <a:ext cx="3505200" cy="319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ctr" eaLnBrk="1" hangingPunct="1">
              <a:lnSpc>
                <a:spcPct val="80000"/>
              </a:lnSpc>
              <a:spcBef>
                <a:spcPct val="50000"/>
              </a:spcBef>
            </a:pPr>
            <a:r>
              <a:rPr lang="en-GB" altLang="en-US" sz="1800" b="1" i="0">
                <a:latin typeface="+mj-lt"/>
                <a:cs typeface="Times New Roman" pitchFamily="18" charset="0"/>
              </a:rPr>
              <a:t>  </a:t>
            </a:r>
            <a:r>
              <a:rPr lang="en-GB" altLang="en-US" sz="1200" b="1" i="0">
                <a:latin typeface="+mj-lt"/>
                <a:cs typeface="Times New Roman" pitchFamily="18" charset="0"/>
              </a:rPr>
              <a:t>Capewell  et al WHO Bulletin 2009</a:t>
            </a:r>
            <a:endParaRPr lang="en-GB" altLang="en-US" sz="1000" b="1" i="0">
              <a:latin typeface="+mj-lt"/>
              <a:cs typeface="Times New Roman" pitchFamily="18" charset="0"/>
            </a:endParaRPr>
          </a:p>
        </p:txBody>
      </p:sp>
    </p:spTree>
    <p:extLst>
      <p:ext uri="{BB962C8B-B14F-4D97-AF65-F5344CB8AC3E}">
        <p14:creationId xmlns:p14="http://schemas.microsoft.com/office/powerpoint/2010/main" val="300005586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extLst>
              <p:ext uri="{D42A27DB-BD31-4B8C-83A1-F6EECF244321}">
                <p14:modId xmlns:p14="http://schemas.microsoft.com/office/powerpoint/2010/main" val="2402548386"/>
              </p:ext>
            </p:extLst>
          </p:nvPr>
        </p:nvGraphicFramePr>
        <p:xfrm>
          <a:off x="360040" y="1444212"/>
          <a:ext cx="8172400" cy="5441172"/>
        </p:xfrm>
        <a:graphic>
          <a:graphicData uri="http://schemas.openxmlformats.org/presentationml/2006/ole">
            <mc:AlternateContent xmlns:mc="http://schemas.openxmlformats.org/markup-compatibility/2006">
              <mc:Choice xmlns:v="urn:schemas-microsoft-com:vml" Requires="v">
                <p:oleObj spid="_x0000_s10248" name="Chart" r:id="rId4" imgW="5543702" imgH="4638751" progId="Excel.Chart.8">
                  <p:embed/>
                </p:oleObj>
              </mc:Choice>
              <mc:Fallback>
                <p:oleObj name="Chart" r:id="rId4" imgW="5543702" imgH="4638751" progId="Excel.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040" y="1444212"/>
                        <a:ext cx="8172400" cy="5441172"/>
                      </a:xfrm>
                      <a:prstGeom prst="rect">
                        <a:avLst/>
                      </a:prstGeom>
                      <a:noFill/>
                      <a:ln>
                        <a:noFill/>
                      </a:ln>
                      <a:effectLst/>
                    </p:spPr>
                  </p:pic>
                </p:oleObj>
              </mc:Fallback>
            </mc:AlternateContent>
          </a:graphicData>
        </a:graphic>
      </p:graphicFrame>
      <p:sp>
        <p:nvSpPr>
          <p:cNvPr id="791556" name="Rectangle 4"/>
          <p:cNvSpPr>
            <a:spLocks noChangeArrowheads="1"/>
          </p:cNvSpPr>
          <p:nvPr/>
        </p:nvSpPr>
        <p:spPr bwMode="auto">
          <a:xfrm>
            <a:off x="695209" y="6524625"/>
            <a:ext cx="2292615" cy="268920"/>
          </a:xfrm>
          <a:prstGeom prst="rect">
            <a:avLst/>
          </a:prstGeom>
          <a:noFill/>
          <a:ln w="9525">
            <a:noFill/>
            <a:miter lim="800000"/>
            <a:headEnd/>
            <a:tailEnd/>
          </a:ln>
          <a:effectLst/>
        </p:spPr>
        <p:txBody>
          <a:bodyPr wrap="none">
            <a:spAutoFit/>
          </a:bodyPr>
          <a:lstStyle/>
          <a:p>
            <a:pPr>
              <a:lnSpc>
                <a:spcPct val="80000"/>
              </a:lnSpc>
              <a:defRPr/>
            </a:pPr>
            <a:r>
              <a:rPr lang="en-US" sz="1400" dirty="0">
                <a:latin typeface="Arial Black" pitchFamily="34" charset="0"/>
              </a:rPr>
              <a:t>Fewer deaths in 2010</a:t>
            </a:r>
          </a:p>
        </p:txBody>
      </p:sp>
      <p:sp>
        <p:nvSpPr>
          <p:cNvPr id="6" name="Rectangle 4"/>
          <p:cNvSpPr>
            <a:spLocks noChangeArrowheads="1"/>
          </p:cNvSpPr>
          <p:nvPr/>
        </p:nvSpPr>
        <p:spPr bwMode="auto">
          <a:xfrm>
            <a:off x="5580112" y="6525344"/>
            <a:ext cx="2771775" cy="293688"/>
          </a:xfrm>
          <a:prstGeom prst="rect">
            <a:avLst/>
          </a:prstGeom>
          <a:noFill/>
          <a:ln w="9525">
            <a:noFill/>
            <a:miter lim="800000"/>
            <a:headEnd/>
            <a:tailEnd/>
          </a:ln>
          <a:effectLst/>
        </p:spPr>
        <p:txBody>
          <a:bodyPr wrap="none">
            <a:spAutoFit/>
          </a:bodyPr>
          <a:lstStyle/>
          <a:p>
            <a:pPr>
              <a:lnSpc>
                <a:spcPct val="80000"/>
              </a:lnSpc>
              <a:defRPr/>
            </a:pPr>
            <a:r>
              <a:rPr lang="en-GB" sz="1400" dirty="0">
                <a:latin typeface="Arial Black" pitchFamily="34" charset="0"/>
              </a:rPr>
              <a:t>WHO Bulletin 2010 </a:t>
            </a:r>
            <a:r>
              <a:rPr lang="en-GB" sz="1600" u="sng" dirty="0">
                <a:latin typeface="Arial Black" pitchFamily="34" charset="0"/>
              </a:rPr>
              <a:t>88</a:t>
            </a:r>
            <a:r>
              <a:rPr lang="en-GB" sz="1400" dirty="0">
                <a:latin typeface="Arial Black" pitchFamily="34" charset="0"/>
              </a:rPr>
              <a:t> 120</a:t>
            </a:r>
            <a:endParaRPr lang="en-US" sz="1400" dirty="0">
              <a:latin typeface="Arial Black" pitchFamily="34" charset="0"/>
            </a:endParaRPr>
          </a:p>
        </p:txBody>
      </p:sp>
      <p:sp>
        <p:nvSpPr>
          <p:cNvPr id="8" name="Rectangle 4"/>
          <p:cNvSpPr>
            <a:spLocks noChangeArrowheads="1"/>
          </p:cNvSpPr>
          <p:nvPr/>
        </p:nvSpPr>
        <p:spPr bwMode="auto">
          <a:xfrm>
            <a:off x="0" y="0"/>
            <a:ext cx="9296400" cy="1508105"/>
          </a:xfrm>
          <a:prstGeom prst="rect">
            <a:avLst/>
          </a:prstGeom>
          <a:noFill/>
          <a:ln w="9525">
            <a:noFill/>
            <a:miter lim="800000"/>
            <a:headEnd/>
            <a:tailEnd/>
          </a:ln>
          <a:effectLst/>
        </p:spPr>
        <p:txBody>
          <a:bodyPr>
            <a:spAutoFit/>
          </a:bodyPr>
          <a:lstStyle/>
          <a:p>
            <a:pPr marL="457200" indent="-457200">
              <a:lnSpc>
                <a:spcPct val="80000"/>
              </a:lnSpc>
              <a:defRPr/>
            </a:pPr>
            <a:endParaRPr lang="en-GB" sz="2000" dirty="0">
              <a:effectLst>
                <a:outerShdw blurRad="38100" dist="38100" dir="2700000" algn="tl">
                  <a:srgbClr val="000000"/>
                </a:outerShdw>
              </a:effectLst>
            </a:endParaRPr>
          </a:p>
          <a:p>
            <a:pPr marL="457200" indent="-457200">
              <a:lnSpc>
                <a:spcPct val="80000"/>
              </a:lnSpc>
              <a:defRPr/>
            </a:pPr>
            <a:r>
              <a:rPr lang="en-GB" sz="2000" dirty="0">
                <a:effectLst>
                  <a:outerShdw blurRad="38100" dist="38100" dir="2700000" algn="tl">
                    <a:srgbClr val="000000"/>
                  </a:outerShdw>
                </a:effectLst>
              </a:rPr>
              <a:t> </a:t>
            </a:r>
            <a:r>
              <a:rPr lang="en-GB" sz="2000" b="1" dirty="0"/>
              <a:t>USA:</a:t>
            </a:r>
            <a:r>
              <a:rPr lang="en-GB" sz="2000" dirty="0">
                <a:effectLst>
                  <a:outerShdw blurRad="38100" dist="38100" dir="2700000" algn="tl">
                    <a:srgbClr val="000000"/>
                  </a:outerShdw>
                </a:effectLst>
              </a:rPr>
              <a:t> E</a:t>
            </a:r>
            <a:r>
              <a:rPr lang="en-GB" sz="2000" b="1" dirty="0"/>
              <a:t>stimated reduction in CHD deaths in 2010 assuming </a:t>
            </a:r>
          </a:p>
          <a:p>
            <a:pPr marL="457200" indent="-457200">
              <a:buFontTx/>
              <a:buAutoNum type="alphaLcParenR"/>
              <a:defRPr/>
            </a:pPr>
            <a:r>
              <a:rPr lang="en-GB" sz="2000" b="1" dirty="0"/>
              <a:t>recent risk factor trends simply continue,  </a:t>
            </a:r>
          </a:p>
          <a:p>
            <a:pPr marL="457200" indent="-457200">
              <a:buFontTx/>
              <a:buAutoNum type="alphaLcParenR"/>
              <a:defRPr/>
            </a:pPr>
            <a:r>
              <a:rPr lang="en-GB" sz="2000" b="1" dirty="0"/>
              <a:t>HP2010 targets are reached, </a:t>
            </a:r>
          </a:p>
          <a:p>
            <a:pPr marL="457200" indent="-457200">
              <a:defRPr/>
            </a:pPr>
            <a:r>
              <a:rPr lang="en-GB" sz="2000" b="1" dirty="0" err="1"/>
              <a:t>c</a:t>
            </a:r>
            <a:r>
              <a:rPr lang="en-GB" sz="2000" b="1" dirty="0"/>
              <a:t>)  additional reductions to equal the </a:t>
            </a:r>
            <a:r>
              <a:rPr lang="en-US" sz="2000" b="1" dirty="0"/>
              <a:t>low-risk stratum</a:t>
            </a:r>
            <a:r>
              <a:rPr lang="en-GB" sz="2000" b="1" dirty="0"/>
              <a:t>  in the US population</a:t>
            </a:r>
            <a:endParaRPr lang="en-US" sz="2000" b="1" dirty="0"/>
          </a:p>
        </p:txBody>
      </p:sp>
    </p:spTree>
    <p:extLst>
      <p:ext uri="{BB962C8B-B14F-4D97-AF65-F5344CB8AC3E}">
        <p14:creationId xmlns:p14="http://schemas.microsoft.com/office/powerpoint/2010/main" val="1737880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609600" y="533400"/>
            <a:ext cx="7772400" cy="914400"/>
          </a:xfrm>
        </p:spPr>
        <p:txBody>
          <a:bodyPr/>
          <a:lstStyle/>
          <a:p>
            <a:pPr>
              <a:defRPr/>
            </a:pPr>
            <a:r>
              <a:rPr lang="en-GB" b="1" cap="none" dirty="0" smtClean="0"/>
              <a:t>IMPACT CHD Model</a:t>
            </a:r>
            <a:r>
              <a:rPr lang="en-GB" cap="none" dirty="0" smtClean="0"/>
              <a:t> </a:t>
            </a:r>
          </a:p>
        </p:txBody>
      </p:sp>
      <p:sp>
        <p:nvSpPr>
          <p:cNvPr id="126979" name="Rectangle 3"/>
          <p:cNvSpPr>
            <a:spLocks noGrp="1" noChangeArrowheads="1"/>
          </p:cNvSpPr>
          <p:nvPr>
            <p:ph idx="1"/>
          </p:nvPr>
        </p:nvSpPr>
        <p:spPr>
          <a:xfrm>
            <a:off x="251520" y="1371600"/>
            <a:ext cx="8784975" cy="5105400"/>
          </a:xfrm>
        </p:spPr>
        <p:txBody>
          <a:bodyPr/>
          <a:lstStyle/>
          <a:p>
            <a:pPr marL="0" indent="0">
              <a:lnSpc>
                <a:spcPct val="110000"/>
              </a:lnSpc>
              <a:spcBef>
                <a:spcPct val="0"/>
              </a:spcBef>
              <a:buNone/>
              <a:defRPr/>
            </a:pPr>
            <a:r>
              <a:rPr lang="en-GB" b="1" dirty="0" smtClean="0">
                <a:solidFill>
                  <a:schemeClr val="tx1"/>
                </a:solidFill>
              </a:rPr>
              <a:t>Original Aims</a:t>
            </a:r>
            <a:r>
              <a:rPr lang="en-GB" sz="2400" b="1" dirty="0" smtClean="0">
                <a:solidFill>
                  <a:schemeClr val="tx1"/>
                </a:solidFill>
              </a:rPr>
              <a:t> </a:t>
            </a:r>
          </a:p>
          <a:p>
            <a:pPr marL="0" indent="0">
              <a:lnSpc>
                <a:spcPct val="110000"/>
              </a:lnSpc>
              <a:spcBef>
                <a:spcPct val="0"/>
              </a:spcBef>
              <a:buNone/>
              <a:defRPr/>
            </a:pPr>
            <a:endParaRPr lang="en-GB" sz="1400" b="1" dirty="0" smtClean="0">
              <a:solidFill>
                <a:schemeClr val="tx1"/>
              </a:solidFill>
            </a:endParaRPr>
          </a:p>
          <a:p>
            <a:pPr marL="0" indent="0">
              <a:lnSpc>
                <a:spcPct val="110000"/>
              </a:lnSpc>
              <a:spcBef>
                <a:spcPct val="0"/>
              </a:spcBef>
              <a:buNone/>
              <a:defRPr/>
            </a:pPr>
            <a:r>
              <a:rPr lang="en-GB" sz="2800" dirty="0" smtClean="0">
                <a:solidFill>
                  <a:schemeClr val="tx1"/>
                </a:solidFill>
              </a:rPr>
              <a:t>To explain: </a:t>
            </a:r>
          </a:p>
          <a:p>
            <a:pPr>
              <a:lnSpc>
                <a:spcPct val="110000"/>
              </a:lnSpc>
              <a:spcBef>
                <a:spcPct val="0"/>
              </a:spcBef>
              <a:defRPr/>
            </a:pPr>
            <a:r>
              <a:rPr lang="en-GB" sz="2800" u="sng" dirty="0" smtClean="0">
                <a:solidFill>
                  <a:schemeClr val="tx1"/>
                </a:solidFill>
              </a:rPr>
              <a:t>falls</a:t>
            </a:r>
            <a:r>
              <a:rPr lang="en-GB" sz="2800" dirty="0" smtClean="0">
                <a:solidFill>
                  <a:schemeClr val="tx1"/>
                </a:solidFill>
              </a:rPr>
              <a:t> in CHD mortality in recent decades in </a:t>
            </a:r>
          </a:p>
          <a:p>
            <a:pPr lvl="1">
              <a:lnSpc>
                <a:spcPct val="110000"/>
              </a:lnSpc>
              <a:spcBef>
                <a:spcPct val="0"/>
              </a:spcBef>
              <a:defRPr/>
            </a:pPr>
            <a:r>
              <a:rPr lang="en-GB" sz="2000" dirty="0" smtClean="0">
                <a:solidFill>
                  <a:schemeClr val="tx1"/>
                </a:solidFill>
              </a:rPr>
              <a:t>Scotland</a:t>
            </a:r>
          </a:p>
          <a:p>
            <a:pPr lvl="1">
              <a:lnSpc>
                <a:spcPct val="110000"/>
              </a:lnSpc>
              <a:spcBef>
                <a:spcPct val="0"/>
              </a:spcBef>
              <a:defRPr/>
            </a:pPr>
            <a:r>
              <a:rPr lang="en-GB" sz="2000" dirty="0" smtClean="0">
                <a:solidFill>
                  <a:schemeClr val="tx1"/>
                </a:solidFill>
              </a:rPr>
              <a:t>England &amp; Wales</a:t>
            </a:r>
          </a:p>
          <a:p>
            <a:pPr lvl="1">
              <a:lnSpc>
                <a:spcPct val="110000"/>
              </a:lnSpc>
              <a:spcBef>
                <a:spcPct val="0"/>
              </a:spcBef>
              <a:defRPr/>
            </a:pPr>
            <a:r>
              <a:rPr lang="en-GB" sz="2000" dirty="0" smtClean="0">
                <a:solidFill>
                  <a:schemeClr val="tx1"/>
                </a:solidFill>
              </a:rPr>
              <a:t>Ireland</a:t>
            </a:r>
          </a:p>
          <a:p>
            <a:pPr lvl="1">
              <a:lnSpc>
                <a:spcPct val="110000"/>
              </a:lnSpc>
              <a:spcBef>
                <a:spcPct val="0"/>
              </a:spcBef>
              <a:defRPr/>
            </a:pPr>
            <a:r>
              <a:rPr lang="en-GB" sz="2000" dirty="0" smtClean="0">
                <a:solidFill>
                  <a:schemeClr val="tx1"/>
                </a:solidFill>
              </a:rPr>
              <a:t>USA</a:t>
            </a:r>
            <a:endParaRPr lang="en-GB" sz="2000" dirty="0">
              <a:solidFill>
                <a:schemeClr val="tx1"/>
              </a:solidFill>
            </a:endParaRPr>
          </a:p>
          <a:p>
            <a:pPr lvl="1">
              <a:lnSpc>
                <a:spcPct val="110000"/>
              </a:lnSpc>
              <a:spcBef>
                <a:spcPct val="0"/>
              </a:spcBef>
              <a:defRPr/>
            </a:pPr>
            <a:r>
              <a:rPr lang="en-GB" sz="2000" dirty="0" smtClean="0">
                <a:solidFill>
                  <a:schemeClr val="tx1"/>
                </a:solidFill>
              </a:rPr>
              <a:t>New Zealand</a:t>
            </a:r>
          </a:p>
          <a:p>
            <a:pPr lvl="1">
              <a:lnSpc>
                <a:spcPct val="110000"/>
              </a:lnSpc>
              <a:spcBef>
                <a:spcPct val="0"/>
              </a:spcBef>
              <a:defRPr/>
            </a:pPr>
            <a:r>
              <a:rPr lang="en-GB" sz="2000" dirty="0" smtClean="0">
                <a:solidFill>
                  <a:schemeClr val="tx1"/>
                </a:solidFill>
              </a:rPr>
              <a:t>Finland </a:t>
            </a:r>
          </a:p>
          <a:p>
            <a:pPr>
              <a:lnSpc>
                <a:spcPct val="110000"/>
              </a:lnSpc>
              <a:spcBef>
                <a:spcPct val="0"/>
              </a:spcBef>
              <a:defRPr/>
            </a:pPr>
            <a:r>
              <a:rPr lang="en-GB" sz="2800" u="sng" dirty="0" smtClean="0">
                <a:solidFill>
                  <a:schemeClr val="tx1"/>
                </a:solidFill>
              </a:rPr>
              <a:t>rises</a:t>
            </a:r>
            <a:r>
              <a:rPr lang="en-GB" sz="2800" dirty="0" smtClean="0">
                <a:solidFill>
                  <a:schemeClr val="tx1"/>
                </a:solidFill>
              </a:rPr>
              <a:t> in China</a:t>
            </a:r>
          </a:p>
          <a:p>
            <a:pPr>
              <a:lnSpc>
                <a:spcPct val="110000"/>
              </a:lnSpc>
              <a:spcBef>
                <a:spcPct val="0"/>
              </a:spcBef>
              <a:defRPr/>
            </a:pPr>
            <a:endParaRPr lang="en-GB" sz="2600" b="1" dirty="0" smtClean="0">
              <a:solidFill>
                <a:schemeClr val="tx1"/>
              </a:solidFill>
            </a:endParaRPr>
          </a:p>
          <a:p>
            <a:pPr>
              <a:lnSpc>
                <a:spcPct val="110000"/>
              </a:lnSpc>
              <a:spcBef>
                <a:spcPct val="0"/>
              </a:spcBef>
              <a:defRPr/>
            </a:pPr>
            <a:endParaRPr lang="en-GB" sz="2400" b="1" dirty="0" smtClean="0">
              <a:solidFill>
                <a:schemeClr val="tx1"/>
              </a:solidFill>
            </a:endParaRPr>
          </a:p>
        </p:txBody>
      </p:sp>
      <p:sp>
        <p:nvSpPr>
          <p:cNvPr id="8196" name="Rectangle 4"/>
          <p:cNvSpPr>
            <a:spLocks noChangeArrowheads="1"/>
          </p:cNvSpPr>
          <p:nvPr/>
        </p:nvSpPr>
        <p:spPr bwMode="auto">
          <a:xfrm>
            <a:off x="827584" y="764704"/>
            <a:ext cx="8382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nSpc>
                <a:spcPct val="140000"/>
              </a:lnSpc>
              <a:spcBef>
                <a:spcPct val="0"/>
              </a:spcBef>
              <a:buFontTx/>
              <a:buNone/>
            </a:pPr>
            <a:endParaRPr lang="en-GB" altLang="en-US" sz="2400">
              <a:solidFill>
                <a:srgbClr val="FFFF66"/>
              </a:solidFill>
              <a:latin typeface="Comic Sans MS" pitchFamily="66" charset="0"/>
            </a:endParaRPr>
          </a:p>
        </p:txBody>
      </p:sp>
      <p:sp>
        <p:nvSpPr>
          <p:cNvPr id="8197" name="Text Box 5"/>
          <p:cNvSpPr txBox="1">
            <a:spLocks noChangeArrowheads="1"/>
          </p:cNvSpPr>
          <p:nvPr/>
        </p:nvSpPr>
        <p:spPr bwMode="auto">
          <a:xfrm>
            <a:off x="4572000" y="6324600"/>
            <a:ext cx="4191000" cy="2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lnSpc>
                <a:spcPct val="80000"/>
              </a:lnSpc>
              <a:spcBef>
                <a:spcPct val="50000"/>
              </a:spcBef>
              <a:buFontTx/>
              <a:buNone/>
            </a:pPr>
            <a:r>
              <a:rPr lang="en-GB" altLang="en-US" sz="1200" dirty="0" err="1">
                <a:latin typeface="Arial" panose="020B0604020202020204" pitchFamily="34" charset="0"/>
                <a:cs typeface="Arial" panose="020B0604020202020204" pitchFamily="34" charset="0"/>
              </a:rPr>
              <a:t>Unal</a:t>
            </a:r>
            <a:r>
              <a:rPr lang="en-GB" altLang="en-US" sz="1200" dirty="0">
                <a:latin typeface="Arial" panose="020B0604020202020204" pitchFamily="34" charset="0"/>
                <a:cs typeface="Arial" panose="020B0604020202020204" pitchFamily="34" charset="0"/>
              </a:rPr>
              <a:t>, </a:t>
            </a:r>
            <a:r>
              <a:rPr lang="en-GB" altLang="en-US" sz="1200" dirty="0" err="1">
                <a:latin typeface="Arial" panose="020B0604020202020204" pitchFamily="34" charset="0"/>
                <a:cs typeface="Arial" panose="020B0604020202020204" pitchFamily="34" charset="0"/>
              </a:rPr>
              <a:t>Critchley</a:t>
            </a:r>
            <a:r>
              <a:rPr lang="en-GB" altLang="en-US" sz="1200" dirty="0">
                <a:latin typeface="Arial" panose="020B0604020202020204" pitchFamily="34" charset="0"/>
                <a:cs typeface="Arial" panose="020B0604020202020204" pitchFamily="34" charset="0"/>
              </a:rPr>
              <a:t> &amp; </a:t>
            </a:r>
            <a:r>
              <a:rPr lang="en-GB" altLang="en-US" sz="1200" dirty="0" err="1">
                <a:latin typeface="Arial" panose="020B0604020202020204" pitchFamily="34" charset="0"/>
                <a:cs typeface="Arial" panose="020B0604020202020204" pitchFamily="34" charset="0"/>
              </a:rPr>
              <a:t>Capewell</a:t>
            </a:r>
            <a:r>
              <a:rPr lang="en-GB" altLang="en-US" sz="1200" dirty="0">
                <a:latin typeface="Arial" panose="020B0604020202020204" pitchFamily="34" charset="0"/>
                <a:cs typeface="Arial" panose="020B0604020202020204" pitchFamily="34" charset="0"/>
              </a:rPr>
              <a:t>   Circulation 2004  </a:t>
            </a:r>
            <a:r>
              <a:rPr lang="en-GB" altLang="en-US" sz="1200" u="sng" dirty="0">
                <a:latin typeface="Arial" panose="020B0604020202020204" pitchFamily="34" charset="0"/>
                <a:cs typeface="Arial" panose="020B0604020202020204" pitchFamily="34" charset="0"/>
              </a:rPr>
              <a:t>109(9)</a:t>
            </a:r>
            <a:r>
              <a:rPr lang="en-GB" altLang="en-US" sz="1200" dirty="0">
                <a:latin typeface="Arial" panose="020B0604020202020204" pitchFamily="34" charset="0"/>
                <a:cs typeface="Arial" panose="020B0604020202020204" pitchFamily="34" charset="0"/>
              </a:rPr>
              <a:t>  1101</a:t>
            </a:r>
          </a:p>
        </p:txBody>
      </p:sp>
    </p:spTree>
    <p:extLst>
      <p:ext uri="{BB962C8B-B14F-4D97-AF65-F5344CB8AC3E}">
        <p14:creationId xmlns:p14="http://schemas.microsoft.com/office/powerpoint/2010/main" val="20131282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0825" y="1628775"/>
            <a:ext cx="8567738" cy="3001963"/>
          </a:xfrm>
        </p:spPr>
        <p:txBody>
          <a:bodyPr rtlCol="0">
            <a:normAutofit fontScale="40000" lnSpcReduction="20000"/>
          </a:bodyPr>
          <a:lstStyle/>
          <a:p>
            <a:pPr eaLnBrk="1" fontAlgn="auto" hangingPunct="1">
              <a:spcAft>
                <a:spcPts val="0"/>
              </a:spcAft>
              <a:defRPr/>
            </a:pPr>
            <a:r>
              <a:rPr lang="en-GB" sz="14400" b="1" dirty="0" smtClean="0">
                <a:solidFill>
                  <a:schemeClr val="tx1"/>
                </a:solidFill>
              </a:rPr>
              <a:t>Modelling Future Coronary Heart Disease Mortality to 2030 on the Island of Ireland</a:t>
            </a:r>
            <a:endParaRPr lang="en-GB" sz="3600" dirty="0">
              <a:solidFill>
                <a:schemeClr val="bg1"/>
              </a:solidFill>
            </a:endParaRPr>
          </a:p>
          <a:p>
            <a:pPr eaLnBrk="1" fontAlgn="auto" hangingPunct="1">
              <a:spcAft>
                <a:spcPts val="0"/>
              </a:spcAft>
              <a:buFont typeface="Arial" charset="0"/>
              <a:buNone/>
              <a:defRPr/>
            </a:pPr>
            <a:endParaRPr lang="en-GB" sz="12800" b="1" i="1" dirty="0" smtClean="0">
              <a:solidFill>
                <a:schemeClr val="accent1"/>
              </a:solidFill>
            </a:endParaRPr>
          </a:p>
          <a:p>
            <a:pPr eaLnBrk="1" fontAlgn="auto" hangingPunct="1">
              <a:spcAft>
                <a:spcPts val="0"/>
              </a:spcAft>
              <a:buFont typeface="Arial" charset="0"/>
              <a:buNone/>
              <a:defRPr/>
            </a:pPr>
            <a:endParaRPr lang="en-GB" sz="7200" b="1" i="1" dirty="0" smtClean="0">
              <a:solidFill>
                <a:srgbClr val="002060"/>
              </a:solidFill>
            </a:endParaRPr>
          </a:p>
          <a:p>
            <a:pPr eaLnBrk="1" fontAlgn="auto" hangingPunct="1">
              <a:spcAft>
                <a:spcPts val="0"/>
              </a:spcAft>
              <a:buFont typeface="Arial" charset="0"/>
              <a:buNone/>
              <a:defRPr/>
            </a:pPr>
            <a:endParaRPr lang="en-GB" sz="7200" b="1" i="1" dirty="0">
              <a:solidFill>
                <a:srgbClr val="002060"/>
              </a:solidFill>
            </a:endParaRPr>
          </a:p>
        </p:txBody>
      </p:sp>
      <p:pic>
        <p:nvPicPr>
          <p:cNvPr id="5123" name="Picture 4" descr="Euro Fl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5438" y="0"/>
            <a:ext cx="2468562"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3006725"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7" descr="COE.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5886450"/>
            <a:ext cx="424815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http://www.us-irelandalliance.org/files/images/logos/irishuni/TCD.jpg"/>
          <p:cNvPicPr>
            <a:picLocks noChangeAspect="1" noChangeArrowheads="1"/>
          </p:cNvPicPr>
          <p:nvPr/>
        </p:nvPicPr>
        <p:blipFill>
          <a:blip r:embed="rId6">
            <a:extLst>
              <a:ext uri="{28A0092B-C50C-407E-A947-70E740481C1C}">
                <a14:useLocalDpi xmlns:a14="http://schemas.microsoft.com/office/drawing/2010/main" val="0"/>
              </a:ext>
            </a:extLst>
          </a:blip>
          <a:srcRect l="5055" t="17444" r="5984" b="10886"/>
          <a:stretch>
            <a:fillRect/>
          </a:stretch>
        </p:blipFill>
        <p:spPr bwMode="auto">
          <a:xfrm>
            <a:off x="5219700" y="6005513"/>
            <a:ext cx="3924300"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9438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z="3200" b="1" smtClean="0">
                <a:latin typeface="Arial Black" pitchFamily="34" charset="0"/>
              </a:rPr>
              <a:t>Trends in age standardised male CHD mortality rates 1987-2008</a:t>
            </a:r>
            <a:endParaRPr lang="en-IE" altLang="en-US" sz="3200" smtClean="0"/>
          </a:p>
        </p:txBody>
      </p:sp>
      <p:graphicFrame>
        <p:nvGraphicFramePr>
          <p:cNvPr id="8" name="Chart 7"/>
          <p:cNvGraphicFramePr/>
          <p:nvPr/>
        </p:nvGraphicFramePr>
        <p:xfrm>
          <a:off x="0" y="1340768"/>
          <a:ext cx="8640960"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68"/>
          <p:cNvSpPr txBox="1">
            <a:spLocks noChangeArrowheads="1"/>
          </p:cNvSpPr>
          <p:nvPr/>
        </p:nvSpPr>
        <p:spPr bwMode="auto">
          <a:xfrm>
            <a:off x="2268538" y="1844675"/>
            <a:ext cx="2303462" cy="369888"/>
          </a:xfrm>
          <a:prstGeom prst="rect">
            <a:avLst/>
          </a:prstGeom>
          <a:noFill/>
          <a:ln w="9525">
            <a:noFill/>
            <a:miter lim="800000"/>
            <a:headEnd/>
            <a:tailEnd/>
          </a:ln>
        </p:spPr>
        <p:txBody>
          <a:bodyPr>
            <a:spAutoFit/>
          </a:bodyPr>
          <a:lstStyle/>
          <a:p>
            <a:pPr>
              <a:defRPr/>
            </a:pPr>
            <a:r>
              <a:rPr lang="en-GB" b="1" dirty="0">
                <a:latin typeface="+mn-lt"/>
              </a:rPr>
              <a:t>N. Ireland</a:t>
            </a:r>
          </a:p>
        </p:txBody>
      </p:sp>
      <p:sp>
        <p:nvSpPr>
          <p:cNvPr id="10" name="Rectangle 15"/>
          <p:cNvSpPr>
            <a:spLocks noChangeArrowheads="1"/>
          </p:cNvSpPr>
          <p:nvPr/>
        </p:nvSpPr>
        <p:spPr bwMode="auto">
          <a:xfrm>
            <a:off x="611188" y="6453188"/>
            <a:ext cx="8208962" cy="369887"/>
          </a:xfrm>
          <a:prstGeom prst="rect">
            <a:avLst/>
          </a:prstGeom>
          <a:noFill/>
          <a:ln w="9525">
            <a:noFill/>
            <a:miter lim="800000"/>
            <a:headEnd/>
            <a:tailEnd/>
          </a:ln>
        </p:spPr>
        <p:txBody>
          <a:bodyPr>
            <a:spAutoFit/>
          </a:bodyPr>
          <a:lstStyle/>
          <a:p>
            <a:pPr eaLnBrk="0" hangingPunct="0">
              <a:spcBef>
                <a:spcPct val="50000"/>
              </a:spcBef>
              <a:defRPr/>
            </a:pPr>
            <a:r>
              <a:rPr lang="en-GB" dirty="0">
                <a:latin typeface="+mn-lt"/>
              </a:rPr>
              <a:t>Sources: European health for all database (HFA-DB) &amp; NISRA</a:t>
            </a:r>
          </a:p>
        </p:txBody>
      </p:sp>
    </p:spTree>
    <p:extLst>
      <p:ext uri="{BB962C8B-B14F-4D97-AF65-F5344CB8AC3E}">
        <p14:creationId xmlns:p14="http://schemas.microsoft.com/office/powerpoint/2010/main" val="6950336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sz="3200" b="1" smtClean="0">
                <a:latin typeface="Arial Black" pitchFamily="34" charset="0"/>
              </a:rPr>
              <a:t>Trends in age standardised female CHD mortality rates 1987-2008</a:t>
            </a:r>
            <a:endParaRPr lang="en-IE" altLang="en-US" sz="3200" smtClean="0"/>
          </a:p>
        </p:txBody>
      </p:sp>
      <p:graphicFrame>
        <p:nvGraphicFramePr>
          <p:cNvPr id="4" name="Chart 3"/>
          <p:cNvGraphicFramePr/>
          <p:nvPr/>
        </p:nvGraphicFramePr>
        <p:xfrm>
          <a:off x="0" y="1340768"/>
          <a:ext cx="8640960" cy="504056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1187450" y="4221163"/>
            <a:ext cx="7056438" cy="1077912"/>
          </a:xfrm>
          <a:prstGeom prst="rect">
            <a:avLst/>
          </a:prstGeom>
          <a:solidFill>
            <a:schemeClr val="tx2">
              <a:lumMod val="20000"/>
              <a:lumOff val="80000"/>
            </a:schemeClr>
          </a:solidFill>
        </p:spPr>
        <p:txBody>
          <a:bodyPr>
            <a:spAutoFit/>
          </a:bodyPr>
          <a:lstStyle/>
          <a:p>
            <a:pPr algn="ctr">
              <a:defRPr/>
            </a:pPr>
            <a:r>
              <a:rPr lang="en-GB" sz="3200" dirty="0">
                <a:solidFill>
                  <a:srgbClr val="C00000"/>
                </a:solidFill>
              </a:rPr>
              <a:t>Why have CHD mortality rates halved?</a:t>
            </a:r>
          </a:p>
        </p:txBody>
      </p:sp>
    </p:spTree>
    <p:extLst>
      <p:ext uri="{BB962C8B-B14F-4D97-AF65-F5344CB8AC3E}">
        <p14:creationId xmlns:p14="http://schemas.microsoft.com/office/powerpoint/2010/main" val="14969472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39750" y="188913"/>
            <a:ext cx="7773988" cy="1368425"/>
          </a:xfrm>
          <a:prstGeom prst="rect">
            <a:avLst/>
          </a:prstGeom>
          <a:solidFill>
            <a:schemeClr val="tx2">
              <a:lumMod val="40000"/>
              <a:lumOff val="60000"/>
            </a:schemeClr>
          </a:solidFill>
        </p:spPr>
        <p:txBody>
          <a:bodyPr wrap="none">
            <a:normAutofit fontScale="97500" lnSpcReduction="10000"/>
          </a:bodyPr>
          <a:lstStyle/>
          <a:p>
            <a:pPr algn="ctr" eaLnBrk="0" fontAlgn="auto" hangingPunct="0">
              <a:spcAft>
                <a:spcPts val="0"/>
              </a:spcAft>
              <a:defRPr/>
            </a:pPr>
            <a:r>
              <a:rPr lang="en-US" sz="4400">
                <a:solidFill>
                  <a:srgbClr val="080808"/>
                </a:solidFill>
                <a:latin typeface="Gill Sans MT" pitchFamily="34" charset="0"/>
              </a:rPr>
              <a:t>    </a:t>
            </a:r>
            <a:r>
              <a:rPr lang="en-US" sz="4400">
                <a:solidFill>
                  <a:srgbClr val="080808"/>
                </a:solidFill>
                <a:latin typeface="+mj-lt"/>
              </a:rPr>
              <a:t>Applying IMPACT Model</a:t>
            </a:r>
            <a:br>
              <a:rPr lang="en-US" sz="4400">
                <a:solidFill>
                  <a:srgbClr val="080808"/>
                </a:solidFill>
                <a:latin typeface="+mj-lt"/>
              </a:rPr>
            </a:br>
            <a:r>
              <a:rPr lang="en-US" sz="4400">
                <a:solidFill>
                  <a:srgbClr val="080808"/>
                </a:solidFill>
                <a:latin typeface="+mj-lt"/>
              </a:rPr>
              <a:t>    to Northern Ireland </a:t>
            </a:r>
            <a:endParaRPr lang="en-US" sz="4400" dirty="0">
              <a:solidFill>
                <a:srgbClr val="080808"/>
              </a:solidFill>
              <a:latin typeface="+mj-lt"/>
            </a:endParaRPr>
          </a:p>
        </p:txBody>
      </p:sp>
      <p:sp>
        <p:nvSpPr>
          <p:cNvPr id="3" name="Rectangle 3"/>
          <p:cNvSpPr txBox="1">
            <a:spLocks noChangeArrowheads="1"/>
          </p:cNvSpPr>
          <p:nvPr/>
        </p:nvSpPr>
        <p:spPr>
          <a:xfrm>
            <a:off x="468312" y="1772816"/>
            <a:ext cx="8675688" cy="5085184"/>
          </a:xfrm>
          <a:prstGeom prst="rect">
            <a:avLst/>
          </a:prstGeom>
        </p:spPr>
        <p:txBody>
          <a:bodyPr>
            <a:normAutofit/>
          </a:bodyPr>
          <a:lstStyle/>
          <a:p>
            <a:pPr marL="342900" indent="-342900" eaLnBrk="0" fontAlgn="auto" hangingPunct="0">
              <a:spcBef>
                <a:spcPts val="400"/>
              </a:spcBef>
              <a:spcAft>
                <a:spcPts val="0"/>
              </a:spcAft>
              <a:defRPr/>
            </a:pPr>
            <a:endParaRPr lang="en-GB" sz="10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endParaRPr>
          </a:p>
          <a:p>
            <a:pPr marL="342900" indent="-342900" eaLnBrk="0" fontAlgn="auto" hangingPunct="0">
              <a:lnSpc>
                <a:spcPct val="80000"/>
              </a:lnSpc>
              <a:spcBef>
                <a:spcPct val="20000"/>
              </a:spcBef>
              <a:spcAft>
                <a:spcPts val="0"/>
              </a:spcAft>
              <a:defRPr/>
            </a:pPr>
            <a:r>
              <a:rPr lang="en-US" sz="2800">
                <a:solidFill>
                  <a:srgbClr val="080808"/>
                </a:solidFill>
                <a:latin typeface="+mn-lt"/>
                <a:cs typeface="Times New Roman" pitchFamily="18" charset="0"/>
              </a:rPr>
              <a:t>Baseline year 1987 – Most recent Year 2007</a:t>
            </a:r>
          </a:p>
          <a:p>
            <a:pPr marL="342900" indent="-342900" eaLnBrk="0" fontAlgn="auto" hangingPunct="0">
              <a:lnSpc>
                <a:spcPct val="80000"/>
              </a:lnSpc>
              <a:spcBef>
                <a:spcPct val="20000"/>
              </a:spcBef>
              <a:spcAft>
                <a:spcPts val="0"/>
              </a:spcAft>
              <a:defRPr/>
            </a:pPr>
            <a:endParaRPr lang="en-US" sz="2800">
              <a:solidFill>
                <a:srgbClr val="002060"/>
              </a:solidFill>
              <a:latin typeface="+mn-lt"/>
              <a:cs typeface="Times New Roman" pitchFamily="18" charset="0"/>
            </a:endParaRPr>
          </a:p>
          <a:p>
            <a:pPr marL="342900" indent="-342900" eaLnBrk="0" fontAlgn="auto" hangingPunct="0">
              <a:lnSpc>
                <a:spcPct val="80000"/>
              </a:lnSpc>
              <a:spcBef>
                <a:spcPct val="20000"/>
              </a:spcBef>
              <a:spcAft>
                <a:spcPts val="0"/>
              </a:spcAft>
              <a:defRPr/>
            </a:pPr>
            <a:r>
              <a:rPr lang="en-US" sz="2800">
                <a:solidFill>
                  <a:srgbClr val="080808"/>
                </a:solidFill>
                <a:latin typeface="+mn-lt"/>
                <a:cs typeface="Times New Roman" pitchFamily="18" charset="0"/>
              </a:rPr>
              <a:t>Expected number of CHD deaths = 4925</a:t>
            </a:r>
          </a:p>
          <a:p>
            <a:pPr marL="342900" indent="-342900" eaLnBrk="0" fontAlgn="auto" hangingPunct="0">
              <a:lnSpc>
                <a:spcPct val="80000"/>
              </a:lnSpc>
              <a:spcBef>
                <a:spcPct val="20000"/>
              </a:spcBef>
              <a:spcAft>
                <a:spcPts val="0"/>
              </a:spcAft>
              <a:defRPr/>
            </a:pPr>
            <a:r>
              <a:rPr lang="en-US" sz="2800">
                <a:solidFill>
                  <a:srgbClr val="080808"/>
                </a:solidFill>
                <a:latin typeface="+mn-lt"/>
                <a:cs typeface="Times New Roman" pitchFamily="18" charset="0"/>
              </a:rPr>
              <a:t>Observed number of CHD deaths =</a:t>
            </a:r>
            <a:r>
              <a:rPr lang="en-US" sz="2800" u="sng">
                <a:solidFill>
                  <a:srgbClr val="080808"/>
                </a:solidFill>
                <a:latin typeface="+mn-lt"/>
                <a:cs typeface="Times New Roman" pitchFamily="18" charset="0"/>
              </a:rPr>
              <a:t> 1745</a:t>
            </a:r>
          </a:p>
          <a:p>
            <a:pPr marL="342900" indent="-342900" eaLnBrk="0" fontAlgn="auto" hangingPunct="0">
              <a:lnSpc>
                <a:spcPct val="80000"/>
              </a:lnSpc>
              <a:spcBef>
                <a:spcPct val="20000"/>
              </a:spcBef>
              <a:spcAft>
                <a:spcPts val="0"/>
              </a:spcAft>
              <a:defRPr/>
            </a:pPr>
            <a:r>
              <a:rPr lang="en-US" sz="2800">
                <a:solidFill>
                  <a:srgbClr val="002060"/>
                </a:solidFill>
                <a:latin typeface="+mn-lt"/>
                <a:cs typeface="Times New Roman" pitchFamily="18" charset="0"/>
              </a:rPr>
              <a:t>				</a:t>
            </a:r>
            <a:r>
              <a:rPr lang="en-US" sz="2800" i="1">
                <a:solidFill>
                  <a:srgbClr val="080808"/>
                </a:solidFill>
                <a:latin typeface="+mn-lt"/>
                <a:cs typeface="Times New Roman" pitchFamily="18" charset="0"/>
              </a:rPr>
              <a:t>Fall in deaths</a:t>
            </a:r>
            <a:r>
              <a:rPr lang="en-US" sz="2800" i="1">
                <a:solidFill>
                  <a:srgbClr val="002060"/>
                </a:solidFill>
                <a:latin typeface="+mn-lt"/>
                <a:cs typeface="Times New Roman" pitchFamily="18" charset="0"/>
              </a:rPr>
              <a:t>:       </a:t>
            </a:r>
            <a:r>
              <a:rPr lang="en-US" sz="4000" i="1">
                <a:solidFill>
                  <a:srgbClr val="FF0000"/>
                </a:solidFill>
                <a:latin typeface="+mn-lt"/>
                <a:cs typeface="Times New Roman" pitchFamily="18" charset="0"/>
              </a:rPr>
              <a:t>3180</a:t>
            </a:r>
          </a:p>
          <a:p>
            <a:pPr marL="342900" indent="-342900" eaLnBrk="0" fontAlgn="auto" hangingPunct="0">
              <a:lnSpc>
                <a:spcPct val="80000"/>
              </a:lnSpc>
              <a:spcBef>
                <a:spcPct val="20000"/>
              </a:spcBef>
              <a:spcAft>
                <a:spcPts val="0"/>
              </a:spcAft>
              <a:buFont typeface="Arial" charset="0"/>
              <a:buNone/>
              <a:defRPr/>
            </a:pPr>
            <a:r>
              <a:rPr lang="en-GB" sz="2000">
                <a:solidFill>
                  <a:schemeClr val="bg1"/>
                </a:solidFill>
                <a:latin typeface="+mn-lt"/>
                <a:cs typeface="Times New Roman" pitchFamily="18" charset="0"/>
              </a:rPr>
              <a:t> </a:t>
            </a:r>
          </a:p>
          <a:p>
            <a:pPr marL="342900" indent="-342900" eaLnBrk="0" fontAlgn="auto" hangingPunct="0">
              <a:lnSpc>
                <a:spcPct val="80000"/>
              </a:lnSpc>
              <a:spcBef>
                <a:spcPct val="20000"/>
              </a:spcBef>
              <a:spcAft>
                <a:spcPts val="0"/>
              </a:spcAft>
              <a:buFont typeface="Arial" charset="0"/>
              <a:buNone/>
              <a:defRPr/>
            </a:pPr>
            <a:r>
              <a:rPr lang="en-GB" sz="2800" i="1">
                <a:solidFill>
                  <a:srgbClr val="FF0000"/>
                </a:solidFill>
                <a:latin typeface="+mn-lt"/>
                <a:cs typeface="Times New Roman" pitchFamily="18" charset="0"/>
              </a:rPr>
              <a:t>1955</a:t>
            </a:r>
            <a:r>
              <a:rPr lang="en-GB" sz="2800">
                <a:solidFill>
                  <a:srgbClr val="080808"/>
                </a:solidFill>
                <a:latin typeface="+mn-lt"/>
                <a:cs typeface="Times New Roman" pitchFamily="18" charset="0"/>
              </a:rPr>
              <a:t> fewer deaths in men &amp; </a:t>
            </a:r>
            <a:r>
              <a:rPr lang="en-GB" sz="2800" i="1">
                <a:solidFill>
                  <a:srgbClr val="FF0000"/>
                </a:solidFill>
                <a:latin typeface="+mn-lt"/>
                <a:cs typeface="Times New Roman" pitchFamily="18" charset="0"/>
              </a:rPr>
              <a:t>1225</a:t>
            </a:r>
            <a:r>
              <a:rPr lang="en-GB" sz="2800">
                <a:solidFill>
                  <a:schemeClr val="bg1"/>
                </a:solidFill>
                <a:latin typeface="+mn-lt"/>
                <a:cs typeface="Times New Roman" pitchFamily="18" charset="0"/>
              </a:rPr>
              <a:t> </a:t>
            </a:r>
            <a:r>
              <a:rPr lang="en-GB" sz="2800">
                <a:solidFill>
                  <a:srgbClr val="080808"/>
                </a:solidFill>
                <a:latin typeface="+mn-lt"/>
                <a:cs typeface="Times New Roman" pitchFamily="18" charset="0"/>
              </a:rPr>
              <a:t>in women</a:t>
            </a:r>
          </a:p>
          <a:p>
            <a:pPr marL="342900" indent="-342900" eaLnBrk="0" fontAlgn="auto" hangingPunct="0">
              <a:lnSpc>
                <a:spcPct val="80000"/>
              </a:lnSpc>
              <a:spcBef>
                <a:spcPct val="20000"/>
              </a:spcBef>
              <a:spcAft>
                <a:spcPts val="0"/>
              </a:spcAft>
              <a:buFont typeface="Arial" charset="0"/>
              <a:buNone/>
              <a:defRPr/>
            </a:pPr>
            <a:r>
              <a:rPr lang="en-US" sz="2800">
                <a:solidFill>
                  <a:schemeClr val="bg1"/>
                </a:solidFill>
                <a:latin typeface="+mn-lt"/>
                <a:cs typeface="Times New Roman" pitchFamily="18" charset="0"/>
              </a:rPr>
              <a:t>		</a:t>
            </a:r>
          </a:p>
          <a:p>
            <a:pPr marL="342900" indent="-342900" eaLnBrk="0" fontAlgn="auto" hangingPunct="0">
              <a:lnSpc>
                <a:spcPct val="80000"/>
              </a:lnSpc>
              <a:spcBef>
                <a:spcPct val="20000"/>
              </a:spcBef>
              <a:spcAft>
                <a:spcPts val="0"/>
              </a:spcAft>
              <a:buFont typeface="Arial" charset="0"/>
              <a:buNone/>
              <a:defRPr/>
            </a:pPr>
            <a:r>
              <a:rPr lang="en-US" sz="2800">
                <a:solidFill>
                  <a:srgbClr val="080808"/>
                </a:solidFill>
                <a:latin typeface="+mn-lt"/>
                <a:cs typeface="Times New Roman" pitchFamily="18" charset="0"/>
              </a:rPr>
              <a:t>  </a:t>
            </a:r>
            <a:r>
              <a:rPr lang="en-US" sz="2800" i="1">
                <a:solidFill>
                  <a:srgbClr val="080808"/>
                </a:solidFill>
                <a:latin typeface="+mn-lt"/>
                <a:cs typeface="Times New Roman" pitchFamily="18" charset="0"/>
              </a:rPr>
              <a:t>(</a:t>
            </a:r>
            <a:r>
              <a:rPr lang="en-US" sz="2800" i="1">
                <a:solidFill>
                  <a:srgbClr val="FF0000"/>
                </a:solidFill>
                <a:latin typeface="+mn-lt"/>
                <a:cs typeface="Times New Roman" pitchFamily="18" charset="0"/>
              </a:rPr>
              <a:t>52% </a:t>
            </a:r>
            <a:r>
              <a:rPr lang="en-US" sz="2800" i="1">
                <a:solidFill>
                  <a:srgbClr val="080808"/>
                </a:solidFill>
                <a:latin typeface="+mn-lt"/>
                <a:cs typeface="Times New Roman" pitchFamily="18" charset="0"/>
              </a:rPr>
              <a:t>fall in men</a:t>
            </a:r>
            <a:r>
              <a:rPr lang="en-US" sz="2800" i="1">
                <a:solidFill>
                  <a:schemeClr val="bg1"/>
                </a:solidFill>
                <a:latin typeface="+mn-lt"/>
                <a:cs typeface="Times New Roman" pitchFamily="18" charset="0"/>
              </a:rPr>
              <a:t>, </a:t>
            </a:r>
            <a:r>
              <a:rPr lang="en-US" sz="2800" i="1">
                <a:solidFill>
                  <a:srgbClr val="FF0000"/>
                </a:solidFill>
                <a:latin typeface="+mn-lt"/>
                <a:cs typeface="Times New Roman" pitchFamily="18" charset="0"/>
              </a:rPr>
              <a:t>60%</a:t>
            </a:r>
            <a:r>
              <a:rPr lang="en-US" sz="2800" i="1">
                <a:solidFill>
                  <a:srgbClr val="080808"/>
                </a:solidFill>
                <a:latin typeface="+mn-lt"/>
                <a:cs typeface="Times New Roman" pitchFamily="18" charset="0"/>
              </a:rPr>
              <a:t> in women)</a:t>
            </a:r>
          </a:p>
          <a:p>
            <a:pPr marL="342900" indent="-342900" eaLnBrk="0" fontAlgn="auto" hangingPunct="0">
              <a:spcBef>
                <a:spcPct val="20000"/>
              </a:spcBef>
              <a:spcAft>
                <a:spcPts val="0"/>
              </a:spcAft>
              <a:defRPr/>
            </a:pPr>
            <a:endParaRPr lang="en-GB" sz="2800" i="1">
              <a:latin typeface="Comic Sans MS" pitchFamily="66" charset="0"/>
            </a:endParaRPr>
          </a:p>
          <a:p>
            <a:pPr marL="342900" indent="-342900" eaLnBrk="0" fontAlgn="auto" hangingPunct="0">
              <a:spcBef>
                <a:spcPct val="20000"/>
              </a:spcBef>
              <a:spcAft>
                <a:spcPts val="0"/>
              </a:spcAft>
              <a:defRPr/>
            </a:pPr>
            <a:endParaRPr lang="en-GB" sz="2800" i="1" dirty="0">
              <a:latin typeface="Comic Sans MS" pitchFamily="66" charset="0"/>
            </a:endParaRPr>
          </a:p>
        </p:txBody>
      </p:sp>
      <p:sp>
        <p:nvSpPr>
          <p:cNvPr id="9220" name="Rectangle 8"/>
          <p:cNvSpPr>
            <a:spLocks noChangeArrowheads="1"/>
          </p:cNvSpPr>
          <p:nvPr/>
        </p:nvSpPr>
        <p:spPr bwMode="auto">
          <a:xfrm>
            <a:off x="4859338" y="6581775"/>
            <a:ext cx="4098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GB" altLang="en-US" sz="1200"/>
              <a:t>Hughes J et al </a:t>
            </a:r>
            <a:r>
              <a:rPr lang="en-GB" altLang="en-US" sz="1100"/>
              <a:t>Eur</a:t>
            </a:r>
            <a:r>
              <a:rPr lang="en-GB" altLang="en-US" sz="1200"/>
              <a:t> J Prev Cardiol. 2013 Apr;20(2):310-21.</a:t>
            </a:r>
            <a:endParaRPr lang="en-IE" altLang="en-US" sz="1200"/>
          </a:p>
        </p:txBody>
      </p:sp>
    </p:spTree>
    <p:extLst>
      <p:ext uri="{BB962C8B-B14F-4D97-AF65-F5344CB8AC3E}">
        <p14:creationId xmlns:p14="http://schemas.microsoft.com/office/powerpoint/2010/main" val="38340264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24" name="Rectangle 8"/>
          <p:cNvSpPr>
            <a:spLocks noGrp="1" noChangeArrowheads="1"/>
          </p:cNvSpPr>
          <p:nvPr>
            <p:ph type="title"/>
          </p:nvPr>
        </p:nvSpPr>
        <p:spPr>
          <a:xfrm>
            <a:off x="304800" y="228600"/>
            <a:ext cx="8534400" cy="1219200"/>
          </a:xfrm>
          <a:solidFill>
            <a:schemeClr val="tx2">
              <a:lumMod val="40000"/>
              <a:lumOff val="60000"/>
            </a:schemeClr>
          </a:solidFill>
        </p:spPr>
        <p:txBody>
          <a:bodyPr rtlCol="0">
            <a:normAutofit fontScale="90000"/>
          </a:bodyPr>
          <a:lstStyle/>
          <a:p>
            <a:pPr>
              <a:lnSpc>
                <a:spcPct val="90000"/>
              </a:lnSpc>
              <a:defRPr/>
            </a:pPr>
            <a:r>
              <a:rPr lang="en-GB" dirty="0" smtClean="0">
                <a:latin typeface="+mn-lt"/>
                <a:ea typeface="+mn-ea"/>
                <a:cs typeface="+mn-cs"/>
              </a:rPr>
              <a:t>Explaining the fall in CHD deaths in NI 1987-2007 : RESULTS</a:t>
            </a:r>
          </a:p>
        </p:txBody>
      </p:sp>
      <p:graphicFrame>
        <p:nvGraphicFramePr>
          <p:cNvPr id="1026" name="Object 2"/>
          <p:cNvGraphicFramePr>
            <a:graphicFrameLocks noGrp="1" noChangeAspect="1"/>
          </p:cNvGraphicFramePr>
          <p:nvPr>
            <p:ph idx="1"/>
          </p:nvPr>
        </p:nvGraphicFramePr>
        <p:xfrm>
          <a:off x="0" y="990600"/>
          <a:ext cx="4495800" cy="5334000"/>
        </p:xfrm>
        <a:graphic>
          <a:graphicData uri="http://schemas.openxmlformats.org/presentationml/2006/ole">
            <mc:AlternateContent xmlns:mc="http://schemas.openxmlformats.org/markup-compatibility/2006">
              <mc:Choice xmlns:v="urn:schemas-microsoft-com:vml" Requires="v">
                <p:oleObj spid="_x0000_s14340" name="Chart" r:id="rId4" imgW="4657680" imgH="6165000" progId="MSGraph.Chart.8">
                  <p:embed/>
                </p:oleObj>
              </mc:Choice>
              <mc:Fallback>
                <p:oleObj name="Chart" r:id="rId4" imgW="4657680" imgH="6165000" progId="MSGraph.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90600"/>
                        <a:ext cx="4495800" cy="5334000"/>
                      </a:xfrm>
                      <a:prstGeom prst="rect">
                        <a:avLst/>
                      </a:prstGeom>
                      <a:noFill/>
                      <a:ln>
                        <a:noFill/>
                      </a:ln>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12700">
                            <a:solidFill>
                              <a:srgbClr val="FFFFFF"/>
                            </a:solidFill>
                            <a:miter lim="800000"/>
                            <a:headEnd/>
                            <a:tailEnd/>
                          </a14:hiddenLine>
                        </a:ext>
                      </a:extLst>
                    </p:spPr>
                  </p:pic>
                </p:oleObj>
              </mc:Fallback>
            </mc:AlternateContent>
          </a:graphicData>
        </a:graphic>
      </p:graphicFrame>
      <p:sp>
        <p:nvSpPr>
          <p:cNvPr id="2052" name="Rectangle 3"/>
          <p:cNvSpPr>
            <a:spLocks noChangeArrowheads="1"/>
          </p:cNvSpPr>
          <p:nvPr/>
        </p:nvSpPr>
        <p:spPr bwMode="auto">
          <a:xfrm>
            <a:off x="179388" y="5157788"/>
            <a:ext cx="3744912" cy="1076325"/>
          </a:xfrm>
          <a:prstGeom prst="rect">
            <a:avLst/>
          </a:prstGeom>
          <a:noFill/>
          <a:ln w="9525">
            <a:noFill/>
            <a:miter lim="800000"/>
            <a:headEnd/>
            <a:tailEnd/>
          </a:ln>
        </p:spPr>
        <p:txBody>
          <a:bodyPr>
            <a:spAutoFit/>
          </a:bodyPr>
          <a:lstStyle/>
          <a:p>
            <a:pPr eaLnBrk="0" hangingPunct="0">
              <a:defRPr/>
            </a:pPr>
            <a:r>
              <a:rPr lang="en-US" b="1" dirty="0">
                <a:solidFill>
                  <a:srgbClr val="080808"/>
                </a:solidFill>
                <a:latin typeface="+mn-lt"/>
                <a:cs typeface="Times New Roman" pitchFamily="18" charset="0"/>
              </a:rPr>
              <a:t>3,180  fewer  deaths in 07  </a:t>
            </a:r>
            <a:r>
              <a:rPr lang="en-US" sz="4000" b="1" dirty="0">
                <a:solidFill>
                  <a:srgbClr val="080808"/>
                </a:solidFill>
                <a:latin typeface="+mn-lt"/>
                <a:cs typeface="Times New Roman" pitchFamily="18" charset="0"/>
                <a:sym typeface="Symbol" pitchFamily="18" charset="2"/>
              </a:rPr>
              <a:t></a:t>
            </a:r>
            <a:r>
              <a:rPr lang="en-US" sz="2800" b="1" dirty="0">
                <a:solidFill>
                  <a:srgbClr val="080808"/>
                </a:solidFill>
                <a:latin typeface="+mn-lt"/>
                <a:cs typeface="Times New Roman" pitchFamily="18" charset="0"/>
              </a:rPr>
              <a:t> </a:t>
            </a:r>
            <a:endParaRPr lang="en-GB" sz="2800" b="1" dirty="0">
              <a:solidFill>
                <a:srgbClr val="080808"/>
              </a:solidFill>
              <a:latin typeface="+mn-lt"/>
              <a:cs typeface="Times New Roman" pitchFamily="18" charset="0"/>
            </a:endParaRPr>
          </a:p>
        </p:txBody>
      </p:sp>
      <p:sp>
        <p:nvSpPr>
          <p:cNvPr id="1007620" name="Text Box 4"/>
          <p:cNvSpPr txBox="1">
            <a:spLocks noChangeArrowheads="1"/>
          </p:cNvSpPr>
          <p:nvPr/>
        </p:nvSpPr>
        <p:spPr bwMode="auto">
          <a:xfrm>
            <a:off x="4724400" y="1639888"/>
            <a:ext cx="4267200" cy="4724400"/>
          </a:xfrm>
          <a:prstGeom prst="rect">
            <a:avLst/>
          </a:prstGeom>
          <a:noFill/>
          <a:ln w="12700">
            <a:noFill/>
            <a:miter lim="800000"/>
            <a:headEnd type="none" w="sm" len="sm"/>
            <a:tailEnd type="none" w="sm" len="sm"/>
          </a:ln>
          <a:effectLst/>
        </p:spPr>
        <p:txBody>
          <a:bodyPr>
            <a:spAutoFit/>
          </a:bodyPr>
          <a:lstStyle/>
          <a:p>
            <a:pPr>
              <a:spcBef>
                <a:spcPct val="50000"/>
              </a:spcBef>
              <a:defRPr/>
            </a:pPr>
            <a:r>
              <a:rPr lang="en-GB" b="1" dirty="0">
                <a:solidFill>
                  <a:srgbClr val="66FF33"/>
                </a:solidFill>
                <a:effectLst>
                  <a:outerShdw blurRad="38100" dist="38100" dir="2700000" algn="tl">
                    <a:srgbClr val="000000">
                      <a:alpha val="43137"/>
                    </a:srgbClr>
                  </a:outerShdw>
                </a:effectLst>
                <a:latin typeface="+mn-lt"/>
                <a:cs typeface="Times New Roman" pitchFamily="18" charset="0"/>
              </a:rPr>
              <a:t>Risk Factors worse +14%</a:t>
            </a:r>
          </a:p>
          <a:p>
            <a:pPr lvl="1">
              <a:defRPr/>
            </a:pPr>
            <a:r>
              <a:rPr lang="en-GB" sz="1600" b="1" dirty="0">
                <a:solidFill>
                  <a:srgbClr val="002060"/>
                </a:solidFill>
                <a:latin typeface="+mn-lt"/>
                <a:cs typeface="Times New Roman" pitchFamily="18" charset="0"/>
              </a:rPr>
              <a:t>Diabetes (increase)         +8%</a:t>
            </a:r>
          </a:p>
          <a:p>
            <a:pPr lvl="1">
              <a:defRPr/>
            </a:pPr>
            <a:r>
              <a:rPr lang="en-GB" sz="1600" b="1" dirty="0">
                <a:solidFill>
                  <a:srgbClr val="002060"/>
                </a:solidFill>
                <a:latin typeface="+mn-lt"/>
                <a:cs typeface="Times New Roman" pitchFamily="18" charset="0"/>
              </a:rPr>
              <a:t>Physical inactivity (increase) +5% </a:t>
            </a:r>
          </a:p>
          <a:p>
            <a:pPr lvl="1">
              <a:defRPr/>
            </a:pPr>
            <a:r>
              <a:rPr lang="en-GB" sz="1600" b="1" dirty="0">
                <a:solidFill>
                  <a:srgbClr val="002060"/>
                </a:solidFill>
                <a:latin typeface="+mn-lt"/>
                <a:cs typeface="Times New Roman" pitchFamily="18" charset="0"/>
              </a:rPr>
              <a:t>Obesity (increase)           +1%</a:t>
            </a:r>
          </a:p>
          <a:p>
            <a:pPr>
              <a:spcBef>
                <a:spcPct val="50000"/>
              </a:spcBef>
              <a:defRPr/>
            </a:pPr>
            <a:r>
              <a:rPr lang="en-GB" b="1" dirty="0">
                <a:solidFill>
                  <a:srgbClr val="FFFF00"/>
                </a:solidFill>
                <a:effectLst>
                  <a:outerShdw blurRad="38100" dist="38100" dir="2700000" algn="tl">
                    <a:srgbClr val="000000">
                      <a:alpha val="43137"/>
                    </a:srgbClr>
                  </a:outerShdw>
                </a:effectLst>
                <a:latin typeface="+mn-lt"/>
                <a:cs typeface="Times New Roman" pitchFamily="18" charset="0"/>
              </a:rPr>
              <a:t>Risk Factors better -74%</a:t>
            </a:r>
          </a:p>
          <a:p>
            <a:pPr lvl="1">
              <a:defRPr/>
            </a:pPr>
            <a:r>
              <a:rPr lang="en-GB" sz="1600" b="1" dirty="0">
                <a:solidFill>
                  <a:srgbClr val="002060"/>
                </a:solidFill>
                <a:latin typeface="+mn-lt"/>
                <a:cs typeface="Times New Roman" pitchFamily="18" charset="0"/>
              </a:rPr>
              <a:t>Population BP fall  -28%</a:t>
            </a:r>
          </a:p>
          <a:p>
            <a:pPr lvl="1">
              <a:defRPr/>
            </a:pPr>
            <a:r>
              <a:rPr lang="en-GB" sz="1600" b="1" dirty="0">
                <a:solidFill>
                  <a:srgbClr val="002060"/>
                </a:solidFill>
                <a:latin typeface="+mn-lt"/>
                <a:cs typeface="Times New Roman" pitchFamily="18" charset="0"/>
              </a:rPr>
              <a:t>Smoking	      -20%</a:t>
            </a:r>
          </a:p>
          <a:p>
            <a:pPr lvl="1">
              <a:defRPr/>
            </a:pPr>
            <a:r>
              <a:rPr lang="en-GB" sz="1600" b="1" dirty="0">
                <a:solidFill>
                  <a:srgbClr val="002060"/>
                </a:solidFill>
                <a:latin typeface="+mn-lt"/>
                <a:cs typeface="Times New Roman" pitchFamily="18" charset="0"/>
              </a:rPr>
              <a:t>Cholesterol </a:t>
            </a:r>
            <a:r>
              <a:rPr lang="en-GB" sz="1400" b="1" dirty="0">
                <a:solidFill>
                  <a:srgbClr val="002060"/>
                </a:solidFill>
                <a:latin typeface="+mn-lt"/>
                <a:cs typeface="Times New Roman" pitchFamily="18" charset="0"/>
              </a:rPr>
              <a:t>(diet)</a:t>
            </a:r>
            <a:r>
              <a:rPr lang="en-GB" sz="1600" b="1" dirty="0">
                <a:solidFill>
                  <a:srgbClr val="002060"/>
                </a:solidFill>
                <a:latin typeface="+mn-lt"/>
                <a:cs typeface="Times New Roman" pitchFamily="18" charset="0"/>
              </a:rPr>
              <a:t>   -26%</a:t>
            </a:r>
          </a:p>
          <a:p>
            <a:pPr>
              <a:spcBef>
                <a:spcPct val="50000"/>
              </a:spcBef>
              <a:defRPr/>
            </a:pPr>
            <a:r>
              <a:rPr lang="en-GB" sz="1400" b="1" dirty="0">
                <a:solidFill>
                  <a:srgbClr val="FF66FF"/>
                </a:solidFill>
                <a:effectLst>
                  <a:outerShdw blurRad="38100" dist="38100" dir="2700000" algn="tl">
                    <a:srgbClr val="000000"/>
                  </a:outerShdw>
                </a:effectLst>
                <a:latin typeface="+mn-lt"/>
                <a:cs typeface="Times New Roman" pitchFamily="18" charset="0"/>
              </a:rPr>
              <a:t> </a:t>
            </a:r>
            <a:r>
              <a:rPr lang="en-GB" b="1" dirty="0">
                <a:solidFill>
                  <a:srgbClr val="FF33CC"/>
                </a:solidFill>
                <a:effectLst>
                  <a:outerShdw blurRad="38100" dist="38100" dir="2700000" algn="tl">
                    <a:srgbClr val="000000">
                      <a:alpha val="43137"/>
                    </a:srgbClr>
                  </a:outerShdw>
                </a:effectLst>
                <a:latin typeface="+mn-lt"/>
                <a:cs typeface="Times New Roman" pitchFamily="18" charset="0"/>
              </a:rPr>
              <a:t>Treatments         -35%</a:t>
            </a:r>
          </a:p>
          <a:p>
            <a:pPr lvl="1">
              <a:defRPr/>
            </a:pPr>
            <a:r>
              <a:rPr lang="en-GB" sz="1600" b="1" dirty="0">
                <a:solidFill>
                  <a:srgbClr val="002060"/>
                </a:solidFill>
                <a:latin typeface="+mn-lt"/>
                <a:cs typeface="Times New Roman" pitchFamily="18" charset="0"/>
              </a:rPr>
              <a:t>Secondary prevention        -15%</a:t>
            </a:r>
          </a:p>
          <a:p>
            <a:pPr lvl="1">
              <a:defRPr/>
            </a:pPr>
            <a:r>
              <a:rPr lang="en-GB" sz="1600" b="1" dirty="0">
                <a:solidFill>
                  <a:srgbClr val="002060"/>
                </a:solidFill>
                <a:latin typeface="+mn-lt"/>
                <a:cs typeface="Times New Roman" pitchFamily="18" charset="0"/>
              </a:rPr>
              <a:t>Heart failure	        	 -6%</a:t>
            </a:r>
          </a:p>
          <a:p>
            <a:pPr lvl="1">
              <a:defRPr/>
            </a:pPr>
            <a:r>
              <a:rPr lang="en-GB" sz="1600" b="1" dirty="0">
                <a:solidFill>
                  <a:srgbClr val="002060"/>
                </a:solidFill>
                <a:latin typeface="+mn-lt"/>
                <a:cs typeface="Times New Roman" pitchFamily="18" charset="0"/>
              </a:rPr>
              <a:t>AMI treatments </a:t>
            </a:r>
            <a:r>
              <a:rPr lang="en-GB" sz="1400" b="1" dirty="0">
                <a:solidFill>
                  <a:srgbClr val="002060"/>
                </a:solidFill>
                <a:latin typeface="+mn-lt"/>
                <a:cs typeface="Times New Roman" pitchFamily="18" charset="0"/>
              </a:rPr>
              <a:t>   </a:t>
            </a:r>
            <a:r>
              <a:rPr lang="en-GB" sz="1600" b="1" dirty="0">
                <a:solidFill>
                  <a:srgbClr val="002060"/>
                </a:solidFill>
                <a:latin typeface="+mn-lt"/>
                <a:cs typeface="Times New Roman" pitchFamily="18" charset="0"/>
              </a:rPr>
              <a:t>                  -4%</a:t>
            </a:r>
          </a:p>
          <a:p>
            <a:pPr lvl="1">
              <a:defRPr/>
            </a:pPr>
            <a:r>
              <a:rPr lang="en-GB" sz="1600" b="1" dirty="0" err="1">
                <a:solidFill>
                  <a:srgbClr val="002060"/>
                </a:solidFill>
                <a:latin typeface="+mn-lt"/>
                <a:cs typeface="Times New Roman" pitchFamily="18" charset="0"/>
              </a:rPr>
              <a:t>Statins</a:t>
            </a:r>
            <a:r>
              <a:rPr lang="en-GB" sz="1600" b="1" dirty="0">
                <a:solidFill>
                  <a:srgbClr val="002060"/>
                </a:solidFill>
                <a:latin typeface="+mn-lt"/>
                <a:cs typeface="Times New Roman" pitchFamily="18" charset="0"/>
              </a:rPr>
              <a:t> </a:t>
            </a:r>
            <a:r>
              <a:rPr lang="en-GB" sz="1200" b="1" dirty="0">
                <a:solidFill>
                  <a:srgbClr val="002060"/>
                </a:solidFill>
                <a:latin typeface="+mn-lt"/>
                <a:cs typeface="Times New Roman" pitchFamily="18" charset="0"/>
              </a:rPr>
              <a:t>(primary prevention)</a:t>
            </a:r>
            <a:r>
              <a:rPr lang="en-GB" sz="1600" b="1" dirty="0">
                <a:solidFill>
                  <a:srgbClr val="002060"/>
                </a:solidFill>
                <a:latin typeface="+mn-lt"/>
                <a:cs typeface="Times New Roman" pitchFamily="18" charset="0"/>
              </a:rPr>
              <a:t>	</a:t>
            </a:r>
            <a:r>
              <a:rPr lang="en-GB" sz="2000" b="1" dirty="0">
                <a:solidFill>
                  <a:srgbClr val="002060"/>
                </a:solidFill>
                <a:latin typeface="+mn-lt"/>
                <a:cs typeface="Times New Roman" pitchFamily="18" charset="0"/>
              </a:rPr>
              <a:t> </a:t>
            </a:r>
            <a:r>
              <a:rPr lang="en-GB" sz="1600" b="1" dirty="0">
                <a:solidFill>
                  <a:srgbClr val="002060"/>
                </a:solidFill>
                <a:latin typeface="+mn-lt"/>
                <a:cs typeface="Times New Roman" pitchFamily="18" charset="0"/>
              </a:rPr>
              <a:t>-4%</a:t>
            </a:r>
          </a:p>
          <a:p>
            <a:pPr lvl="1">
              <a:defRPr/>
            </a:pPr>
            <a:r>
              <a:rPr lang="en-GB" sz="1600" b="1" dirty="0">
                <a:solidFill>
                  <a:srgbClr val="002060"/>
                </a:solidFill>
                <a:latin typeface="+mn-lt"/>
                <a:cs typeface="Times New Roman" pitchFamily="18" charset="0"/>
              </a:rPr>
              <a:t>Hypertension therapies       -3% </a:t>
            </a:r>
          </a:p>
          <a:p>
            <a:pPr lvl="1">
              <a:defRPr/>
            </a:pPr>
            <a:r>
              <a:rPr lang="en-GB" sz="1600" b="1" dirty="0" err="1">
                <a:solidFill>
                  <a:srgbClr val="002060"/>
                </a:solidFill>
                <a:latin typeface="+mn-lt"/>
                <a:cs typeface="Times New Roman" pitchFamily="18" charset="0"/>
              </a:rPr>
              <a:t>Angina:CABG</a:t>
            </a:r>
            <a:r>
              <a:rPr lang="en-GB" sz="1600" b="1" dirty="0">
                <a:solidFill>
                  <a:srgbClr val="002060"/>
                </a:solidFill>
                <a:latin typeface="+mn-lt"/>
                <a:cs typeface="Times New Roman" pitchFamily="18" charset="0"/>
              </a:rPr>
              <a:t> &amp; PTCA 	 -3%</a:t>
            </a:r>
          </a:p>
          <a:p>
            <a:pPr>
              <a:spcBef>
                <a:spcPct val="50000"/>
              </a:spcBef>
              <a:defRPr/>
            </a:pPr>
            <a:r>
              <a:rPr lang="en-GB" sz="900" b="1" dirty="0">
                <a:solidFill>
                  <a:srgbClr val="002060"/>
                </a:solidFill>
                <a:latin typeface="+mn-lt"/>
                <a:cs typeface="Times New Roman" pitchFamily="18" charset="0"/>
              </a:rPr>
              <a:t> </a:t>
            </a:r>
            <a:r>
              <a:rPr lang="en-GB" sz="1400" b="1" dirty="0">
                <a:solidFill>
                  <a:srgbClr val="002060"/>
                </a:solidFill>
                <a:latin typeface="+mn-lt"/>
                <a:cs typeface="Times New Roman" pitchFamily="18" charset="0"/>
              </a:rPr>
              <a:t> </a:t>
            </a:r>
            <a:r>
              <a:rPr lang="en-GB" sz="2200" b="1" dirty="0">
                <a:solidFill>
                  <a:srgbClr val="002060"/>
                </a:solidFill>
                <a:latin typeface="+mn-lt"/>
                <a:cs typeface="Times New Roman" pitchFamily="18" charset="0"/>
              </a:rPr>
              <a:t>Unexplained	           -5%</a:t>
            </a:r>
          </a:p>
        </p:txBody>
      </p:sp>
      <p:sp>
        <p:nvSpPr>
          <p:cNvPr id="2054" name="Rectangle 5"/>
          <p:cNvSpPr>
            <a:spLocks noChangeArrowheads="1"/>
          </p:cNvSpPr>
          <p:nvPr/>
        </p:nvSpPr>
        <p:spPr bwMode="auto">
          <a:xfrm>
            <a:off x="3581400" y="6126163"/>
            <a:ext cx="1017588" cy="584200"/>
          </a:xfrm>
          <a:prstGeom prst="rect">
            <a:avLst/>
          </a:prstGeom>
          <a:noFill/>
          <a:ln w="9525">
            <a:noFill/>
            <a:miter lim="800000"/>
            <a:headEnd/>
            <a:tailEnd/>
          </a:ln>
        </p:spPr>
        <p:txBody>
          <a:bodyPr wrap="none">
            <a:spAutoFit/>
          </a:bodyPr>
          <a:lstStyle/>
          <a:p>
            <a:pPr eaLnBrk="0" hangingPunct="0">
              <a:defRPr/>
            </a:pPr>
            <a:r>
              <a:rPr lang="en-GB" sz="3200" b="1" dirty="0">
                <a:latin typeface="+mn-lt"/>
              </a:rPr>
              <a:t>2007</a:t>
            </a:r>
          </a:p>
        </p:txBody>
      </p:sp>
      <p:sp>
        <p:nvSpPr>
          <p:cNvPr id="2055" name="Rectangle 6"/>
          <p:cNvSpPr>
            <a:spLocks noChangeArrowheads="1"/>
          </p:cNvSpPr>
          <p:nvPr/>
        </p:nvSpPr>
        <p:spPr bwMode="auto">
          <a:xfrm>
            <a:off x="76200" y="6126163"/>
            <a:ext cx="1017588" cy="584200"/>
          </a:xfrm>
          <a:prstGeom prst="rect">
            <a:avLst/>
          </a:prstGeom>
          <a:noFill/>
          <a:ln w="9525">
            <a:noFill/>
            <a:miter lim="800000"/>
            <a:headEnd/>
            <a:tailEnd/>
          </a:ln>
        </p:spPr>
        <p:txBody>
          <a:bodyPr wrap="none">
            <a:spAutoFit/>
          </a:bodyPr>
          <a:lstStyle/>
          <a:p>
            <a:pPr eaLnBrk="0" hangingPunct="0">
              <a:defRPr/>
            </a:pPr>
            <a:r>
              <a:rPr lang="en-GB" sz="3200" b="1" dirty="0">
                <a:latin typeface="+mn-lt"/>
              </a:rPr>
              <a:t>1987</a:t>
            </a:r>
          </a:p>
        </p:txBody>
      </p:sp>
      <p:sp>
        <p:nvSpPr>
          <p:cNvPr id="1032" name="Text Box 7"/>
          <p:cNvSpPr txBox="1">
            <a:spLocks noChangeArrowheads="1"/>
          </p:cNvSpPr>
          <p:nvPr/>
        </p:nvSpPr>
        <p:spPr bwMode="auto">
          <a:xfrm>
            <a:off x="3048000" y="1447800"/>
            <a:ext cx="426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endParaRPr lang="en-GB" altLang="en-US" sz="1600" b="1">
              <a:solidFill>
                <a:srgbClr val="FF66FF"/>
              </a:solidFill>
              <a:latin typeface="Comic Sans MS" pitchFamily="66" charset="0"/>
              <a:cs typeface="Times New Roman" pitchFamily="18" charset="0"/>
            </a:endParaRPr>
          </a:p>
        </p:txBody>
      </p:sp>
      <p:sp>
        <p:nvSpPr>
          <p:cNvPr id="1033" name="Rectangle 8"/>
          <p:cNvSpPr>
            <a:spLocks noChangeArrowheads="1"/>
          </p:cNvSpPr>
          <p:nvPr/>
        </p:nvSpPr>
        <p:spPr bwMode="auto">
          <a:xfrm>
            <a:off x="4859338" y="6581775"/>
            <a:ext cx="4098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GB" altLang="en-US" sz="1200"/>
              <a:t>Hughes J et al </a:t>
            </a:r>
            <a:r>
              <a:rPr lang="en-GB" altLang="en-US" sz="1100"/>
              <a:t>Eur</a:t>
            </a:r>
            <a:r>
              <a:rPr lang="en-GB" altLang="en-US" sz="1200"/>
              <a:t> J Prev Cardiol. 2013 Apr;20(2):310-21.</a:t>
            </a:r>
            <a:endParaRPr lang="en-IE" altLang="en-US" sz="1200"/>
          </a:p>
        </p:txBody>
      </p:sp>
    </p:spTree>
    <p:extLst>
      <p:ext uri="{BB962C8B-B14F-4D97-AF65-F5344CB8AC3E}">
        <p14:creationId xmlns:p14="http://schemas.microsoft.com/office/powerpoint/2010/main" val="24358342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539750" y="188913"/>
            <a:ext cx="7773988" cy="1368425"/>
          </a:xfrm>
          <a:prstGeom prst="rect">
            <a:avLst/>
          </a:prstGeom>
          <a:solidFill>
            <a:schemeClr val="tx2">
              <a:lumMod val="40000"/>
              <a:lumOff val="60000"/>
            </a:schemeClr>
          </a:solidFill>
        </p:spPr>
        <p:txBody>
          <a:bodyPr wrap="none">
            <a:normAutofit fontScale="97500" lnSpcReduction="10000"/>
          </a:bodyPr>
          <a:lstStyle/>
          <a:p>
            <a:pPr algn="ctr" eaLnBrk="0" fontAlgn="auto" hangingPunct="0">
              <a:spcAft>
                <a:spcPts val="0"/>
              </a:spcAft>
              <a:defRPr/>
            </a:pPr>
            <a:r>
              <a:rPr lang="en-US" sz="4400" dirty="0">
                <a:solidFill>
                  <a:srgbClr val="080808"/>
                </a:solidFill>
                <a:latin typeface="Gill Sans MT" pitchFamily="34" charset="0"/>
              </a:rPr>
              <a:t>    </a:t>
            </a:r>
            <a:r>
              <a:rPr lang="en-US" sz="4400" dirty="0">
                <a:solidFill>
                  <a:srgbClr val="080808"/>
                </a:solidFill>
                <a:latin typeface="+mj-lt"/>
              </a:rPr>
              <a:t>Applying IMPACT Model</a:t>
            </a:r>
            <a:br>
              <a:rPr lang="en-US" sz="4400" dirty="0">
                <a:solidFill>
                  <a:srgbClr val="080808"/>
                </a:solidFill>
                <a:latin typeface="+mj-lt"/>
              </a:rPr>
            </a:br>
            <a:r>
              <a:rPr lang="en-US" sz="4400" dirty="0">
                <a:solidFill>
                  <a:srgbClr val="080808"/>
                </a:solidFill>
                <a:latin typeface="+mj-lt"/>
              </a:rPr>
              <a:t>    to Republic of Ireland </a:t>
            </a:r>
          </a:p>
        </p:txBody>
      </p:sp>
      <p:sp>
        <p:nvSpPr>
          <p:cNvPr id="3" name="Rectangle 3"/>
          <p:cNvSpPr txBox="1">
            <a:spLocks noChangeArrowheads="1"/>
          </p:cNvSpPr>
          <p:nvPr/>
        </p:nvSpPr>
        <p:spPr>
          <a:xfrm>
            <a:off x="468312" y="1772816"/>
            <a:ext cx="8675688" cy="5085184"/>
          </a:xfrm>
          <a:prstGeom prst="rect">
            <a:avLst/>
          </a:prstGeom>
        </p:spPr>
        <p:txBody>
          <a:bodyPr>
            <a:normAutofit/>
          </a:bodyPr>
          <a:lstStyle/>
          <a:p>
            <a:pPr marL="342900" indent="-342900" eaLnBrk="0" fontAlgn="auto" hangingPunct="0">
              <a:spcBef>
                <a:spcPts val="400"/>
              </a:spcBef>
              <a:spcAft>
                <a:spcPts val="0"/>
              </a:spcAft>
              <a:defRPr/>
            </a:pPr>
            <a:endParaRPr lang="en-GB" sz="1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omic Sans MS" pitchFamily="66" charset="0"/>
            </a:endParaRPr>
          </a:p>
          <a:p>
            <a:pPr marL="342900" indent="-342900" eaLnBrk="0" fontAlgn="auto" hangingPunct="0">
              <a:lnSpc>
                <a:spcPct val="80000"/>
              </a:lnSpc>
              <a:spcBef>
                <a:spcPct val="20000"/>
              </a:spcBef>
              <a:spcAft>
                <a:spcPts val="0"/>
              </a:spcAft>
              <a:defRPr/>
            </a:pPr>
            <a:r>
              <a:rPr lang="en-US" sz="2800" dirty="0">
                <a:solidFill>
                  <a:srgbClr val="080808"/>
                </a:solidFill>
                <a:latin typeface="+mn-lt"/>
                <a:cs typeface="Times New Roman" pitchFamily="18" charset="0"/>
              </a:rPr>
              <a:t>Baseline year 1985 – Most recent Year 2006</a:t>
            </a:r>
          </a:p>
          <a:p>
            <a:pPr marL="342900" indent="-342900" eaLnBrk="0" fontAlgn="auto" hangingPunct="0">
              <a:lnSpc>
                <a:spcPct val="80000"/>
              </a:lnSpc>
              <a:spcBef>
                <a:spcPct val="20000"/>
              </a:spcBef>
              <a:spcAft>
                <a:spcPts val="0"/>
              </a:spcAft>
              <a:defRPr/>
            </a:pPr>
            <a:endParaRPr lang="en-US" sz="2800" dirty="0">
              <a:solidFill>
                <a:srgbClr val="002060"/>
              </a:solidFill>
              <a:latin typeface="+mn-lt"/>
              <a:cs typeface="Times New Roman" pitchFamily="18" charset="0"/>
            </a:endParaRPr>
          </a:p>
          <a:p>
            <a:pPr marL="342900" indent="-342900" eaLnBrk="0" fontAlgn="auto" hangingPunct="0">
              <a:lnSpc>
                <a:spcPct val="80000"/>
              </a:lnSpc>
              <a:spcBef>
                <a:spcPct val="20000"/>
              </a:spcBef>
              <a:spcAft>
                <a:spcPts val="0"/>
              </a:spcAft>
              <a:defRPr/>
            </a:pPr>
            <a:r>
              <a:rPr lang="en-US" sz="2800" dirty="0">
                <a:solidFill>
                  <a:srgbClr val="080808"/>
                </a:solidFill>
                <a:latin typeface="+mn-lt"/>
                <a:cs typeface="Times New Roman" pitchFamily="18" charset="0"/>
              </a:rPr>
              <a:t>Expected number of CHD deaths = 10040</a:t>
            </a:r>
          </a:p>
          <a:p>
            <a:pPr marL="342900" indent="-342900" eaLnBrk="0" fontAlgn="auto" hangingPunct="0">
              <a:lnSpc>
                <a:spcPct val="80000"/>
              </a:lnSpc>
              <a:spcBef>
                <a:spcPct val="20000"/>
              </a:spcBef>
              <a:spcAft>
                <a:spcPts val="0"/>
              </a:spcAft>
              <a:defRPr/>
            </a:pPr>
            <a:r>
              <a:rPr lang="en-US" sz="2800" dirty="0">
                <a:solidFill>
                  <a:srgbClr val="080808"/>
                </a:solidFill>
                <a:latin typeface="+mn-lt"/>
                <a:cs typeface="Times New Roman" pitchFamily="18" charset="0"/>
              </a:rPr>
              <a:t>Observed number of CHD deaths =</a:t>
            </a:r>
            <a:r>
              <a:rPr lang="en-US" sz="2800" u="sng" dirty="0">
                <a:solidFill>
                  <a:srgbClr val="080808"/>
                </a:solidFill>
                <a:latin typeface="+mn-lt"/>
                <a:cs typeface="Times New Roman" pitchFamily="18" charset="0"/>
              </a:rPr>
              <a:t>  3590</a:t>
            </a:r>
          </a:p>
          <a:p>
            <a:pPr marL="342900" indent="-342900" eaLnBrk="0" fontAlgn="auto" hangingPunct="0">
              <a:lnSpc>
                <a:spcPct val="80000"/>
              </a:lnSpc>
              <a:spcBef>
                <a:spcPct val="20000"/>
              </a:spcBef>
              <a:spcAft>
                <a:spcPts val="0"/>
              </a:spcAft>
              <a:defRPr/>
            </a:pPr>
            <a:r>
              <a:rPr lang="en-US" sz="2800" dirty="0">
                <a:solidFill>
                  <a:srgbClr val="002060"/>
                </a:solidFill>
                <a:latin typeface="+mn-lt"/>
                <a:cs typeface="Times New Roman" pitchFamily="18" charset="0"/>
              </a:rPr>
              <a:t>				</a:t>
            </a:r>
            <a:r>
              <a:rPr lang="en-US" sz="2800" i="1" dirty="0">
                <a:solidFill>
                  <a:srgbClr val="080808"/>
                </a:solidFill>
                <a:latin typeface="+mn-lt"/>
                <a:cs typeface="Times New Roman" pitchFamily="18" charset="0"/>
              </a:rPr>
              <a:t>Fall in deaths</a:t>
            </a:r>
            <a:r>
              <a:rPr lang="en-US" sz="2800" i="1" dirty="0">
                <a:solidFill>
                  <a:srgbClr val="002060"/>
                </a:solidFill>
                <a:latin typeface="+mn-lt"/>
                <a:cs typeface="Times New Roman" pitchFamily="18" charset="0"/>
              </a:rPr>
              <a:t>:     </a:t>
            </a:r>
            <a:r>
              <a:rPr lang="en-US" sz="4000" i="1" dirty="0">
                <a:solidFill>
                  <a:srgbClr val="FF0000"/>
                </a:solidFill>
                <a:latin typeface="+mn-lt"/>
                <a:cs typeface="Times New Roman" pitchFamily="18" charset="0"/>
              </a:rPr>
              <a:t>6450</a:t>
            </a:r>
          </a:p>
          <a:p>
            <a:pPr marL="342900" indent="-342900" eaLnBrk="0" fontAlgn="auto" hangingPunct="0">
              <a:lnSpc>
                <a:spcPct val="80000"/>
              </a:lnSpc>
              <a:spcBef>
                <a:spcPct val="20000"/>
              </a:spcBef>
              <a:spcAft>
                <a:spcPts val="0"/>
              </a:spcAft>
              <a:buFont typeface="Arial" charset="0"/>
              <a:buNone/>
              <a:defRPr/>
            </a:pPr>
            <a:r>
              <a:rPr lang="en-GB" sz="2000" dirty="0">
                <a:solidFill>
                  <a:schemeClr val="bg1"/>
                </a:solidFill>
                <a:latin typeface="+mn-lt"/>
                <a:cs typeface="Times New Roman" pitchFamily="18" charset="0"/>
              </a:rPr>
              <a:t> </a:t>
            </a:r>
          </a:p>
          <a:p>
            <a:pPr marL="342900" indent="-342900" eaLnBrk="0" fontAlgn="auto" hangingPunct="0">
              <a:lnSpc>
                <a:spcPct val="80000"/>
              </a:lnSpc>
              <a:spcBef>
                <a:spcPct val="20000"/>
              </a:spcBef>
              <a:spcAft>
                <a:spcPts val="0"/>
              </a:spcAft>
              <a:buFont typeface="Arial" charset="0"/>
              <a:buNone/>
              <a:defRPr/>
            </a:pPr>
            <a:r>
              <a:rPr lang="en-GB" sz="2800" i="1" dirty="0">
                <a:solidFill>
                  <a:srgbClr val="FF0000"/>
                </a:solidFill>
                <a:latin typeface="+mn-lt"/>
                <a:cs typeface="Times New Roman" pitchFamily="18" charset="0"/>
              </a:rPr>
              <a:t>4300</a:t>
            </a:r>
            <a:r>
              <a:rPr lang="en-GB" sz="2800" dirty="0">
                <a:solidFill>
                  <a:srgbClr val="080808"/>
                </a:solidFill>
                <a:latin typeface="+mn-lt"/>
                <a:cs typeface="Times New Roman" pitchFamily="18" charset="0"/>
              </a:rPr>
              <a:t> fewer deaths in men &amp; </a:t>
            </a:r>
            <a:r>
              <a:rPr lang="en-GB" sz="2800" i="1" dirty="0">
                <a:solidFill>
                  <a:srgbClr val="FF0000"/>
                </a:solidFill>
                <a:latin typeface="+mn-lt"/>
                <a:cs typeface="Times New Roman" pitchFamily="18" charset="0"/>
              </a:rPr>
              <a:t>2150</a:t>
            </a:r>
            <a:r>
              <a:rPr lang="en-GB" sz="2800" dirty="0">
                <a:solidFill>
                  <a:schemeClr val="bg1"/>
                </a:solidFill>
                <a:latin typeface="+mn-lt"/>
                <a:cs typeface="Times New Roman" pitchFamily="18" charset="0"/>
              </a:rPr>
              <a:t> </a:t>
            </a:r>
            <a:r>
              <a:rPr lang="en-GB" sz="2800" dirty="0">
                <a:solidFill>
                  <a:srgbClr val="080808"/>
                </a:solidFill>
                <a:latin typeface="+mn-lt"/>
                <a:cs typeface="Times New Roman" pitchFamily="18" charset="0"/>
              </a:rPr>
              <a:t>in women</a:t>
            </a:r>
          </a:p>
          <a:p>
            <a:pPr marL="342900" indent="-342900" eaLnBrk="0" fontAlgn="auto" hangingPunct="0">
              <a:lnSpc>
                <a:spcPct val="80000"/>
              </a:lnSpc>
              <a:spcBef>
                <a:spcPct val="20000"/>
              </a:spcBef>
              <a:spcAft>
                <a:spcPts val="0"/>
              </a:spcAft>
              <a:buFont typeface="Arial" charset="0"/>
              <a:buNone/>
              <a:defRPr/>
            </a:pPr>
            <a:r>
              <a:rPr lang="en-US" sz="2800" dirty="0">
                <a:solidFill>
                  <a:schemeClr val="bg1"/>
                </a:solidFill>
                <a:latin typeface="+mn-lt"/>
                <a:cs typeface="Times New Roman" pitchFamily="18" charset="0"/>
              </a:rPr>
              <a:t>		</a:t>
            </a:r>
          </a:p>
          <a:p>
            <a:pPr marL="342900" indent="-342900" eaLnBrk="0" fontAlgn="auto" hangingPunct="0">
              <a:lnSpc>
                <a:spcPct val="80000"/>
              </a:lnSpc>
              <a:spcBef>
                <a:spcPct val="20000"/>
              </a:spcBef>
              <a:spcAft>
                <a:spcPts val="0"/>
              </a:spcAft>
              <a:buFont typeface="Arial" charset="0"/>
              <a:buNone/>
              <a:defRPr/>
            </a:pPr>
            <a:r>
              <a:rPr lang="en-US" sz="2800" dirty="0">
                <a:solidFill>
                  <a:srgbClr val="080808"/>
                </a:solidFill>
                <a:latin typeface="+mn-lt"/>
                <a:cs typeface="Times New Roman" pitchFamily="18" charset="0"/>
              </a:rPr>
              <a:t>  </a:t>
            </a:r>
            <a:r>
              <a:rPr lang="en-US" sz="2800" i="1" dirty="0">
                <a:solidFill>
                  <a:srgbClr val="080808"/>
                </a:solidFill>
                <a:latin typeface="+mn-lt"/>
                <a:cs typeface="Times New Roman" pitchFamily="18" charset="0"/>
              </a:rPr>
              <a:t>(</a:t>
            </a:r>
            <a:r>
              <a:rPr lang="en-US" sz="2800" i="1" dirty="0">
                <a:solidFill>
                  <a:srgbClr val="FF0000"/>
                </a:solidFill>
                <a:latin typeface="+mn-lt"/>
                <a:cs typeface="Times New Roman" pitchFamily="18" charset="0"/>
              </a:rPr>
              <a:t>68% </a:t>
            </a:r>
            <a:r>
              <a:rPr lang="en-US" sz="2800" i="1" dirty="0">
                <a:solidFill>
                  <a:srgbClr val="080808"/>
                </a:solidFill>
                <a:latin typeface="+mn-lt"/>
                <a:cs typeface="Times New Roman" pitchFamily="18" charset="0"/>
              </a:rPr>
              <a:t>fall in men</a:t>
            </a:r>
            <a:r>
              <a:rPr lang="en-US" sz="2800" i="1" dirty="0">
                <a:solidFill>
                  <a:schemeClr val="bg1"/>
                </a:solidFill>
                <a:latin typeface="+mn-lt"/>
                <a:cs typeface="Times New Roman" pitchFamily="18" charset="0"/>
              </a:rPr>
              <a:t>, </a:t>
            </a:r>
            <a:r>
              <a:rPr lang="en-US" sz="2800" i="1" dirty="0">
                <a:solidFill>
                  <a:srgbClr val="FF0000"/>
                </a:solidFill>
                <a:latin typeface="+mn-lt"/>
                <a:cs typeface="Times New Roman" pitchFamily="18" charset="0"/>
              </a:rPr>
              <a:t>69%</a:t>
            </a:r>
            <a:r>
              <a:rPr lang="en-US" sz="2800" i="1" dirty="0">
                <a:solidFill>
                  <a:srgbClr val="080808"/>
                </a:solidFill>
                <a:latin typeface="+mn-lt"/>
                <a:cs typeface="Times New Roman" pitchFamily="18" charset="0"/>
              </a:rPr>
              <a:t> in women)</a:t>
            </a:r>
          </a:p>
          <a:p>
            <a:pPr marL="342900" indent="-342900" eaLnBrk="0" fontAlgn="auto" hangingPunct="0">
              <a:spcBef>
                <a:spcPct val="20000"/>
              </a:spcBef>
              <a:spcAft>
                <a:spcPts val="0"/>
              </a:spcAft>
              <a:defRPr/>
            </a:pPr>
            <a:endParaRPr lang="en-GB" sz="2800" i="1" dirty="0">
              <a:latin typeface="Comic Sans MS" pitchFamily="66" charset="0"/>
            </a:endParaRPr>
          </a:p>
          <a:p>
            <a:pPr marL="342900" indent="-342900" eaLnBrk="0" fontAlgn="auto" hangingPunct="0">
              <a:spcBef>
                <a:spcPct val="20000"/>
              </a:spcBef>
              <a:spcAft>
                <a:spcPts val="0"/>
              </a:spcAft>
              <a:defRPr/>
            </a:pPr>
            <a:endParaRPr lang="en-GB" sz="2800" i="1" dirty="0">
              <a:latin typeface="Comic Sans MS" pitchFamily="66" charset="0"/>
            </a:endParaRPr>
          </a:p>
        </p:txBody>
      </p:sp>
    </p:spTree>
    <p:extLst>
      <p:ext uri="{BB962C8B-B14F-4D97-AF65-F5344CB8AC3E}">
        <p14:creationId xmlns:p14="http://schemas.microsoft.com/office/powerpoint/2010/main" val="18465619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5364" name="Slide" r:id="rId4" imgW="3066140" imgH="2298290" progId="PowerPoint.Slide.8">
                  <p:embed/>
                </p:oleObj>
              </mc:Choice>
              <mc:Fallback>
                <p:oleObj name="Slide" r:id="rId4" imgW="3066140" imgH="2298290" progId="PowerPoint.Slid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1" name="Rectangle 2"/>
          <p:cNvSpPr>
            <a:spLocks noChangeArrowheads="1"/>
          </p:cNvSpPr>
          <p:nvPr/>
        </p:nvSpPr>
        <p:spPr bwMode="auto">
          <a:xfrm>
            <a:off x="4859338" y="6581775"/>
            <a:ext cx="23574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GB" altLang="en-US" sz="1200">
                <a:solidFill>
                  <a:schemeClr val="bg1"/>
                </a:solidFill>
              </a:rPr>
              <a:t>Kabir Z et al </a:t>
            </a:r>
            <a:r>
              <a:rPr lang="en-GB" altLang="en-US" sz="1100">
                <a:solidFill>
                  <a:schemeClr val="bg1"/>
                </a:solidFill>
              </a:rPr>
              <a:t>Int J </a:t>
            </a:r>
            <a:r>
              <a:rPr lang="en-GB" altLang="en-US" sz="1200">
                <a:solidFill>
                  <a:schemeClr val="bg1"/>
                </a:solidFill>
              </a:rPr>
              <a:t> Cardiol. 2013 </a:t>
            </a:r>
            <a:endParaRPr lang="en-IE" altLang="en-US" sz="1200">
              <a:solidFill>
                <a:schemeClr val="bg1"/>
              </a:solidFill>
            </a:endParaRPr>
          </a:p>
        </p:txBody>
      </p:sp>
    </p:spTree>
    <p:extLst>
      <p:ext uri="{BB962C8B-B14F-4D97-AF65-F5344CB8AC3E}">
        <p14:creationId xmlns:p14="http://schemas.microsoft.com/office/powerpoint/2010/main" val="1076894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CA" altLang="en-US" b="1" smtClean="0"/>
              <a:t>Aim</a:t>
            </a:r>
            <a:endParaRPr lang="en-GB" altLang="en-US" smtClean="0"/>
          </a:p>
        </p:txBody>
      </p:sp>
      <p:sp>
        <p:nvSpPr>
          <p:cNvPr id="11267" name="Content Placeholder 2"/>
          <p:cNvSpPr>
            <a:spLocks noGrp="1"/>
          </p:cNvSpPr>
          <p:nvPr>
            <p:ph idx="1"/>
          </p:nvPr>
        </p:nvSpPr>
        <p:spPr>
          <a:xfrm>
            <a:off x="179388" y="1268413"/>
            <a:ext cx="8964612" cy="4713287"/>
          </a:xfrm>
        </p:spPr>
        <p:txBody>
          <a:bodyPr/>
          <a:lstStyle/>
          <a:p>
            <a:pPr marL="0" indent="0" eaLnBrk="1" hangingPunct="1">
              <a:buFont typeface="Arial" pitchFamily="34" charset="0"/>
              <a:buNone/>
            </a:pPr>
            <a:r>
              <a:rPr lang="en-CA" altLang="en-US" sz="3600" smtClean="0"/>
              <a:t>To use a </a:t>
            </a:r>
            <a:r>
              <a:rPr lang="en-CA" altLang="en-US" sz="3600" b="1" smtClean="0"/>
              <a:t>modelling approach </a:t>
            </a:r>
            <a:r>
              <a:rPr lang="en-CA" altLang="en-US" smtClean="0"/>
              <a:t>to assess the potential impact of  </a:t>
            </a:r>
            <a:r>
              <a:rPr lang="en-CA" altLang="en-US" sz="3600" b="1" smtClean="0"/>
              <a:t>future risk factor scenarios </a:t>
            </a:r>
            <a:r>
              <a:rPr lang="en-CA" altLang="en-US" smtClean="0"/>
              <a:t>relating to: </a:t>
            </a:r>
          </a:p>
          <a:p>
            <a:pPr marL="400050" lvl="1" indent="0" eaLnBrk="1" hangingPunct="1"/>
            <a:r>
              <a:rPr lang="en-CA" altLang="en-US" b="1" smtClean="0"/>
              <a:t>smoking &amp; physical activity levels, </a:t>
            </a:r>
          </a:p>
          <a:p>
            <a:pPr marL="400050" lvl="1" indent="0" eaLnBrk="1" hangingPunct="1"/>
            <a:r>
              <a:rPr lang="en-CA" altLang="en-US" b="1" smtClean="0"/>
              <a:t>dietary salt </a:t>
            </a:r>
            <a:r>
              <a:rPr lang="en-CA" altLang="en-US" smtClean="0"/>
              <a:t>&amp; </a:t>
            </a:r>
            <a:r>
              <a:rPr lang="en-CA" altLang="en-US" b="1" smtClean="0"/>
              <a:t>saturated fat intake</a:t>
            </a:r>
          </a:p>
          <a:p>
            <a:pPr marL="0" indent="0" eaLnBrk="1" hangingPunct="1">
              <a:buFont typeface="Arial" pitchFamily="34" charset="0"/>
              <a:buNone/>
            </a:pPr>
            <a:r>
              <a:rPr lang="en-CA" altLang="en-US" smtClean="0"/>
              <a:t>on </a:t>
            </a:r>
            <a:r>
              <a:rPr lang="en-CA" altLang="en-US" b="1" smtClean="0"/>
              <a:t>future CHD mortality </a:t>
            </a:r>
            <a:r>
              <a:rPr lang="en-CA" altLang="en-US" smtClean="0"/>
              <a:t>on the island of Ireland: </a:t>
            </a:r>
          </a:p>
          <a:p>
            <a:pPr marL="0" indent="0" eaLnBrk="1" hangingPunct="1">
              <a:buFont typeface="Arial" pitchFamily="34" charset="0"/>
              <a:buNone/>
            </a:pPr>
            <a:r>
              <a:rPr lang="en-CA" altLang="en-US" smtClean="0"/>
              <a:t>      </a:t>
            </a:r>
            <a:r>
              <a:rPr lang="en-CA" altLang="en-US" b="1" smtClean="0"/>
              <a:t> Northern Ireland (NI) and Republic of Ireland (RoI)</a:t>
            </a:r>
            <a:endParaRPr lang="en-GB" altLang="en-US" b="1" smtClean="0"/>
          </a:p>
        </p:txBody>
      </p:sp>
    </p:spTree>
    <p:extLst>
      <p:ext uri="{BB962C8B-B14F-4D97-AF65-F5344CB8AC3E}">
        <p14:creationId xmlns:p14="http://schemas.microsoft.com/office/powerpoint/2010/main" val="609271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539750" y="476250"/>
            <a:ext cx="8229600" cy="1143000"/>
          </a:xfrm>
        </p:spPr>
        <p:txBody>
          <a:bodyPr>
            <a:normAutofit fontScale="90000"/>
          </a:bodyPr>
          <a:lstStyle/>
          <a:p>
            <a:r>
              <a:rPr lang="en-US" altLang="en-US" sz="3200" b="1" smtClean="0"/>
              <a:t>Predict the number of deaths prevented or postponed in 2030 according to different future risk factor scenarios</a:t>
            </a:r>
            <a:br>
              <a:rPr lang="en-US" altLang="en-US" sz="3200" b="1" smtClean="0"/>
            </a:br>
            <a:endParaRPr lang="en-IE" altLang="en-US" sz="3200" b="1" smtClean="0"/>
          </a:p>
        </p:txBody>
      </p:sp>
      <p:sp>
        <p:nvSpPr>
          <p:cNvPr id="12291" name="Content Placeholder 3"/>
          <p:cNvSpPr>
            <a:spLocks noGrp="1"/>
          </p:cNvSpPr>
          <p:nvPr>
            <p:ph idx="1"/>
          </p:nvPr>
        </p:nvSpPr>
        <p:spPr>
          <a:xfrm>
            <a:off x="323850" y="1412875"/>
            <a:ext cx="8229600" cy="6661150"/>
          </a:xfrm>
        </p:spPr>
        <p:txBody>
          <a:bodyPr>
            <a:spAutoFit/>
          </a:bodyPr>
          <a:lstStyle/>
          <a:p>
            <a:pPr>
              <a:buFont typeface="Arial" pitchFamily="34" charset="0"/>
              <a:buNone/>
            </a:pPr>
            <a:endParaRPr lang="en-US" altLang="en-US" sz="1800" smtClean="0"/>
          </a:p>
          <a:p>
            <a:pPr>
              <a:buFont typeface="Wingdings" pitchFamily="2" charset="2"/>
              <a:buChar char="Ø"/>
            </a:pPr>
            <a:r>
              <a:rPr lang="en-US" altLang="en-US" sz="1800" smtClean="0"/>
              <a:t> </a:t>
            </a:r>
            <a:r>
              <a:rPr lang="en-US" altLang="en-US" sz="2600" smtClean="0"/>
              <a:t>Changes in smoking prevalence (absolute reduction)</a:t>
            </a:r>
            <a:endParaRPr lang="en-GB" altLang="en-US" sz="2600" smtClean="0"/>
          </a:p>
          <a:p>
            <a:pPr>
              <a:buFont typeface="Wingdings" pitchFamily="2" charset="2"/>
              <a:buChar char="Ø"/>
            </a:pPr>
            <a:endParaRPr lang="en-GB" altLang="en-US" sz="2600" smtClean="0"/>
          </a:p>
          <a:p>
            <a:pPr>
              <a:buFont typeface="Wingdings" pitchFamily="2" charset="2"/>
              <a:buChar char="Ø"/>
            </a:pPr>
            <a:r>
              <a:rPr lang="en-US" altLang="en-US" sz="2600" smtClean="0"/>
              <a:t> Changes in blood pressure due to reduction of salt intake (relative reduction)</a:t>
            </a:r>
            <a:endParaRPr lang="en-GB" altLang="en-US" sz="2600" smtClean="0"/>
          </a:p>
          <a:p>
            <a:pPr>
              <a:buFont typeface="Wingdings" pitchFamily="2" charset="2"/>
              <a:buChar char="Ø"/>
            </a:pPr>
            <a:endParaRPr lang="en-US" altLang="en-US" sz="2600" smtClean="0"/>
          </a:p>
          <a:p>
            <a:pPr>
              <a:buFont typeface="Wingdings" pitchFamily="2" charset="2"/>
              <a:buChar char="Ø"/>
            </a:pPr>
            <a:r>
              <a:rPr lang="en-US" altLang="en-US" sz="2600" smtClean="0"/>
              <a:t> Changes in total cholesterol level due to replace diet energy from saturated fats by poly/mono unsaturated fats (relative reduction)</a:t>
            </a:r>
          </a:p>
          <a:p>
            <a:pPr>
              <a:buFont typeface="Wingdings" pitchFamily="2" charset="2"/>
              <a:buChar char="Ø"/>
            </a:pPr>
            <a:endParaRPr lang="en-US" altLang="en-US" sz="2600" smtClean="0"/>
          </a:p>
          <a:p>
            <a:pPr>
              <a:buFont typeface="Wingdings" pitchFamily="2" charset="2"/>
              <a:buChar char="Ø"/>
            </a:pPr>
            <a:r>
              <a:rPr lang="en-US" altLang="en-US" sz="2600" smtClean="0"/>
              <a:t> Changes in prevalence of physical inactivity (absolute reduction)</a:t>
            </a:r>
            <a:endParaRPr lang="en-GB" altLang="en-US" sz="2600" smtClean="0"/>
          </a:p>
          <a:p>
            <a:pPr>
              <a:buFont typeface="Wingdings" pitchFamily="2" charset="2"/>
              <a:buChar char="Ø"/>
            </a:pPr>
            <a:endParaRPr lang="en-GB" altLang="en-US" sz="2600" smtClean="0"/>
          </a:p>
          <a:p>
            <a:pPr>
              <a:buFont typeface="Wingdings" pitchFamily="2" charset="2"/>
              <a:buChar char="Ø"/>
            </a:pPr>
            <a:endParaRPr lang="en-US" altLang="en-US" sz="1800" smtClean="0"/>
          </a:p>
          <a:p>
            <a:endParaRPr lang="en-GB" altLang="en-US" sz="2800" smtClean="0">
              <a:latin typeface="Gill Sans MT" pitchFamily="34" charset="0"/>
            </a:endParaRPr>
          </a:p>
        </p:txBody>
      </p:sp>
    </p:spTree>
    <p:extLst>
      <p:ext uri="{BB962C8B-B14F-4D97-AF65-F5344CB8AC3E}">
        <p14:creationId xmlns:p14="http://schemas.microsoft.com/office/powerpoint/2010/main" val="102439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115888"/>
            <a:ext cx="9296400" cy="598487"/>
          </a:xfrm>
          <a:prstGeom prst="rect">
            <a:avLst/>
          </a:prstGeom>
          <a:solidFill>
            <a:schemeClr val="tx2">
              <a:lumMod val="40000"/>
              <a:lumOff val="60000"/>
            </a:schemeClr>
          </a:solidFill>
          <a:ln w="9525">
            <a:noFill/>
            <a:miter lim="800000"/>
            <a:headEnd/>
            <a:tailEnd/>
          </a:ln>
          <a:effectLst/>
        </p:spPr>
        <p:txBody>
          <a:bodyPr>
            <a:spAutoFit/>
          </a:bodyPr>
          <a:lstStyle/>
          <a:p>
            <a:pPr marL="457200" indent="-457200" algn="ctr" eaLnBrk="0" hangingPunct="0">
              <a:lnSpc>
                <a:spcPct val="80000"/>
              </a:lnSpc>
              <a:defRPr/>
            </a:pPr>
            <a:r>
              <a:rPr lang="en-GB" sz="3600" i="1" dirty="0">
                <a:solidFill>
                  <a:srgbClr val="FFFF00"/>
                </a:solidFill>
                <a:effectLst>
                  <a:outerShdw blurRad="38100" dist="38100" dir="2700000" algn="tl">
                    <a:srgbClr val="000000"/>
                  </a:outerShdw>
                </a:effectLst>
                <a:latin typeface="Times New Roman" pitchFamily="18" charset="0"/>
              </a:rPr>
              <a:t> </a:t>
            </a:r>
            <a:r>
              <a:rPr lang="en-GB" sz="4000" dirty="0">
                <a:solidFill>
                  <a:srgbClr val="080808"/>
                </a:solidFill>
                <a:latin typeface="+mj-lt"/>
              </a:rPr>
              <a:t>Mortality projections </a:t>
            </a:r>
            <a:r>
              <a:rPr lang="en-GB" sz="4000" b="1" dirty="0">
                <a:solidFill>
                  <a:srgbClr val="080808"/>
                </a:solidFill>
                <a:latin typeface="+mj-lt"/>
              </a:rPr>
              <a:t>N Ireland</a:t>
            </a:r>
            <a:endParaRPr lang="en-GB" sz="4000" dirty="0">
              <a:solidFill>
                <a:srgbClr val="080808"/>
              </a:solidFill>
              <a:latin typeface="+mj-lt"/>
            </a:endParaRPr>
          </a:p>
        </p:txBody>
      </p:sp>
      <p:sp>
        <p:nvSpPr>
          <p:cNvPr id="13315" name="Rectangle 2"/>
          <p:cNvSpPr>
            <a:spLocks noChangeArrowheads="1"/>
          </p:cNvSpPr>
          <p:nvPr/>
        </p:nvSpPr>
        <p:spPr bwMode="auto">
          <a:xfrm>
            <a:off x="468313" y="1844675"/>
            <a:ext cx="75596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a:p>
            <a:pPr eaLnBrk="1" hangingPunct="1"/>
            <a:endParaRPr lang="en-GB" altLang="en-US">
              <a:latin typeface="Gill Sans MT" pitchFamily="34" charset="0"/>
            </a:endParaRPr>
          </a:p>
        </p:txBody>
      </p:sp>
      <p:sp>
        <p:nvSpPr>
          <p:cNvPr id="13316" name="Rectangle 11"/>
          <p:cNvSpPr>
            <a:spLocks noChangeArrowheads="1"/>
          </p:cNvSpPr>
          <p:nvPr/>
        </p:nvSpPr>
        <p:spPr bwMode="auto">
          <a:xfrm>
            <a:off x="3779838" y="1700213"/>
            <a:ext cx="4679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GB" altLang="en-US"/>
              <a:t>Mortality rate (t)=a*exp(-b*t)</a:t>
            </a:r>
          </a:p>
        </p:txBody>
      </p:sp>
      <p:sp>
        <p:nvSpPr>
          <p:cNvPr id="13317" name="TextBox 6"/>
          <p:cNvSpPr txBox="1">
            <a:spLocks noChangeArrowheads="1"/>
          </p:cNvSpPr>
          <p:nvPr/>
        </p:nvSpPr>
        <p:spPr bwMode="auto">
          <a:xfrm>
            <a:off x="1042988" y="692150"/>
            <a:ext cx="720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GB" altLang="en-US"/>
              <a:t>**Projected changes in 2030 mortality**</a:t>
            </a:r>
          </a:p>
        </p:txBody>
      </p:sp>
      <p:graphicFrame>
        <p:nvGraphicFramePr>
          <p:cNvPr id="15" name="Table 14"/>
          <p:cNvGraphicFramePr>
            <a:graphicFrameLocks noGrp="1"/>
          </p:cNvGraphicFramePr>
          <p:nvPr/>
        </p:nvGraphicFramePr>
        <p:xfrm>
          <a:off x="755650" y="6180138"/>
          <a:ext cx="7272338" cy="436562"/>
        </p:xfrm>
        <a:graphic>
          <a:graphicData uri="http://schemas.openxmlformats.org/drawingml/2006/table">
            <a:tbl>
              <a:tblPr/>
              <a:tblGrid>
                <a:gridCol w="7272338"/>
              </a:tblGrid>
              <a:tr h="436562">
                <a:tc>
                  <a:txBody>
                    <a:bodyPr/>
                    <a:lstStyle/>
                    <a:p>
                      <a:pPr algn="ctr" fontAlgn="b"/>
                      <a:r>
                        <a:rPr lang="en-GB" sz="2800" b="1" i="0" u="none" strike="noStrike" dirty="0">
                          <a:solidFill>
                            <a:srgbClr val="000000"/>
                          </a:solidFill>
                          <a:latin typeface="Calibri"/>
                        </a:rPr>
                        <a:t>Mortality rate (t)=a*exp(-b*t)</a:t>
                      </a:r>
                    </a:p>
                  </a:txBody>
                  <a:tcPr marL="9524" marR="9524" marT="9532" marB="0" anchor="b">
                    <a:lnL>
                      <a:noFill/>
                    </a:lnL>
                    <a:lnR>
                      <a:noFill/>
                    </a:lnR>
                    <a:lnT>
                      <a:noFill/>
                    </a:lnT>
                    <a:lnB>
                      <a:noFill/>
                    </a:lnB>
                  </a:tcPr>
                </a:tc>
              </a:tr>
            </a:tbl>
          </a:graphicData>
        </a:graphic>
      </p:graphicFrame>
      <p:pic>
        <p:nvPicPr>
          <p:cNvPr id="133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114425"/>
            <a:ext cx="8642350" cy="497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9900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609600" y="533400"/>
            <a:ext cx="7772400" cy="914400"/>
          </a:xfrm>
        </p:spPr>
        <p:txBody>
          <a:bodyPr/>
          <a:lstStyle/>
          <a:p>
            <a:pPr>
              <a:defRPr/>
            </a:pPr>
            <a:r>
              <a:rPr lang="en-GB" b="1" cap="none" dirty="0" smtClean="0"/>
              <a:t>Our IMPACT CHD Model</a:t>
            </a:r>
            <a:r>
              <a:rPr lang="en-GB" cap="none" dirty="0" smtClean="0"/>
              <a:t> </a:t>
            </a:r>
          </a:p>
        </p:txBody>
      </p:sp>
      <p:sp>
        <p:nvSpPr>
          <p:cNvPr id="129027" name="Rectangle 3"/>
          <p:cNvSpPr>
            <a:spLocks noGrp="1" noChangeArrowheads="1"/>
          </p:cNvSpPr>
          <p:nvPr>
            <p:ph idx="1"/>
          </p:nvPr>
        </p:nvSpPr>
        <p:spPr>
          <a:xfrm>
            <a:off x="468313" y="1556792"/>
            <a:ext cx="8458200" cy="4920208"/>
          </a:xfrm>
        </p:spPr>
        <p:txBody>
          <a:bodyPr/>
          <a:lstStyle/>
          <a:p>
            <a:pPr>
              <a:lnSpc>
                <a:spcPct val="110000"/>
              </a:lnSpc>
              <a:spcBef>
                <a:spcPct val="0"/>
              </a:spcBef>
              <a:buFontTx/>
              <a:buNone/>
              <a:defRPr/>
            </a:pPr>
            <a:r>
              <a:rPr lang="en-GB" sz="2400" b="1" dirty="0" smtClean="0">
                <a:solidFill>
                  <a:schemeClr val="tx1"/>
                </a:solidFill>
              </a:rPr>
              <a:t>Original Aims </a:t>
            </a:r>
          </a:p>
          <a:p>
            <a:pPr>
              <a:lnSpc>
                <a:spcPct val="110000"/>
              </a:lnSpc>
              <a:spcBef>
                <a:spcPct val="0"/>
              </a:spcBef>
              <a:defRPr/>
            </a:pPr>
            <a:r>
              <a:rPr lang="en-GB" sz="2400" dirty="0" smtClean="0">
                <a:solidFill>
                  <a:schemeClr val="tx1"/>
                </a:solidFill>
              </a:rPr>
              <a:t>To explain </a:t>
            </a:r>
            <a:r>
              <a:rPr lang="en-GB" sz="2400" u="sng" dirty="0" smtClean="0">
                <a:solidFill>
                  <a:schemeClr val="tx1"/>
                </a:solidFill>
              </a:rPr>
              <a:t>falls</a:t>
            </a:r>
            <a:r>
              <a:rPr lang="en-GB" sz="2400" dirty="0" smtClean="0">
                <a:solidFill>
                  <a:schemeClr val="tx1"/>
                </a:solidFill>
              </a:rPr>
              <a:t> in CHD mortality in recent decades in Scotland / England &amp; Wales / Ireland / USA / New Zealand / Finland &amp; </a:t>
            </a:r>
            <a:r>
              <a:rPr lang="en-GB" sz="2400" u="sng" dirty="0" smtClean="0">
                <a:solidFill>
                  <a:schemeClr val="tx1"/>
                </a:solidFill>
              </a:rPr>
              <a:t>rises</a:t>
            </a:r>
            <a:r>
              <a:rPr lang="en-GB" sz="2400" dirty="0" smtClean="0">
                <a:solidFill>
                  <a:schemeClr val="tx1"/>
                </a:solidFill>
              </a:rPr>
              <a:t> in China</a:t>
            </a:r>
          </a:p>
          <a:p>
            <a:pPr>
              <a:lnSpc>
                <a:spcPct val="110000"/>
              </a:lnSpc>
              <a:spcBef>
                <a:spcPct val="0"/>
              </a:spcBef>
              <a:buFontTx/>
              <a:buNone/>
              <a:defRPr/>
            </a:pPr>
            <a:endParaRPr lang="en-GB" sz="2400" b="1" dirty="0" smtClean="0">
              <a:solidFill>
                <a:schemeClr val="tx1"/>
              </a:solidFill>
            </a:endParaRPr>
          </a:p>
          <a:p>
            <a:pPr>
              <a:lnSpc>
                <a:spcPct val="110000"/>
              </a:lnSpc>
              <a:spcBef>
                <a:spcPct val="0"/>
              </a:spcBef>
              <a:buFontTx/>
              <a:buNone/>
              <a:defRPr/>
            </a:pPr>
            <a:r>
              <a:rPr lang="en-GB" sz="2400" b="1" dirty="0" smtClean="0">
                <a:solidFill>
                  <a:schemeClr val="tx1"/>
                </a:solidFill>
              </a:rPr>
              <a:t>Subsequent Aims</a:t>
            </a:r>
          </a:p>
          <a:p>
            <a:pPr>
              <a:lnSpc>
                <a:spcPct val="110000"/>
              </a:lnSpc>
              <a:spcBef>
                <a:spcPct val="0"/>
              </a:spcBef>
              <a:defRPr/>
            </a:pPr>
            <a:r>
              <a:rPr lang="en-GB" sz="2400" dirty="0" smtClean="0">
                <a:solidFill>
                  <a:schemeClr val="tx1"/>
                </a:solidFill>
              </a:rPr>
              <a:t>To </a:t>
            </a:r>
            <a:r>
              <a:rPr lang="en-GB" sz="2400" u="sng" dirty="0" smtClean="0">
                <a:solidFill>
                  <a:schemeClr val="tx1"/>
                </a:solidFill>
              </a:rPr>
              <a:t>predict future trends</a:t>
            </a:r>
            <a:r>
              <a:rPr lang="en-GB" sz="2400" dirty="0" smtClean="0">
                <a:solidFill>
                  <a:schemeClr val="tx1"/>
                </a:solidFill>
              </a:rPr>
              <a:t> in CVD mortality </a:t>
            </a:r>
          </a:p>
          <a:p>
            <a:pPr>
              <a:lnSpc>
                <a:spcPct val="110000"/>
              </a:lnSpc>
              <a:spcBef>
                <a:spcPct val="0"/>
              </a:spcBef>
              <a:defRPr/>
            </a:pPr>
            <a:r>
              <a:rPr lang="en-GB" sz="2400" dirty="0" smtClean="0">
                <a:solidFill>
                  <a:schemeClr val="tx1"/>
                </a:solidFill>
              </a:rPr>
              <a:t>To </a:t>
            </a:r>
            <a:r>
              <a:rPr lang="en-GB" sz="2400" u="sng" dirty="0" smtClean="0">
                <a:solidFill>
                  <a:schemeClr val="tx1"/>
                </a:solidFill>
              </a:rPr>
              <a:t>compare policy options</a:t>
            </a:r>
            <a:r>
              <a:rPr lang="en-GB" sz="2400" dirty="0" smtClean="0">
                <a:solidFill>
                  <a:schemeClr val="tx1"/>
                </a:solidFill>
              </a:rPr>
              <a:t> for reducing CVD</a:t>
            </a:r>
          </a:p>
        </p:txBody>
      </p:sp>
      <p:sp>
        <p:nvSpPr>
          <p:cNvPr id="9220" name="Rectangle 4"/>
          <p:cNvSpPr>
            <a:spLocks noChangeArrowheads="1"/>
          </p:cNvSpPr>
          <p:nvPr/>
        </p:nvSpPr>
        <p:spPr bwMode="auto">
          <a:xfrm>
            <a:off x="381000" y="914400"/>
            <a:ext cx="83820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nSpc>
                <a:spcPct val="140000"/>
              </a:lnSpc>
              <a:spcBef>
                <a:spcPct val="0"/>
              </a:spcBef>
              <a:buFontTx/>
              <a:buNone/>
            </a:pPr>
            <a:endParaRPr lang="en-GB" altLang="en-US" sz="2400">
              <a:solidFill>
                <a:srgbClr val="FFFF66"/>
              </a:solidFill>
              <a:latin typeface="Comic Sans MS" pitchFamily="66" charset="0"/>
            </a:endParaRPr>
          </a:p>
        </p:txBody>
      </p:sp>
      <p:sp>
        <p:nvSpPr>
          <p:cNvPr id="9222" name="Text Box 105"/>
          <p:cNvSpPr txBox="1">
            <a:spLocks noChangeArrowheads="1"/>
          </p:cNvSpPr>
          <p:nvPr/>
        </p:nvSpPr>
        <p:spPr bwMode="auto">
          <a:xfrm>
            <a:off x="5580111" y="6165304"/>
            <a:ext cx="3478163" cy="23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3200">
                <a:solidFill>
                  <a:schemeClr val="tx1"/>
                </a:solidFill>
                <a:latin typeface="Times New Roman" pitchFamily="18" charset="0"/>
              </a:defRPr>
            </a:lvl1pPr>
            <a:lvl2pPr marL="742950" indent="-28575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800">
                <a:solidFill>
                  <a:schemeClr val="tx1"/>
                </a:solidFill>
                <a:latin typeface="Times New Roman" pitchFamily="18" charset="0"/>
              </a:defRPr>
            </a:lvl2pPr>
            <a:lvl3pPr marL="11430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400">
                <a:solidFill>
                  <a:schemeClr val="tx1"/>
                </a:solidFill>
                <a:latin typeface="Times New Roman" pitchFamily="18" charset="0"/>
              </a:defRPr>
            </a:lvl3pPr>
            <a:lvl4pPr marL="16002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4pPr>
            <a:lvl5pPr marL="2057400" indent="-228600" defTabSz="828675">
              <a:spcBef>
                <a:spcPct val="20000"/>
              </a:spcBef>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5pPr>
            <a:lvl6pPr marL="25146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6pPr>
            <a:lvl7pPr marL="29718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7pPr>
            <a:lvl8pPr marL="34290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8pPr>
            <a:lvl9pPr marL="3886200" indent="-228600" defTabSz="828675" eaLnBrk="0" fontAlgn="base" hangingPunct="0">
              <a:spcBef>
                <a:spcPct val="20000"/>
              </a:spcBef>
              <a:spcAft>
                <a:spcPct val="0"/>
              </a:spcAft>
              <a:buChar char="»"/>
              <a:tabLst>
                <a:tab pos="657225" algn="l"/>
                <a:tab pos="1312863" algn="l"/>
                <a:tab pos="1970088" algn="l"/>
                <a:tab pos="2627313" algn="l"/>
                <a:tab pos="3282950" algn="l"/>
                <a:tab pos="3940175" algn="l"/>
                <a:tab pos="4595813" algn="l"/>
                <a:tab pos="5253038" algn="l"/>
                <a:tab pos="5910263" algn="l"/>
                <a:tab pos="6565900" algn="l"/>
                <a:tab pos="7223125" algn="l"/>
                <a:tab pos="7880350" algn="l"/>
                <a:tab pos="8535988" algn="l"/>
              </a:tabLst>
              <a:defRPr sz="2000">
                <a:solidFill>
                  <a:schemeClr val="tx1"/>
                </a:solidFill>
                <a:latin typeface="Times New Roman" pitchFamily="18" charset="0"/>
              </a:defRPr>
            </a:lvl9pPr>
          </a:lstStyle>
          <a:p>
            <a:pPr eaLnBrk="1">
              <a:lnSpc>
                <a:spcPct val="97000"/>
              </a:lnSpc>
              <a:spcBef>
                <a:spcPct val="0"/>
              </a:spcBef>
              <a:buClr>
                <a:srgbClr val="000000"/>
              </a:buClr>
              <a:buSzPct val="45000"/>
              <a:buFont typeface="StarSymbol"/>
              <a:buNone/>
            </a:pPr>
            <a:r>
              <a:rPr lang="en-GB" altLang="en-US" sz="1600" dirty="0">
                <a:latin typeface="Arial" pitchFamily="34" charset="0"/>
              </a:rPr>
              <a:t>Ford et al NEJM 2007 </a:t>
            </a:r>
            <a:r>
              <a:rPr lang="en-GB" altLang="en-US" sz="1600" u="sng" dirty="0">
                <a:latin typeface="Arial" pitchFamily="34" charset="0"/>
              </a:rPr>
              <a:t>356</a:t>
            </a:r>
            <a:r>
              <a:rPr lang="en-GB" altLang="en-US" sz="1600" dirty="0">
                <a:latin typeface="Arial" pitchFamily="34" charset="0"/>
              </a:rPr>
              <a:t> 2388 </a:t>
            </a:r>
          </a:p>
        </p:txBody>
      </p:sp>
    </p:spTree>
    <p:extLst>
      <p:ext uri="{BB962C8B-B14F-4D97-AF65-F5344CB8AC3E}">
        <p14:creationId xmlns:p14="http://schemas.microsoft.com/office/powerpoint/2010/main" val="2537152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79388" y="188913"/>
            <a:ext cx="8229600" cy="1143000"/>
          </a:xfrm>
        </p:spPr>
        <p:txBody>
          <a:bodyPr/>
          <a:lstStyle/>
          <a:p>
            <a:pPr eaLnBrk="1" hangingPunct="1"/>
            <a:r>
              <a:rPr lang="en-CA" altLang="en-US" b="1" smtClean="0"/>
              <a:t>Methods</a:t>
            </a:r>
            <a:endParaRPr lang="en-GB" altLang="en-US" smtClean="0"/>
          </a:p>
        </p:txBody>
      </p:sp>
      <p:sp>
        <p:nvSpPr>
          <p:cNvPr id="3" name="Content Placeholder 2"/>
          <p:cNvSpPr>
            <a:spLocks noGrp="1"/>
          </p:cNvSpPr>
          <p:nvPr>
            <p:ph idx="1"/>
          </p:nvPr>
        </p:nvSpPr>
        <p:spPr>
          <a:xfrm>
            <a:off x="323850" y="1196975"/>
            <a:ext cx="8578850" cy="4525963"/>
          </a:xfrm>
        </p:spPr>
        <p:txBody>
          <a:bodyPr>
            <a:normAutofit fontScale="92500" lnSpcReduction="10000"/>
          </a:bodyPr>
          <a:lstStyle/>
          <a:p>
            <a:pPr eaLnBrk="1" hangingPunct="1">
              <a:buFont typeface="Arial" charset="0"/>
              <a:buChar char="•"/>
              <a:defRPr/>
            </a:pPr>
            <a:r>
              <a:rPr lang="en-CA" dirty="0" smtClean="0"/>
              <a:t>Validated IMPACT CHD </a:t>
            </a:r>
            <a:r>
              <a:rPr lang="en-CA" dirty="0"/>
              <a:t>mortality models </a:t>
            </a:r>
            <a:r>
              <a:rPr lang="en-CA" dirty="0" smtClean="0"/>
              <a:t>extended </a:t>
            </a:r>
            <a:r>
              <a:rPr lang="en-CA" dirty="0"/>
              <a:t>to predict potential reductions in CHD </a:t>
            </a:r>
            <a:r>
              <a:rPr lang="en-CA" spc="-100" dirty="0"/>
              <a:t>mortality from 2010 (baseline year) to </a:t>
            </a:r>
            <a:r>
              <a:rPr lang="en-CA" b="1" spc="-100" dirty="0" smtClean="0"/>
              <a:t>2030</a:t>
            </a:r>
          </a:p>
          <a:p>
            <a:pPr eaLnBrk="1" hangingPunct="1">
              <a:buFont typeface="Arial" charset="0"/>
              <a:buChar char="•"/>
              <a:defRPr/>
            </a:pPr>
            <a:r>
              <a:rPr lang="en-CA" dirty="0" smtClean="0"/>
              <a:t>Modelled  absolute </a:t>
            </a:r>
            <a:r>
              <a:rPr lang="en-CA" dirty="0"/>
              <a:t>decreases </a:t>
            </a:r>
            <a:r>
              <a:rPr lang="en-CA" dirty="0" smtClean="0"/>
              <a:t>by 2030</a:t>
            </a:r>
          </a:p>
          <a:p>
            <a:pPr eaLnBrk="1" hangingPunct="1">
              <a:buFont typeface="Arial" charset="0"/>
              <a:buChar char="•"/>
              <a:defRPr/>
            </a:pPr>
            <a:r>
              <a:rPr lang="en-CA" b="1" dirty="0" smtClean="0"/>
              <a:t>MODEST SCENARIOS:</a:t>
            </a:r>
          </a:p>
          <a:p>
            <a:pPr marL="1257300" lvl="3" indent="0" eaLnBrk="1" hangingPunct="1">
              <a:buFont typeface="Arial" charset="0"/>
              <a:buNone/>
              <a:defRPr/>
            </a:pPr>
            <a:r>
              <a:rPr lang="en-CA" sz="3200" dirty="0" smtClean="0"/>
              <a:t> (</a:t>
            </a:r>
            <a:r>
              <a:rPr lang="en-CA" sz="3200" dirty="0" err="1"/>
              <a:t>i</a:t>
            </a:r>
            <a:r>
              <a:rPr lang="en-CA" sz="3200" dirty="0"/>
              <a:t>) </a:t>
            </a:r>
            <a:r>
              <a:rPr lang="en-CA" sz="3200" b="1" dirty="0" smtClean="0"/>
              <a:t> smoking </a:t>
            </a:r>
            <a:r>
              <a:rPr lang="en-CA" sz="3200" dirty="0"/>
              <a:t>prevalence </a:t>
            </a:r>
            <a:r>
              <a:rPr lang="en-CA" sz="3200" dirty="0" smtClean="0"/>
              <a:t>(absolute ↓5%) </a:t>
            </a:r>
          </a:p>
          <a:p>
            <a:pPr marL="1257300" lvl="3" indent="0" eaLnBrk="1" hangingPunct="1">
              <a:buFont typeface="Arial" charset="0"/>
              <a:buNone/>
              <a:defRPr/>
            </a:pPr>
            <a:r>
              <a:rPr lang="en-CA" sz="3200" dirty="0"/>
              <a:t> </a:t>
            </a:r>
            <a:r>
              <a:rPr lang="en-CA" sz="3200" dirty="0" smtClean="0"/>
              <a:t>(ii</a:t>
            </a:r>
            <a:r>
              <a:rPr lang="en-CA" sz="3200" dirty="0"/>
              <a:t>) </a:t>
            </a:r>
            <a:r>
              <a:rPr lang="en-CA" sz="3200" dirty="0" smtClean="0"/>
              <a:t>dietary</a:t>
            </a:r>
            <a:r>
              <a:rPr lang="en-CA" sz="3200" b="1" dirty="0" smtClean="0"/>
              <a:t> </a:t>
            </a:r>
            <a:r>
              <a:rPr lang="en-CA" sz="3200" b="1" dirty="0"/>
              <a:t>salt </a:t>
            </a:r>
            <a:r>
              <a:rPr lang="en-CA" sz="3200" dirty="0"/>
              <a:t>intake </a:t>
            </a:r>
            <a:r>
              <a:rPr lang="en-CA" sz="3200" dirty="0" smtClean="0"/>
              <a:t>(relative↓ 10</a:t>
            </a:r>
            <a:r>
              <a:rPr lang="en-CA" sz="3200" dirty="0"/>
              <a:t>% </a:t>
            </a:r>
            <a:r>
              <a:rPr lang="en-GB" sz="3200" dirty="0" smtClean="0"/>
              <a:t>)</a:t>
            </a:r>
            <a:r>
              <a:rPr lang="en-CA" sz="3200" dirty="0" smtClean="0"/>
              <a:t> </a:t>
            </a:r>
          </a:p>
          <a:p>
            <a:pPr marL="1257300" lvl="3" indent="0" eaLnBrk="1" hangingPunct="1">
              <a:buFont typeface="Arial" charset="0"/>
              <a:buNone/>
              <a:defRPr/>
            </a:pPr>
            <a:r>
              <a:rPr lang="en-CA" sz="3200" dirty="0" smtClean="0"/>
              <a:t> (iii) dietary </a:t>
            </a:r>
            <a:r>
              <a:rPr lang="en-CA" sz="3200" b="1" dirty="0"/>
              <a:t>saturated fat </a:t>
            </a:r>
            <a:r>
              <a:rPr lang="en-CA" sz="3200" b="1" dirty="0" smtClean="0"/>
              <a:t> </a:t>
            </a:r>
            <a:r>
              <a:rPr lang="en-CA" sz="3200" dirty="0" smtClean="0"/>
              <a:t>(relative↓ 2%)</a:t>
            </a:r>
            <a:endParaRPr lang="en-CA" sz="3200" baseline="-25000" dirty="0" smtClean="0"/>
          </a:p>
          <a:p>
            <a:pPr marL="1257300" lvl="3" indent="0" eaLnBrk="1" hangingPunct="1">
              <a:buFont typeface="Arial" charset="0"/>
              <a:buNone/>
              <a:defRPr/>
            </a:pPr>
            <a:r>
              <a:rPr lang="en-CA" sz="3200" dirty="0" smtClean="0"/>
              <a:t>(iv)  </a:t>
            </a:r>
            <a:r>
              <a:rPr lang="en-CA" sz="3200" b="1" dirty="0" smtClean="0"/>
              <a:t>physical inactivity </a:t>
            </a:r>
            <a:r>
              <a:rPr lang="en-CA" sz="3200" dirty="0" smtClean="0"/>
              <a:t>(absolute↓5%)</a:t>
            </a:r>
            <a:endParaRPr lang="en-GB" sz="3200" dirty="0" smtClean="0"/>
          </a:p>
          <a:p>
            <a:pPr marL="0" indent="0" eaLnBrk="1" hangingPunct="1">
              <a:buFont typeface="Arial" charset="0"/>
              <a:buNone/>
              <a:defRPr/>
            </a:pPr>
            <a:endParaRPr lang="en-GB" baseline="-25000" dirty="0"/>
          </a:p>
        </p:txBody>
      </p:sp>
    </p:spTree>
    <p:extLst>
      <p:ext uri="{BB962C8B-B14F-4D97-AF65-F5344CB8AC3E}">
        <p14:creationId xmlns:p14="http://schemas.microsoft.com/office/powerpoint/2010/main" val="199924522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itle 1"/>
          <p:cNvSpPr>
            <a:spLocks noGrp="1"/>
          </p:cNvSpPr>
          <p:nvPr>
            <p:ph type="title"/>
          </p:nvPr>
        </p:nvSpPr>
        <p:spPr>
          <a:xfrm>
            <a:off x="179388" y="188913"/>
            <a:ext cx="8686800" cy="1143000"/>
          </a:xfrm>
        </p:spPr>
        <p:txBody>
          <a:bodyPr>
            <a:normAutofit fontScale="90000"/>
          </a:bodyPr>
          <a:lstStyle/>
          <a:p>
            <a:r>
              <a:rPr lang="en-CA" altLang="en-US" sz="4800" b="1" smtClean="0"/>
              <a:t>Results</a:t>
            </a:r>
            <a:r>
              <a:rPr lang="en-CA" altLang="en-US" sz="4000" b="1" smtClean="0"/>
              <a:t> </a:t>
            </a:r>
            <a:br>
              <a:rPr lang="en-CA" altLang="en-US" sz="4000" b="1" smtClean="0"/>
            </a:br>
            <a:r>
              <a:rPr lang="en-CA" altLang="en-US" sz="4000" b="1" smtClean="0"/>
              <a:t>MODEST SCENARIOS: </a:t>
            </a:r>
            <a:r>
              <a:rPr lang="en-CA" altLang="en-US" sz="3600" b="1" smtClean="0"/>
              <a:t>projections</a:t>
            </a:r>
            <a:r>
              <a:rPr lang="en-CA" altLang="en-US" sz="4000" b="1" smtClean="0"/>
              <a:t> to </a:t>
            </a:r>
            <a:r>
              <a:rPr lang="en-CA" altLang="en-US" sz="3600" b="1" smtClean="0"/>
              <a:t>2030</a:t>
            </a:r>
            <a:endParaRPr lang="en-GB" altLang="en-US" sz="3600" smtClean="0"/>
          </a:p>
        </p:txBody>
      </p:sp>
      <p:graphicFrame>
        <p:nvGraphicFramePr>
          <p:cNvPr id="3074" name="Chart 4"/>
          <p:cNvGraphicFramePr>
            <a:graphicFrameLocks/>
          </p:cNvGraphicFramePr>
          <p:nvPr/>
        </p:nvGraphicFramePr>
        <p:xfrm>
          <a:off x="128588" y="1433513"/>
          <a:ext cx="8958262" cy="5475287"/>
        </p:xfrm>
        <a:graphic>
          <a:graphicData uri="http://schemas.openxmlformats.org/presentationml/2006/ole">
            <mc:AlternateContent xmlns:mc="http://schemas.openxmlformats.org/markup-compatibility/2006">
              <mc:Choice xmlns:v="urn:schemas-microsoft-com:vml" Requires="v">
                <p:oleObj spid="_x0000_s16388" r:id="rId3" imgW="8961897" imgH="5474682" progId="Excel.Chart.8">
                  <p:embed/>
                </p:oleObj>
              </mc:Choice>
              <mc:Fallback>
                <p:oleObj r:id="rId3" imgW="8961897" imgH="5474682" progId="Excel.Chart.8">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88" y="1433513"/>
                        <a:ext cx="8958262" cy="5475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2292354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79388" y="188913"/>
            <a:ext cx="8229600" cy="1143000"/>
          </a:xfrm>
        </p:spPr>
        <p:txBody>
          <a:bodyPr/>
          <a:lstStyle/>
          <a:p>
            <a:pPr eaLnBrk="1" hangingPunct="1"/>
            <a:r>
              <a:rPr lang="en-CA" altLang="en-US" b="1" smtClean="0"/>
              <a:t>Methods</a:t>
            </a:r>
            <a:endParaRPr lang="en-GB" altLang="en-US" smtClean="0"/>
          </a:p>
        </p:txBody>
      </p:sp>
      <p:sp>
        <p:nvSpPr>
          <p:cNvPr id="3" name="Content Placeholder 2"/>
          <p:cNvSpPr>
            <a:spLocks noGrp="1"/>
          </p:cNvSpPr>
          <p:nvPr>
            <p:ph idx="1"/>
          </p:nvPr>
        </p:nvSpPr>
        <p:spPr>
          <a:xfrm>
            <a:off x="323850" y="1196975"/>
            <a:ext cx="8578850" cy="4525963"/>
          </a:xfrm>
        </p:spPr>
        <p:txBody>
          <a:bodyPr/>
          <a:lstStyle/>
          <a:p>
            <a:pPr eaLnBrk="1" hangingPunct="1">
              <a:buFont typeface="Arial" charset="0"/>
              <a:buChar char="•"/>
              <a:defRPr/>
            </a:pPr>
            <a:r>
              <a:rPr lang="en-CA" b="1" dirty="0" smtClean="0"/>
              <a:t>IDEAL SCENARIOS:</a:t>
            </a:r>
          </a:p>
          <a:p>
            <a:pPr marL="1257300" lvl="3" indent="0" eaLnBrk="1" hangingPunct="1">
              <a:buFont typeface="Arial" charset="0"/>
              <a:buNone/>
              <a:defRPr/>
            </a:pPr>
            <a:r>
              <a:rPr lang="en-CA" sz="3200" dirty="0" smtClean="0"/>
              <a:t>   (</a:t>
            </a:r>
            <a:r>
              <a:rPr lang="en-CA" sz="3200" dirty="0" err="1"/>
              <a:t>i</a:t>
            </a:r>
            <a:r>
              <a:rPr lang="en-CA" sz="3200" dirty="0" smtClean="0"/>
              <a:t>) </a:t>
            </a:r>
            <a:r>
              <a:rPr lang="en-CA" sz="3200" b="1" dirty="0" smtClean="0"/>
              <a:t> smoking </a:t>
            </a:r>
            <a:r>
              <a:rPr lang="en-CA" sz="3200" dirty="0"/>
              <a:t>prevalence </a:t>
            </a:r>
            <a:r>
              <a:rPr lang="en-CA" sz="3200" dirty="0" smtClean="0"/>
              <a:t>(absolute↓15%) </a:t>
            </a:r>
          </a:p>
          <a:p>
            <a:pPr marL="1257300" lvl="3" indent="0" eaLnBrk="1" hangingPunct="1">
              <a:buFont typeface="Arial" charset="0"/>
              <a:buNone/>
              <a:defRPr/>
            </a:pPr>
            <a:r>
              <a:rPr lang="en-CA" sz="3200" dirty="0"/>
              <a:t> </a:t>
            </a:r>
            <a:r>
              <a:rPr lang="en-CA" sz="3200" dirty="0" smtClean="0"/>
              <a:t> (ii</a:t>
            </a:r>
            <a:r>
              <a:rPr lang="en-CA" sz="3200" dirty="0"/>
              <a:t>) </a:t>
            </a:r>
            <a:r>
              <a:rPr lang="en-CA" sz="3200" dirty="0" smtClean="0"/>
              <a:t>dietary</a:t>
            </a:r>
            <a:r>
              <a:rPr lang="en-CA" sz="3200" b="1" dirty="0" smtClean="0"/>
              <a:t> </a:t>
            </a:r>
            <a:r>
              <a:rPr lang="en-CA" sz="3200" b="1" dirty="0"/>
              <a:t>salt </a:t>
            </a:r>
            <a:r>
              <a:rPr lang="en-CA" sz="3200" dirty="0"/>
              <a:t>intake </a:t>
            </a:r>
            <a:r>
              <a:rPr lang="en-CA" sz="3200" dirty="0" smtClean="0"/>
              <a:t>(relative↓ 30</a:t>
            </a:r>
            <a:r>
              <a:rPr lang="en-CA" sz="3200" dirty="0"/>
              <a:t>% </a:t>
            </a:r>
            <a:r>
              <a:rPr lang="en-GB" sz="3200" dirty="0" smtClean="0"/>
              <a:t>)</a:t>
            </a:r>
            <a:r>
              <a:rPr lang="en-CA" sz="3200" dirty="0" smtClean="0"/>
              <a:t> </a:t>
            </a:r>
          </a:p>
          <a:p>
            <a:pPr marL="1257300" lvl="3" indent="0" eaLnBrk="1" hangingPunct="1">
              <a:buFont typeface="Arial" charset="0"/>
              <a:buNone/>
              <a:defRPr/>
            </a:pPr>
            <a:r>
              <a:rPr lang="en-CA" sz="3200" dirty="0"/>
              <a:t> </a:t>
            </a:r>
            <a:r>
              <a:rPr lang="en-CA" sz="3200" dirty="0" smtClean="0"/>
              <a:t>(iii) dietary </a:t>
            </a:r>
            <a:r>
              <a:rPr lang="en-CA" sz="3200" b="1" dirty="0"/>
              <a:t>saturated fat </a:t>
            </a:r>
            <a:r>
              <a:rPr lang="en-CA" sz="3200" b="1" dirty="0" smtClean="0"/>
              <a:t> </a:t>
            </a:r>
            <a:r>
              <a:rPr lang="en-CA" sz="3200" dirty="0" smtClean="0"/>
              <a:t>(relative↓ 6%</a:t>
            </a:r>
            <a:r>
              <a:rPr lang="en-CA" sz="3200" baseline="-25000" dirty="0" smtClean="0"/>
              <a:t> </a:t>
            </a:r>
            <a:r>
              <a:rPr lang="en-GB" sz="3200" dirty="0" smtClean="0"/>
              <a:t>)</a:t>
            </a:r>
          </a:p>
          <a:p>
            <a:pPr marL="0" indent="0" eaLnBrk="1" hangingPunct="1">
              <a:buFont typeface="Arial" charset="0"/>
              <a:buNone/>
              <a:defRPr/>
            </a:pPr>
            <a:r>
              <a:rPr lang="en-CA" dirty="0" smtClean="0"/>
              <a:t>               (iv) </a:t>
            </a:r>
            <a:r>
              <a:rPr lang="en-CA" b="1" dirty="0" smtClean="0"/>
              <a:t>physical inactivity </a:t>
            </a:r>
            <a:r>
              <a:rPr lang="en-CA" dirty="0" smtClean="0"/>
              <a:t>(absolute↓15%)</a:t>
            </a:r>
            <a:endParaRPr lang="en-GB" baseline="-25000" dirty="0"/>
          </a:p>
        </p:txBody>
      </p:sp>
    </p:spTree>
    <p:extLst>
      <p:ext uri="{BB962C8B-B14F-4D97-AF65-F5344CB8AC3E}">
        <p14:creationId xmlns:p14="http://schemas.microsoft.com/office/powerpoint/2010/main" val="8002650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79388" y="188913"/>
            <a:ext cx="8686800" cy="1143000"/>
          </a:xfrm>
        </p:spPr>
        <p:txBody>
          <a:bodyPr>
            <a:normAutofit fontScale="90000"/>
          </a:bodyPr>
          <a:lstStyle/>
          <a:p>
            <a:r>
              <a:rPr lang="en-CA" altLang="en-US" sz="4800" b="1" smtClean="0"/>
              <a:t>Preliminary Results</a:t>
            </a:r>
            <a:r>
              <a:rPr lang="en-CA" altLang="en-US" sz="4000" b="1" smtClean="0"/>
              <a:t> </a:t>
            </a:r>
            <a:br>
              <a:rPr lang="en-CA" altLang="en-US" sz="4000" b="1" smtClean="0"/>
            </a:br>
            <a:r>
              <a:rPr lang="en-CA" altLang="en-US" sz="4000" b="1" smtClean="0"/>
              <a:t>IDEAL SCENARIOS: </a:t>
            </a:r>
            <a:r>
              <a:rPr lang="en-CA" altLang="en-US" sz="3600" b="1" smtClean="0"/>
              <a:t>projections</a:t>
            </a:r>
            <a:r>
              <a:rPr lang="en-CA" altLang="en-US" sz="4000" b="1" smtClean="0"/>
              <a:t> to </a:t>
            </a:r>
            <a:r>
              <a:rPr lang="en-CA" altLang="en-US" sz="3600" b="1" smtClean="0"/>
              <a:t>2030</a:t>
            </a:r>
            <a:endParaRPr lang="en-GB" altLang="en-US" sz="3600" smtClean="0"/>
          </a:p>
        </p:txBody>
      </p:sp>
      <p:graphicFrame>
        <p:nvGraphicFramePr>
          <p:cNvPr id="7" name="Chart 6"/>
          <p:cNvGraphicFramePr>
            <a:graphicFrameLocks/>
          </p:cNvGraphicFramePr>
          <p:nvPr/>
        </p:nvGraphicFramePr>
        <p:xfrm>
          <a:off x="179512" y="1628800"/>
          <a:ext cx="8712968" cy="48965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392719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79388" y="125413"/>
            <a:ext cx="8686800" cy="1143000"/>
          </a:xfrm>
        </p:spPr>
        <p:txBody>
          <a:bodyPr/>
          <a:lstStyle/>
          <a:p>
            <a:pPr eaLnBrk="1" hangingPunct="1"/>
            <a:r>
              <a:rPr lang="en-CA" altLang="en-US" sz="3600" b="1" smtClean="0"/>
              <a:t>IDEAL SCENARIOS: </a:t>
            </a:r>
            <a:r>
              <a:rPr lang="en-CA" altLang="en-US" b="1" smtClean="0"/>
              <a:t>projections</a:t>
            </a:r>
            <a:r>
              <a:rPr lang="en-CA" altLang="en-US" sz="4000" b="1" smtClean="0"/>
              <a:t> to </a:t>
            </a:r>
            <a:r>
              <a:rPr lang="en-CA" altLang="en-US" b="1" smtClean="0"/>
              <a:t>2030</a:t>
            </a:r>
            <a:endParaRPr lang="en-GB" altLang="en-US" smtClean="0"/>
          </a:p>
        </p:txBody>
      </p:sp>
      <p:sp>
        <p:nvSpPr>
          <p:cNvPr id="3" name="Content Placeholder 2"/>
          <p:cNvSpPr>
            <a:spLocks noGrp="1"/>
          </p:cNvSpPr>
          <p:nvPr>
            <p:ph idx="1"/>
          </p:nvPr>
        </p:nvSpPr>
        <p:spPr>
          <a:xfrm>
            <a:off x="457200" y="1600200"/>
            <a:ext cx="8507413" cy="4525963"/>
          </a:xfrm>
        </p:spPr>
        <p:txBody>
          <a:bodyPr/>
          <a:lstStyle/>
          <a:p>
            <a:pPr eaLnBrk="1" hangingPunct="1">
              <a:buFont typeface="Arial" charset="0"/>
              <a:buChar char="•"/>
              <a:defRPr/>
            </a:pPr>
            <a:r>
              <a:rPr lang="en-CA" sz="2800" b="1" dirty="0" smtClean="0"/>
              <a:t>↓15</a:t>
            </a:r>
            <a:r>
              <a:rPr lang="en-CA" sz="2800" b="1" dirty="0"/>
              <a:t>% </a:t>
            </a:r>
            <a:r>
              <a:rPr lang="en-CA" sz="2800" b="1" dirty="0" smtClean="0"/>
              <a:t>smoking :</a:t>
            </a:r>
            <a:r>
              <a:rPr lang="en-CA" sz="2800" dirty="0" smtClean="0"/>
              <a:t>↓CHD </a:t>
            </a:r>
            <a:r>
              <a:rPr lang="en-CA" sz="2800" dirty="0"/>
              <a:t>deaths by </a:t>
            </a:r>
            <a:r>
              <a:rPr lang="en-CA" sz="2800" b="1" dirty="0"/>
              <a:t>7</a:t>
            </a:r>
            <a:r>
              <a:rPr lang="en-CA" sz="2800" b="1" dirty="0" smtClean="0"/>
              <a:t>% </a:t>
            </a:r>
          </a:p>
          <a:p>
            <a:pPr marL="0" indent="0" eaLnBrk="1" hangingPunct="1">
              <a:buFont typeface="Arial" charset="0"/>
              <a:buNone/>
              <a:defRPr/>
            </a:pPr>
            <a:r>
              <a:rPr lang="en-CA" sz="2000" dirty="0" smtClean="0"/>
              <a:t>	(</a:t>
            </a:r>
            <a:r>
              <a:rPr lang="en-CA" sz="2200" dirty="0" smtClean="0"/>
              <a:t>≈40 &amp; </a:t>
            </a:r>
            <a:r>
              <a:rPr lang="en-CA" sz="2200" dirty="0"/>
              <a:t>130 </a:t>
            </a:r>
            <a:r>
              <a:rPr lang="en-CA" sz="2200" dirty="0" smtClean="0"/>
              <a:t>fewer </a:t>
            </a:r>
            <a:r>
              <a:rPr lang="en-CA" sz="2200" dirty="0"/>
              <a:t>deaths In </a:t>
            </a:r>
            <a:r>
              <a:rPr lang="en-CA" sz="2200" dirty="0" smtClean="0"/>
              <a:t>NI &amp; </a:t>
            </a:r>
            <a:r>
              <a:rPr lang="en-CA" sz="2200" dirty="0" err="1" smtClean="0"/>
              <a:t>RoI</a:t>
            </a:r>
            <a:r>
              <a:rPr lang="en-CA" sz="2200" dirty="0" smtClean="0"/>
              <a:t> </a:t>
            </a:r>
            <a:r>
              <a:rPr lang="en-CA" sz="1800" dirty="0" smtClean="0"/>
              <a:t>respectively</a:t>
            </a:r>
            <a:r>
              <a:rPr lang="en-CA" sz="1800" dirty="0"/>
              <a:t>).</a:t>
            </a:r>
            <a:endParaRPr lang="en-GB" sz="1800" dirty="0"/>
          </a:p>
          <a:p>
            <a:pPr eaLnBrk="1" hangingPunct="1">
              <a:buFont typeface="Arial" charset="0"/>
              <a:buChar char="•"/>
              <a:defRPr/>
            </a:pPr>
            <a:r>
              <a:rPr lang="en-CA" sz="2800" b="1" dirty="0" smtClean="0"/>
              <a:t>↓30% salt intake </a:t>
            </a:r>
            <a:r>
              <a:rPr lang="en-CA" sz="2800" dirty="0" smtClean="0"/>
              <a:t>:↓CHD </a:t>
            </a:r>
            <a:r>
              <a:rPr lang="en-CA" sz="2800" dirty="0"/>
              <a:t>deaths by </a:t>
            </a:r>
            <a:r>
              <a:rPr lang="en-CA" sz="2800" b="1" dirty="0" smtClean="0"/>
              <a:t>4</a:t>
            </a:r>
            <a:r>
              <a:rPr lang="en-CA" sz="2800" b="1" dirty="0"/>
              <a:t>% </a:t>
            </a:r>
            <a:endParaRPr lang="en-CA" sz="2800" b="1" dirty="0" smtClean="0"/>
          </a:p>
          <a:p>
            <a:pPr marL="0" indent="0" eaLnBrk="1" hangingPunct="1">
              <a:buFont typeface="Arial" charset="0"/>
              <a:buNone/>
              <a:defRPr/>
            </a:pPr>
            <a:r>
              <a:rPr lang="en-CA" sz="2400" dirty="0" smtClean="0"/>
              <a:t>	(≈ 25 &amp; </a:t>
            </a:r>
            <a:r>
              <a:rPr lang="en-CA" sz="2400" dirty="0"/>
              <a:t>75 </a:t>
            </a:r>
            <a:r>
              <a:rPr lang="en-CA" sz="2400" dirty="0" smtClean="0"/>
              <a:t>fewer </a:t>
            </a:r>
            <a:r>
              <a:rPr lang="en-CA" sz="2400" dirty="0"/>
              <a:t>deaths respectively) </a:t>
            </a:r>
            <a:endParaRPr lang="en-CA" sz="2800" dirty="0" smtClean="0"/>
          </a:p>
          <a:p>
            <a:pPr eaLnBrk="1" hangingPunct="1">
              <a:buFont typeface="Arial" charset="0"/>
              <a:buChar char="•"/>
              <a:defRPr/>
            </a:pPr>
            <a:r>
              <a:rPr lang="en-CA" sz="2800" b="1" dirty="0" smtClean="0"/>
              <a:t>↓6%</a:t>
            </a:r>
            <a:r>
              <a:rPr lang="en-CA" sz="2800" b="1" baseline="-25000" dirty="0" smtClean="0"/>
              <a:t>E</a:t>
            </a:r>
            <a:r>
              <a:rPr lang="en-CA" sz="2800" b="1" dirty="0" smtClean="0"/>
              <a:t> </a:t>
            </a:r>
            <a:r>
              <a:rPr lang="en-CA" sz="2800" b="1" dirty="0"/>
              <a:t>in saturated fat intake </a:t>
            </a:r>
            <a:r>
              <a:rPr lang="en-CA" sz="2800" b="1" dirty="0" smtClean="0"/>
              <a:t>:</a:t>
            </a:r>
            <a:r>
              <a:rPr lang="en-CA" sz="2800" dirty="0" smtClean="0"/>
              <a:t>↓CHD </a:t>
            </a:r>
            <a:r>
              <a:rPr lang="en-CA" sz="2800" dirty="0"/>
              <a:t>deaths by </a:t>
            </a:r>
            <a:r>
              <a:rPr lang="en-CA" sz="2800" b="1" dirty="0" smtClean="0"/>
              <a:t>10% </a:t>
            </a:r>
          </a:p>
          <a:p>
            <a:pPr marL="0" indent="0" eaLnBrk="1" hangingPunct="1">
              <a:buFont typeface="Arial" charset="0"/>
              <a:buNone/>
              <a:defRPr/>
            </a:pPr>
            <a:r>
              <a:rPr lang="en-CA" sz="2800" b="1" dirty="0"/>
              <a:t>	</a:t>
            </a:r>
            <a:r>
              <a:rPr lang="en-CA" sz="2400" dirty="0" smtClean="0"/>
              <a:t>(≈ 65 &amp; 170  </a:t>
            </a:r>
            <a:r>
              <a:rPr lang="en-CA" sz="2000" dirty="0"/>
              <a:t>fewer deaths </a:t>
            </a:r>
            <a:r>
              <a:rPr lang="en-CA" sz="2000" dirty="0" smtClean="0"/>
              <a:t>respectively</a:t>
            </a:r>
            <a:r>
              <a:rPr lang="en-CA" sz="2000" dirty="0"/>
              <a:t>).  </a:t>
            </a:r>
            <a:endParaRPr lang="en-CA" sz="2000" dirty="0" smtClean="0"/>
          </a:p>
          <a:p>
            <a:pPr eaLnBrk="1" hangingPunct="1">
              <a:buFont typeface="Arial" charset="0"/>
              <a:buChar char="•"/>
              <a:defRPr/>
            </a:pPr>
            <a:r>
              <a:rPr lang="en-CA" sz="2800" b="1" dirty="0" smtClean="0"/>
              <a:t>↓15% physical inactivity:</a:t>
            </a:r>
            <a:r>
              <a:rPr lang="en-CA" sz="2800" dirty="0" smtClean="0"/>
              <a:t>↓CHD deaths by</a:t>
            </a:r>
            <a:r>
              <a:rPr lang="en-CA" sz="2800" b="1" dirty="0" smtClean="0"/>
              <a:t> 4% </a:t>
            </a:r>
            <a:endParaRPr lang="en-CA" sz="2400" b="1" dirty="0" smtClean="0"/>
          </a:p>
          <a:p>
            <a:pPr marL="0" indent="0" eaLnBrk="1" hangingPunct="1">
              <a:buFont typeface="Arial" charset="0"/>
              <a:buNone/>
              <a:defRPr/>
            </a:pPr>
            <a:r>
              <a:rPr lang="en-CA" sz="2000" b="1" dirty="0" smtClean="0"/>
              <a:t>	</a:t>
            </a:r>
            <a:r>
              <a:rPr lang="en-CA" sz="2000" dirty="0" smtClean="0"/>
              <a:t>(≈ 30 and 90 fewer deaths respectively).</a:t>
            </a:r>
            <a:endParaRPr lang="en-GB" sz="2000" dirty="0" smtClean="0"/>
          </a:p>
          <a:p>
            <a:pPr marL="0" indent="0" eaLnBrk="1" hangingPunct="1">
              <a:buFont typeface="Arial" charset="0"/>
              <a:buNone/>
              <a:defRPr/>
            </a:pPr>
            <a:endParaRPr lang="en-GB" sz="2000" dirty="0"/>
          </a:p>
          <a:p>
            <a:pPr eaLnBrk="1" hangingPunct="1">
              <a:buFont typeface="Arial" charset="0"/>
              <a:buChar char="•"/>
              <a:defRPr/>
            </a:pPr>
            <a:endParaRPr lang="en-GB" sz="2800" dirty="0"/>
          </a:p>
        </p:txBody>
      </p:sp>
    </p:spTree>
    <p:extLst>
      <p:ext uri="{BB962C8B-B14F-4D97-AF65-F5344CB8AC3E}">
        <p14:creationId xmlns:p14="http://schemas.microsoft.com/office/powerpoint/2010/main" val="35788482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body" idx="4294967295"/>
          </p:nvPr>
        </p:nvSpPr>
        <p:spPr>
          <a:xfrm>
            <a:off x="250825" y="2381250"/>
            <a:ext cx="9372600" cy="3352800"/>
          </a:xfrm>
        </p:spPr>
        <p:txBody>
          <a:bodyPr/>
          <a:lstStyle/>
          <a:p>
            <a:pPr>
              <a:lnSpc>
                <a:spcPct val="90000"/>
              </a:lnSpc>
              <a:buFont typeface="Symbol" pitchFamily="18" charset="2"/>
              <a:buNone/>
              <a:defRPr/>
            </a:pPr>
            <a:r>
              <a:rPr lang="en-GB" sz="2400" b="1" u="sng" dirty="0" smtClean="0">
                <a:latin typeface="+mj-lt"/>
                <a:cs typeface="Times New Roman" pitchFamily="18" charset="0"/>
              </a:rPr>
              <a:t>Coronary mortality: </a:t>
            </a:r>
            <a:r>
              <a:rPr lang="en-GB" sz="2800" b="1" u="sng" dirty="0" smtClean="0">
                <a:latin typeface="+mj-lt"/>
                <a:cs typeface="Times New Roman" pitchFamily="18" charset="0"/>
              </a:rPr>
              <a:t>big falls</a:t>
            </a:r>
            <a:r>
              <a:rPr lang="en-GB" sz="2400" b="1" u="sng" dirty="0" smtClean="0">
                <a:latin typeface="+mj-lt"/>
                <a:cs typeface="Times New Roman" pitchFamily="18" charset="0"/>
              </a:rPr>
              <a:t> in </a:t>
            </a:r>
            <a:r>
              <a:rPr lang="en-GB" sz="2800" b="1" u="sng" dirty="0" smtClean="0">
                <a:latin typeface="+mj-lt"/>
                <a:cs typeface="Times New Roman" pitchFamily="18" charset="0"/>
              </a:rPr>
              <a:t>UK, US</a:t>
            </a:r>
            <a:r>
              <a:rPr lang="en-GB" sz="2000" b="1" u="sng" dirty="0" smtClean="0">
                <a:latin typeface="+mj-lt"/>
                <a:cs typeface="Times New Roman" pitchFamily="18" charset="0"/>
              </a:rPr>
              <a:t> &amp; </a:t>
            </a:r>
            <a:r>
              <a:rPr lang="en-GB" sz="2800" b="1" u="sng" dirty="0" smtClean="0">
                <a:latin typeface="+mj-lt"/>
                <a:cs typeface="Times New Roman" pitchFamily="18" charset="0"/>
              </a:rPr>
              <a:t>elsewhere</a:t>
            </a:r>
            <a:r>
              <a:rPr lang="en-GB" sz="2800" b="1" dirty="0" smtClean="0">
                <a:latin typeface="+mj-lt"/>
                <a:cs typeface="Times New Roman" pitchFamily="18" charset="0"/>
              </a:rPr>
              <a:t> </a:t>
            </a:r>
          </a:p>
          <a:p>
            <a:pPr>
              <a:lnSpc>
                <a:spcPct val="90000"/>
              </a:lnSpc>
              <a:buFont typeface="Symbol" pitchFamily="18" charset="2"/>
              <a:buChar char="©"/>
              <a:defRPr/>
            </a:pPr>
            <a:r>
              <a:rPr lang="en-GB" sz="2400" b="1" dirty="0" smtClean="0">
                <a:latin typeface="+mj-lt"/>
                <a:cs typeface="Times New Roman" pitchFamily="18" charset="0"/>
              </a:rPr>
              <a:t> 25%-50% due to “evidence-based” therapies</a:t>
            </a:r>
          </a:p>
          <a:p>
            <a:pPr>
              <a:lnSpc>
                <a:spcPct val="90000"/>
              </a:lnSpc>
              <a:buFont typeface="Symbol" pitchFamily="18" charset="2"/>
              <a:buChar char="©"/>
              <a:defRPr/>
            </a:pPr>
            <a:r>
              <a:rPr lang="en-GB" sz="2400" b="1" dirty="0" smtClean="0">
                <a:latin typeface="+mj-lt"/>
                <a:cs typeface="Times New Roman" pitchFamily="18" charset="0"/>
              </a:rPr>
              <a:t> 50% -75% due to risk factor reductions</a:t>
            </a:r>
          </a:p>
          <a:p>
            <a:pPr>
              <a:lnSpc>
                <a:spcPct val="90000"/>
              </a:lnSpc>
              <a:buFont typeface="Symbol" pitchFamily="18" charset="2"/>
              <a:buNone/>
              <a:defRPr/>
            </a:pPr>
            <a:endParaRPr lang="en-GB" sz="600" b="1" dirty="0" smtClean="0">
              <a:latin typeface="+mj-lt"/>
              <a:cs typeface="Times New Roman" pitchFamily="18" charset="0"/>
            </a:endParaRPr>
          </a:p>
          <a:p>
            <a:pPr>
              <a:lnSpc>
                <a:spcPct val="90000"/>
              </a:lnSpc>
              <a:buFont typeface="Symbol" pitchFamily="18" charset="2"/>
              <a:buChar char="©"/>
              <a:defRPr/>
            </a:pPr>
            <a:r>
              <a:rPr lang="en-GB" sz="2800" b="1" dirty="0" smtClean="0">
                <a:latin typeface="+mj-lt"/>
                <a:cs typeface="Times New Roman" pitchFamily="18" charset="0"/>
              </a:rPr>
              <a:t> small reductions in risk factors </a:t>
            </a:r>
          </a:p>
          <a:p>
            <a:pPr>
              <a:lnSpc>
                <a:spcPct val="90000"/>
              </a:lnSpc>
              <a:buFont typeface="Symbol" pitchFamily="18" charset="2"/>
              <a:buNone/>
              <a:defRPr/>
            </a:pPr>
            <a:r>
              <a:rPr lang="en-GB" sz="2800" b="1" dirty="0" smtClean="0">
                <a:latin typeface="+mj-lt"/>
                <a:cs typeface="Times New Roman" pitchFamily="18" charset="0"/>
              </a:rPr>
              <a:t>		could Halve CHD deaths </a:t>
            </a:r>
            <a:r>
              <a:rPr lang="en-GB" sz="2400" b="1" dirty="0" smtClean="0">
                <a:latin typeface="+mj-lt"/>
                <a:cs typeface="Times New Roman" pitchFamily="18" charset="0"/>
              </a:rPr>
              <a:t>in UK, USA </a:t>
            </a:r>
            <a:r>
              <a:rPr lang="en-GB" sz="2000" b="1" dirty="0" smtClean="0">
                <a:latin typeface="+mj-lt"/>
                <a:cs typeface="Times New Roman" pitchFamily="18" charset="0"/>
              </a:rPr>
              <a:t>&amp; elsewhere</a:t>
            </a:r>
            <a:endParaRPr lang="en-GB" sz="2800" b="1" dirty="0" smtClean="0">
              <a:latin typeface="+mj-lt"/>
              <a:cs typeface="Times New Roman" pitchFamily="18" charset="0"/>
            </a:endParaRPr>
          </a:p>
          <a:p>
            <a:pPr>
              <a:lnSpc>
                <a:spcPct val="90000"/>
              </a:lnSpc>
              <a:buFont typeface="Symbol" pitchFamily="18" charset="2"/>
              <a:buChar char="©"/>
              <a:defRPr/>
            </a:pPr>
            <a:r>
              <a:rPr lang="en-GB" sz="2800" b="1" dirty="0" smtClean="0">
                <a:latin typeface="+mj-lt"/>
                <a:cs typeface="Times New Roman" pitchFamily="18" charset="0"/>
              </a:rPr>
              <a:t> </a:t>
            </a:r>
            <a:r>
              <a:rPr lang="en-GB" sz="2400" b="1" u="sng" dirty="0" smtClean="0">
                <a:latin typeface="+mj-lt"/>
                <a:cs typeface="Times New Roman" pitchFamily="18" charset="0"/>
              </a:rPr>
              <a:t>Healthy diet</a:t>
            </a:r>
            <a:r>
              <a:rPr lang="en-GB" sz="2400" b="1" dirty="0" smtClean="0">
                <a:latin typeface="+mj-lt"/>
                <a:cs typeface="Times New Roman" pitchFamily="18" charset="0"/>
              </a:rPr>
              <a:t> </a:t>
            </a:r>
            <a:r>
              <a:rPr lang="en-GB" sz="1800" dirty="0" smtClean="0">
                <a:latin typeface="+mj-lt"/>
                <a:cs typeface="Times New Roman" pitchFamily="18" charset="0"/>
              </a:rPr>
              <a:t>&amp;</a:t>
            </a:r>
            <a:r>
              <a:rPr lang="en-GB" sz="2400" b="1" dirty="0" smtClean="0">
                <a:latin typeface="+mj-lt"/>
                <a:cs typeface="Times New Roman" pitchFamily="18" charset="0"/>
              </a:rPr>
              <a:t> </a:t>
            </a:r>
            <a:r>
              <a:rPr lang="en-GB" sz="2400" b="1" u="sng" dirty="0" smtClean="0">
                <a:latin typeface="+mj-lt"/>
                <a:cs typeface="Times New Roman" pitchFamily="18" charset="0"/>
              </a:rPr>
              <a:t>Tobacco control </a:t>
            </a:r>
            <a:r>
              <a:rPr lang="en-GB" sz="2400" b="1" dirty="0" smtClean="0">
                <a:latin typeface="+mj-lt"/>
                <a:cs typeface="Times New Roman" pitchFamily="18" charset="0"/>
              </a:rPr>
              <a:t>top policy priorities</a:t>
            </a:r>
          </a:p>
          <a:p>
            <a:pPr>
              <a:lnSpc>
                <a:spcPct val="90000"/>
              </a:lnSpc>
              <a:buFont typeface="Symbol" pitchFamily="18" charset="2"/>
              <a:buChar char="©"/>
              <a:defRPr/>
            </a:pPr>
            <a:r>
              <a:rPr lang="en-GB" sz="2400" b="1" dirty="0" smtClean="0">
                <a:latin typeface="+mj-lt"/>
                <a:cs typeface="Times New Roman" pitchFamily="18" charset="0"/>
              </a:rPr>
              <a:t> IMPACT</a:t>
            </a:r>
            <a:r>
              <a:rPr lang="en-GB" sz="2400" b="1" baseline="-25000" dirty="0" smtClean="0">
                <a:latin typeface="+mj-lt"/>
                <a:cs typeface="Times New Roman" pitchFamily="18" charset="0"/>
              </a:rPr>
              <a:t>1</a:t>
            </a:r>
            <a:r>
              <a:rPr lang="en-GB" sz="2400" b="1" dirty="0" smtClean="0">
                <a:latin typeface="+mj-lt"/>
                <a:cs typeface="Times New Roman" pitchFamily="18" charset="0"/>
              </a:rPr>
              <a:t> policy model valuable</a:t>
            </a:r>
            <a:r>
              <a:rPr lang="en-GB" sz="1800" b="1" dirty="0" smtClean="0">
                <a:latin typeface="+mj-lt"/>
                <a:cs typeface="Times New Roman" pitchFamily="18" charset="0"/>
              </a:rPr>
              <a:t> to </a:t>
            </a:r>
            <a:r>
              <a:rPr lang="en-GB" sz="2400" b="1" dirty="0" smtClean="0">
                <a:latin typeface="+mj-lt"/>
                <a:cs typeface="Times New Roman" pitchFamily="18" charset="0"/>
              </a:rPr>
              <a:t>examine CVD trends</a:t>
            </a:r>
            <a:endParaRPr lang="tr-TR" sz="2400" b="1" dirty="0" smtClean="0">
              <a:latin typeface="+mj-lt"/>
              <a:cs typeface="Times New Roman" pitchFamily="18" charset="0"/>
            </a:endParaRPr>
          </a:p>
        </p:txBody>
      </p:sp>
      <p:sp>
        <p:nvSpPr>
          <p:cNvPr id="5" name="Rectangle 2"/>
          <p:cNvSpPr txBox="1">
            <a:spLocks noChangeArrowheads="1"/>
          </p:cNvSpPr>
          <p:nvPr/>
        </p:nvSpPr>
        <p:spPr bwMode="auto">
          <a:xfrm>
            <a:off x="1" y="214313"/>
            <a:ext cx="9144000" cy="2016125"/>
          </a:xfrm>
          <a:prstGeom prst="rect">
            <a:avLst/>
          </a:prstGeom>
          <a:noFill/>
          <a:ln w="9525">
            <a:noFill/>
            <a:miter lim="800000"/>
            <a:headEnd/>
            <a:tailEnd/>
          </a:ln>
          <a:effectLst/>
        </p:spPr>
        <p:txBody>
          <a:bodyPr anchor="ctr"/>
          <a:lstStyle/>
          <a:p>
            <a:pPr algn="ctr">
              <a:lnSpc>
                <a:spcPct val="90000"/>
              </a:lnSpc>
              <a:defRPr/>
            </a:pPr>
            <a:r>
              <a:rPr lang="en-GB" sz="4000" b="1" i="0" kern="0" dirty="0">
                <a:latin typeface="+mj-lt"/>
                <a:ea typeface="+mj-ea"/>
                <a:cs typeface="Arial" charset="0"/>
              </a:rPr>
              <a:t>IMPACT: Modelling past and future trends in cardiovascular disease</a:t>
            </a:r>
          </a:p>
          <a:p>
            <a:pPr algn="ctr">
              <a:lnSpc>
                <a:spcPct val="90000"/>
              </a:lnSpc>
              <a:defRPr/>
            </a:pPr>
            <a:r>
              <a:rPr lang="en-GB" sz="4000" b="1" i="0" kern="0" dirty="0">
                <a:latin typeface="+mj-lt"/>
                <a:ea typeface="+mj-ea"/>
                <a:cs typeface="Arial" charset="0"/>
              </a:rPr>
              <a:t>	</a:t>
            </a:r>
            <a:r>
              <a:rPr lang="en-GB" sz="4800" b="1" i="0" kern="0" dirty="0">
                <a:latin typeface="+mj-lt"/>
                <a:ea typeface="+mj-ea"/>
                <a:cs typeface="Arial" charset="0"/>
              </a:rPr>
              <a:t>Conclusions </a:t>
            </a:r>
            <a:endParaRPr lang="en-AU" sz="4000" b="1" kern="0" dirty="0">
              <a:latin typeface="+mj-lt"/>
              <a:ea typeface="+mj-ea"/>
              <a:cs typeface="+mj-cs"/>
            </a:endParaRPr>
          </a:p>
        </p:txBody>
      </p:sp>
    </p:spTree>
    <p:extLst>
      <p:ext uri="{BB962C8B-B14F-4D97-AF65-F5344CB8AC3E}">
        <p14:creationId xmlns:p14="http://schemas.microsoft.com/office/powerpoint/2010/main" val="158647165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50825" y="701675"/>
            <a:ext cx="8580438" cy="1143000"/>
          </a:xfrm>
        </p:spPr>
        <p:txBody>
          <a:bodyPr>
            <a:normAutofit fontScale="90000"/>
          </a:bodyPr>
          <a:lstStyle/>
          <a:p>
            <a:pPr eaLnBrk="1" hangingPunct="1"/>
            <a:r>
              <a:rPr lang="en-CA" altLang="en-US" sz="2400" b="1" smtClean="0"/>
              <a:t>MODELLING FUTURE CORONARY HEART DISEASE MORTALITY TO 2030 ON ISLAND OF IRELAND</a:t>
            </a:r>
            <a:br>
              <a:rPr lang="en-CA" altLang="en-US" sz="2400" b="1" smtClean="0"/>
            </a:br>
            <a:r>
              <a:rPr lang="en-CA" altLang="en-US" b="1" smtClean="0"/>
              <a:t>Conclusions</a:t>
            </a:r>
            <a:r>
              <a:rPr lang="en-GB" altLang="en-US" sz="3200" smtClean="0"/>
              <a:t/>
            </a:r>
            <a:br>
              <a:rPr lang="en-GB" altLang="en-US" sz="3200" smtClean="0"/>
            </a:br>
            <a:endParaRPr lang="en-GB" altLang="en-US" sz="3200" smtClean="0"/>
          </a:p>
        </p:txBody>
      </p:sp>
      <p:sp>
        <p:nvSpPr>
          <p:cNvPr id="3" name="Content Placeholder 2"/>
          <p:cNvSpPr>
            <a:spLocks noGrp="1"/>
          </p:cNvSpPr>
          <p:nvPr>
            <p:ph idx="1"/>
          </p:nvPr>
        </p:nvSpPr>
        <p:spPr>
          <a:xfrm>
            <a:off x="457200" y="2143125"/>
            <a:ext cx="8686800" cy="4525963"/>
          </a:xfrm>
        </p:spPr>
        <p:txBody>
          <a:bodyPr/>
          <a:lstStyle/>
          <a:p>
            <a:pPr eaLnBrk="1" hangingPunct="1">
              <a:buFont typeface="Arial" charset="0"/>
              <a:buChar char="•"/>
              <a:defRPr/>
            </a:pPr>
            <a:r>
              <a:rPr lang="en-CA" b="1" spc="-100" dirty="0"/>
              <a:t>Modest </a:t>
            </a:r>
            <a:r>
              <a:rPr lang="en-CA" b="1" spc="-100" dirty="0" smtClean="0"/>
              <a:t>&amp; </a:t>
            </a:r>
            <a:r>
              <a:rPr lang="en-CA" b="1" spc="-100" dirty="0"/>
              <a:t>feasible reductions</a:t>
            </a:r>
            <a:r>
              <a:rPr lang="en-CA" sz="2800" b="1" spc="-100" dirty="0"/>
              <a:t> </a:t>
            </a:r>
            <a:r>
              <a:rPr lang="en-CA" sz="2800" spc="-100" dirty="0"/>
              <a:t>in four CHD risk factors </a:t>
            </a:r>
            <a:r>
              <a:rPr lang="en-CA" sz="2800" i="1" dirty="0"/>
              <a:t>(which have already been achieved elsewhere) </a:t>
            </a:r>
            <a:endParaRPr lang="en-CA" sz="2800" i="1" dirty="0" smtClean="0"/>
          </a:p>
          <a:p>
            <a:pPr lvl="1" eaLnBrk="1" hangingPunct="1">
              <a:buFont typeface="Arial" charset="0"/>
              <a:buChar char="–"/>
              <a:defRPr/>
            </a:pPr>
            <a:r>
              <a:rPr lang="en-CA" dirty="0" smtClean="0"/>
              <a:t>translate </a:t>
            </a:r>
            <a:r>
              <a:rPr lang="en-CA" dirty="0"/>
              <a:t>into </a:t>
            </a:r>
            <a:r>
              <a:rPr lang="en-CA" b="1" dirty="0"/>
              <a:t>substantial reductions in future CHD </a:t>
            </a:r>
            <a:r>
              <a:rPr lang="en-CA" b="1" dirty="0" smtClean="0"/>
              <a:t>deaths</a:t>
            </a:r>
            <a:r>
              <a:rPr lang="en-CA" dirty="0" smtClean="0"/>
              <a:t> </a:t>
            </a:r>
          </a:p>
          <a:p>
            <a:pPr eaLnBrk="1" hangingPunct="1">
              <a:buFont typeface="Arial" charset="0"/>
              <a:buChar char="•"/>
              <a:defRPr/>
            </a:pPr>
            <a:r>
              <a:rPr lang="en-CA" b="1" dirty="0" smtClean="0"/>
              <a:t>More </a:t>
            </a:r>
            <a:r>
              <a:rPr lang="en-CA" b="1" dirty="0"/>
              <a:t>aggressive polices are therefore needed </a:t>
            </a:r>
            <a:r>
              <a:rPr lang="en-CA" b="1" dirty="0" smtClean="0"/>
              <a:t>North and South </a:t>
            </a:r>
            <a:r>
              <a:rPr lang="en-CA" dirty="0" smtClean="0"/>
              <a:t>to </a:t>
            </a:r>
            <a:r>
              <a:rPr lang="en-CA" dirty="0"/>
              <a:t>control tobacco, promote healthy food </a:t>
            </a:r>
            <a:r>
              <a:rPr lang="en-CA" dirty="0" smtClean="0"/>
              <a:t>&amp; </a:t>
            </a:r>
            <a:r>
              <a:rPr lang="en-CA" dirty="0"/>
              <a:t>increase physical </a:t>
            </a:r>
            <a:r>
              <a:rPr lang="en-CA" dirty="0" smtClean="0"/>
              <a:t>activity </a:t>
            </a:r>
          </a:p>
          <a:p>
            <a:pPr eaLnBrk="1" hangingPunct="1">
              <a:buFont typeface="Arial" charset="0"/>
              <a:buChar char="•"/>
              <a:defRPr/>
            </a:pPr>
            <a:endParaRPr lang="en-GB" dirty="0"/>
          </a:p>
        </p:txBody>
      </p:sp>
    </p:spTree>
    <p:extLst>
      <p:ext uri="{BB962C8B-B14F-4D97-AF65-F5344CB8AC3E}">
        <p14:creationId xmlns:p14="http://schemas.microsoft.com/office/powerpoint/2010/main" val="27574951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50825" y="188913"/>
            <a:ext cx="8229600" cy="1143000"/>
          </a:xfrm>
        </p:spPr>
        <p:txBody>
          <a:bodyPr/>
          <a:lstStyle/>
          <a:p>
            <a:r>
              <a:rPr lang="en-IE" altLang="en-US" smtClean="0"/>
              <a:t>Questions?</a:t>
            </a:r>
          </a:p>
        </p:txBody>
      </p:sp>
      <p:sp>
        <p:nvSpPr>
          <p:cNvPr id="19459" name="AutoShape 2" descr="data:image/jpeg;base64,/9j/4AAQSkZJRgABAQAAAQABAAD/2wCEAAkGBwgHBgkIBwgKCgkLDRYPDQwMDRsUFRAWIB0iIiAdHx8kKDQsJCYxJx8fLT0tMTU3Ojo6Iys/RD84QzQ5OjcBCgoKDQwNGg8PGjclHyU3Nzc3Nzc3Nzc3Nzc3Nzc3Nzc3Nzc3Nzc3Nzc3Nzc3Nzc3Nzc3Nzc3Nzc3Nzc3Nzc3N//AABEIAE4AdgMBIgACEQEDEQH/xAAcAAEAAQUBAQAAAAAAAAAAAAAABQIDBAYHAQj/xAA0EAABAwIEAwYEBgMBAAAAAAABAAIDBBEFEiExBkFREyJhcYGRFCMy8BUkM1Kh4ULR8Qf/xAAaAQEAAwEBAQAAAAAAAAAAAAAAAgMFBAYB/8QALBEAAgIBAQUGBwEAAAAAAAAAAQIAAxESBAUTITEiQVFh0eEjM0KBkaGxFP/aAAwDAQACEQMRAD8A7iiIkQiIkQrFTVwUrS6aVrQPdW66d7C2CD9aS9j+0dVFVxgw4agTVb9buN7df+Km+9KENjnAESRfisDXZckp1I+joLquLEqaVwbnLHHYPFr6XWpy4lIJgxz36797KB5ALIjrmtI+JAkhdob/AFD19VkV79pZwGUgHvn3E28EEXC9UM2SSga2aNxlo3anq3b+1LRSsmjbJG7M1wuCtwHM+StERfYhERIhERIhERIhERImOyP81LId7Bo8vsrU8QnJr3yP11WZjvED6WpdBRZMzdHyP2afBarJW1FQ83e7tDdwzxWDh5hed3u3+lOHX9J5+EmFkpUzQl7ZJYWS5dWh3JR1fX53WADR0CgqnHYyZIiSyaM5XsO4P+lDzY81ku2ZYdeyWtyYSa1PY2lBkzs/C8/xWGFr9cpt7hZFCPga11Lf5Mt3xDo7cj76LRuGeO8Po6HspKOrkdfM98bWkAepW002N4fj1K6owqozTUzg50bgWvYRyI3svZbI3wVUnmBJ27JfSMupAmyoqIZGyxMkZ9LgCFWuyc0IiJEIiJEIiJEtzzRwROklcGsaLklRfxVZXuHwrezguO+d3C3XkvZQa6sc57rUsB01Iu4Xv6KAxzi+jjE9NTNaHQn5cpcLHTdgHjoPXlqqbLAgyZNUZjhRkzX6rPBjNqiN8rWzkTa6EA63HNZ2N4nBi0sEVJGBFTOD8zhz6D2WlVePSmrdUOcaaRxOd5GcPPV7b767tI9VjVmM4k6P5k0ETTuIWEFw8ySRfwt5rF4ViqVXGD3+00hu/aC2nTMbi+nqYsabK+HJDPEHMlv9VtD99LK/gFCx0UlVK0EhjjFrYtIKjeI+Ifxb4GGON0QpYS0hxuCSdx7BVYTiZbDlLuzcHAxuO2YLoesKAo6CbG7aTTUcjDGeSTSMqvqaxzy4g9Tz25qUoKifC8lZS1LWzRvvoe+8HU36jwVElTTTGSWqeGuHecGtHfI6HkoeXFGzHsWttd2juYCgg7QKzrFbjXxDkGfQHCWKMrqFg2zN7Rg8DuPQrYFzPg900mFdvQj5tE5pbvZwNwR7BdCw6uir6Zs0Vx+5p3BWwp5TxlyBXIEykRFOVQiIkQqZDljcRuASql47UEJE0njV9RS4BDJBVOhhvaZjBrJcad7kBr56dLHlkuIRkmOJ5JYBdufUjkfFd1q6SOqpHU07GyRuGVzXC4K4bxDhtDS43W09K1sccUhYC65cLWuL72vdZ+0VdrXNvdVwXKomW8fKa9jMjpIy9z7E69FgR4nP2bW1THE6a20PiruJRGOqhLp3SwlwuL6fd1IVD4Z4Gw5G6ag22P8AaAAKO+abF3sJB0mRz6R7qc1EfecHXIA/x+wP5Xve+GGQaeS6bwbw4Kvhmmnlj+Y4vsSNSMxt/CpxHgyM3dTns3ftcO6Vc1WQCJm0bdwnZHPf1nLc5y2IPuruHQyT1TAxpNytudwpO2TIYSbm2Zrhb+bLaOGuEHRPbJHT538nOGgPL7C5y6I2k9fAdZ2W7chTkczceAMK/CuH44pLmWU9pIT1Ow9AAsqqiZQ1XxVDPE1ziBJGXDUeAv4q5Fgc8zAKyrkLdPlx91oWQ3h2gaP0tb3uSTr1V4a9h2UAHmfTP9nnWKlixPWXcOximrWsBcIpnC/ZvcL+nVSSgJuGKYj8u90LgDlynQX8Nln4PRz0VOY6id0xBsCeQU0e7Vh1+4MgwXGQZIIiLokIRESJi1Ebxd8Xsea5Zx5wzUT10+I4ZG50kpBlp7gEu2u2+h8l11WZqWKYWkYHDxCqsrLdJfRe1LalnF+FeAp8Qe6fF4jGxos1jtyVIzf+bUTZ2k1xjYD9OdvsOa6S/AqJ5v2dje+hI1XseBYfGQewBsb97XX1VGm/GAo/J9Ja21szFtR5yLoKjDsPooaOia+cRtytbE0kaDqqn0dfiGvZMpGEbnvPGvstgip4YWhscbWgcgFcspcCx/mPy8By9/3OfWB0EiKXAKaI55Lyv0JL9dR0GwUpHEyMWY0BXEV1dSVjCDEgWLdYREVk+QiIkQiIkT//2Q=="/>
          <p:cNvSpPr>
            <a:spLocks noChangeAspect="1" noChangeArrowheads="1"/>
          </p:cNvSpPr>
          <p:nvPr/>
        </p:nvSpPr>
        <p:spPr bwMode="auto">
          <a:xfrm>
            <a:off x="0" y="-288925"/>
            <a:ext cx="9239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IE" altLang="en-US"/>
          </a:p>
        </p:txBody>
      </p:sp>
      <p:sp>
        <p:nvSpPr>
          <p:cNvPr id="19460" name="AutoShape 4" descr="data:image/jpeg;base64,/9j/4AAQSkZJRgABAQAAAQABAAD/2wCEAAkGBwgHBgkIBwgKCgkLDRYPDQwMDRsUFRAWIB0iIiAdHx8kKDQsJCYxJx8fLT0tMTU3Ojo6Iys/RD84QzQ5OjcBCgoKDQwNGg8PGjclHyU3Nzc3Nzc3Nzc3Nzc3Nzc3Nzc3Nzc3Nzc3Nzc3Nzc3Nzc3Nzc3Nzc3Nzc3Nzc3Nzc3N//AABEIAE4AdgMBIgACEQEDEQH/xAAcAAEAAQUBAQAAAAAAAAAAAAAABQIDBAYHAQj/xAA0EAABAwIEAwYEBgMBAAAAAAABAAIDBBEFEiExBkFREyJhcYGRFCMy8BUkM1Kh4ULR8Qf/xAAaAQEAAwEBAQAAAAAAAAAAAAAAAgMFBAYB/8QALBEAAgIBAQUGBwEAAAAAAAAAAQIAAxESBAUTITEiQVFh0eEjM0KBkaGxFP/aAAwDAQACEQMRAD8A7iiIkQiIkQrFTVwUrS6aVrQPdW66d7C2CD9aS9j+0dVFVxgw4agTVb9buN7df+Km+9KENjnAESRfisDXZckp1I+joLquLEqaVwbnLHHYPFr6XWpy4lIJgxz36797KB5ALIjrmtI+JAkhdob/AFD19VkV79pZwGUgHvn3E28EEXC9UM2SSga2aNxlo3anq3b+1LRSsmjbJG7M1wuCtwHM+StERfYhERIhERIhERIhERImOyP81LId7Bo8vsrU8QnJr3yP11WZjvED6WpdBRZMzdHyP2afBarJW1FQ83e7tDdwzxWDh5hed3u3+lOHX9J5+EmFkpUzQl7ZJYWS5dWh3JR1fX53WADR0CgqnHYyZIiSyaM5XsO4P+lDzY81ku2ZYdeyWtyYSa1PY2lBkzs/C8/xWGFr9cpt7hZFCPga11Lf5Mt3xDo7cj76LRuGeO8Po6HspKOrkdfM98bWkAepW002N4fj1K6owqozTUzg50bgWvYRyI3svZbI3wVUnmBJ27JfSMupAmyoqIZGyxMkZ9LgCFWuyc0IiJEIiJEIiJEtzzRwROklcGsaLklRfxVZXuHwrezguO+d3C3XkvZQa6sc57rUsB01Iu4Xv6KAxzi+jjE9NTNaHQn5cpcLHTdgHjoPXlqqbLAgyZNUZjhRkzX6rPBjNqiN8rWzkTa6EA63HNZ2N4nBi0sEVJGBFTOD8zhz6D2WlVePSmrdUOcaaRxOd5GcPPV7b767tI9VjVmM4k6P5k0ETTuIWEFw8ySRfwt5rF4ViqVXGD3+00hu/aC2nTMbi+nqYsabK+HJDPEHMlv9VtD99LK/gFCx0UlVK0EhjjFrYtIKjeI+Ifxb4GGON0QpYS0hxuCSdx7BVYTiZbDlLuzcHAxuO2YLoesKAo6CbG7aTTUcjDGeSTSMqvqaxzy4g9Tz25qUoKifC8lZS1LWzRvvoe+8HU36jwVElTTTGSWqeGuHecGtHfI6HkoeXFGzHsWttd2juYCgg7QKzrFbjXxDkGfQHCWKMrqFg2zN7Rg8DuPQrYFzPg900mFdvQj5tE5pbvZwNwR7BdCw6uir6Zs0Vx+5p3BWwp5TxlyBXIEykRFOVQiIkQqZDljcRuASql47UEJE0njV9RS4BDJBVOhhvaZjBrJcad7kBr56dLHlkuIRkmOJ5JYBdufUjkfFd1q6SOqpHU07GyRuGVzXC4K4bxDhtDS43W09K1sccUhYC65cLWuL72vdZ+0VdrXNvdVwXKomW8fKa9jMjpIy9z7E69FgR4nP2bW1THE6a20PiruJRGOqhLp3SwlwuL6fd1IVD4Z4Gw5G6ag22P8AaAAKO+abF3sJB0mRz6R7qc1EfecHXIA/x+wP5Xve+GGQaeS6bwbw4Kvhmmnlj+Y4vsSNSMxt/CpxHgyM3dTns3ftcO6Vc1WQCJm0bdwnZHPf1nLc5y2IPuruHQyT1TAxpNytudwpO2TIYSbm2Zrhb+bLaOGuEHRPbJHT538nOGgPL7C5y6I2k9fAdZ2W7chTkczceAMK/CuH44pLmWU9pIT1Ow9AAsqqiZQ1XxVDPE1ziBJGXDUeAv4q5Fgc8zAKyrkLdPlx91oWQ3h2gaP0tb3uSTr1V4a9h2UAHmfTP9nnWKlixPWXcOximrWsBcIpnC/ZvcL+nVSSgJuGKYj8u90LgDlynQX8Nln4PRz0VOY6id0xBsCeQU0e7Vh1+4MgwXGQZIIiLokIRESJi1Ebxd8Xsea5Zx5wzUT10+I4ZG50kpBlp7gEu2u2+h8l11WZqWKYWkYHDxCqsrLdJfRe1LalnF+FeAp8Qe6fF4jGxos1jtyVIzf+bUTZ2k1xjYD9OdvsOa6S/AqJ5v2dje+hI1XseBYfGQewBsb97XX1VGm/GAo/J9Ja21szFtR5yLoKjDsPooaOia+cRtytbE0kaDqqn0dfiGvZMpGEbnvPGvstgip4YWhscbWgcgFcspcCx/mPy8By9/3OfWB0EiKXAKaI55Lyv0JL9dR0GwUpHEyMWY0BXEV1dSVjCDEgWLdYREVk+QiIkQiIkT//2Q=="/>
          <p:cNvSpPr>
            <a:spLocks noChangeAspect="1" noChangeArrowheads="1"/>
          </p:cNvSpPr>
          <p:nvPr/>
        </p:nvSpPr>
        <p:spPr bwMode="auto">
          <a:xfrm>
            <a:off x="0" y="-288925"/>
            <a:ext cx="9239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endParaRPr lang="en-IE" altLang="en-US"/>
          </a:p>
        </p:txBody>
      </p:sp>
      <p:pic>
        <p:nvPicPr>
          <p:cNvPr id="19461" name="Picture 6" descr="http://prettymomguide.com/wp-content/uploads/2011/09/Heart-Health.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0113" y="1125538"/>
            <a:ext cx="64389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Rectangle 5"/>
          <p:cNvSpPr>
            <a:spLocks noChangeArrowheads="1"/>
          </p:cNvSpPr>
          <p:nvPr/>
        </p:nvSpPr>
        <p:spPr bwMode="auto">
          <a:xfrm>
            <a:off x="468313" y="5589588"/>
            <a:ext cx="7343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IE" altLang="en-US"/>
              <a:t>‘An ounce of prevention is worth a pound of cure.’</a:t>
            </a:r>
          </a:p>
          <a:p>
            <a:pPr eaLnBrk="1" hangingPunct="1"/>
            <a:r>
              <a:rPr lang="en-IE" altLang="en-US"/>
              <a:t>– Benjamin Franklin</a:t>
            </a:r>
          </a:p>
        </p:txBody>
      </p:sp>
      <p:pic>
        <p:nvPicPr>
          <p:cNvPr id="7" name="Picture 6"/>
          <p:cNvPicPr>
            <a:picLocks noChangeAspect="1"/>
          </p:cNvPicPr>
          <p:nvPr/>
        </p:nvPicPr>
        <p:blipFill>
          <a:blip r:embed="rId3"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a:xfrm>
            <a:off x="5652120" y="26828"/>
            <a:ext cx="3613007" cy="2559462"/>
          </a:xfrm>
          <a:prstGeom prst="rect">
            <a:avLst/>
          </a:prstGeom>
        </p:spPr>
      </p:pic>
    </p:spTree>
    <p:extLst>
      <p:ext uri="{BB962C8B-B14F-4D97-AF65-F5344CB8AC3E}">
        <p14:creationId xmlns:p14="http://schemas.microsoft.com/office/powerpoint/2010/main" val="37065499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Grp="1" noChangeAspect="1"/>
          </p:cNvGraphicFramePr>
          <p:nvPr>
            <p:ph type="body" idx="4294967295"/>
          </p:nvPr>
        </p:nvGraphicFramePr>
        <p:xfrm>
          <a:off x="0" y="838200"/>
          <a:ext cx="5089525" cy="4953000"/>
        </p:xfrm>
        <a:graphic>
          <a:graphicData uri="http://schemas.openxmlformats.org/presentationml/2006/ole">
            <mc:AlternateContent xmlns:mc="http://schemas.openxmlformats.org/markup-compatibility/2006">
              <mc:Choice xmlns:v="urn:schemas-microsoft-com:vml" Requires="v">
                <p:oleObj spid="_x0000_s13320" name="Chart" r:id="rId4" imgW="3943807" imgH="5220005" progId="MSGraph.Chart.8">
                  <p:embed/>
                </p:oleObj>
              </mc:Choice>
              <mc:Fallback>
                <p:oleObj name="Chart" r:id="rId4" imgW="3943807" imgH="5220005" progId="MSGraph.Char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38200"/>
                        <a:ext cx="5089525" cy="49530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12700">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436" name="Rectangle 3"/>
          <p:cNvSpPr>
            <a:spLocks noChangeArrowheads="1"/>
          </p:cNvSpPr>
          <p:nvPr/>
        </p:nvSpPr>
        <p:spPr bwMode="auto">
          <a:xfrm>
            <a:off x="4267200" y="5562600"/>
            <a:ext cx="9779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r>
              <a:rPr lang="en-GB" altLang="en-US" sz="2800" b="1" i="0">
                <a:latin typeface="Arial" pitchFamily="34" charset="0"/>
              </a:rPr>
              <a:t>1999</a:t>
            </a:r>
          </a:p>
        </p:txBody>
      </p:sp>
      <p:sp>
        <p:nvSpPr>
          <p:cNvPr id="18437" name="Text Box 4"/>
          <p:cNvSpPr txBox="1">
            <a:spLocks noChangeArrowheads="1"/>
          </p:cNvSpPr>
          <p:nvPr/>
        </p:nvSpPr>
        <p:spPr bwMode="auto">
          <a:xfrm>
            <a:off x="4953000" y="990600"/>
            <a:ext cx="3810000" cy="527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itchFamily="18" charset="0"/>
              </a:defRPr>
            </a:lvl1pPr>
            <a:lvl2pPr>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eaLnBrk="1" hangingPunct="1">
              <a:lnSpc>
                <a:spcPct val="70000"/>
              </a:lnSpc>
            </a:pPr>
            <a:endParaRPr lang="en-GB" altLang="en-US" sz="2000" b="1" i="0">
              <a:solidFill>
                <a:srgbClr val="66FF33"/>
              </a:solidFill>
              <a:latin typeface="+mj-lt"/>
              <a:cs typeface="Times New Roman" pitchFamily="18" charset="0"/>
            </a:endParaRPr>
          </a:p>
          <a:p>
            <a:pPr eaLnBrk="1" hangingPunct="1">
              <a:lnSpc>
                <a:spcPct val="80000"/>
              </a:lnSpc>
            </a:pPr>
            <a:r>
              <a:rPr lang="en-GB" altLang="en-US" sz="2000" b="1" i="0">
                <a:solidFill>
                  <a:srgbClr val="000000"/>
                </a:solidFill>
                <a:latin typeface="+mj-lt"/>
                <a:cs typeface="Times New Roman" pitchFamily="18" charset="0"/>
              </a:rPr>
              <a:t> </a:t>
            </a:r>
          </a:p>
          <a:p>
            <a:pPr eaLnBrk="1" hangingPunct="1">
              <a:lnSpc>
                <a:spcPct val="80000"/>
              </a:lnSpc>
            </a:pPr>
            <a:r>
              <a:rPr lang="en-GB" altLang="en-US" sz="2000" b="1" i="0">
                <a:solidFill>
                  <a:srgbClr val="000000"/>
                </a:solidFill>
                <a:latin typeface="+mj-lt"/>
                <a:cs typeface="Times New Roman" pitchFamily="18" charset="0"/>
              </a:rPr>
              <a:t>In 1999: 1820 </a:t>
            </a:r>
            <a:r>
              <a:rPr lang="en-GB" altLang="en-US" sz="2000" b="1" i="0" u="sng">
                <a:solidFill>
                  <a:srgbClr val="000000"/>
                </a:solidFill>
                <a:latin typeface="+mj-lt"/>
                <a:cs typeface="Times New Roman" pitchFamily="18" charset="0"/>
              </a:rPr>
              <a:t>EXTRA </a:t>
            </a:r>
            <a:r>
              <a:rPr lang="en-GB" altLang="en-US" sz="2000" b="1" i="0">
                <a:solidFill>
                  <a:srgbClr val="000000"/>
                </a:solidFill>
                <a:latin typeface="+mj-lt"/>
                <a:cs typeface="Times New Roman" pitchFamily="18" charset="0"/>
              </a:rPr>
              <a:t>DEATHS ATTRIBUTABLE TO RISK FACTOR CHANGES   </a:t>
            </a:r>
          </a:p>
          <a:p>
            <a:pPr eaLnBrk="1" hangingPunct="1">
              <a:spcBef>
                <a:spcPct val="50000"/>
              </a:spcBef>
            </a:pPr>
            <a:r>
              <a:rPr lang="en-GB" altLang="en-US" sz="3200" b="1" i="0">
                <a:solidFill>
                  <a:srgbClr val="000000"/>
                </a:solidFill>
                <a:latin typeface="+mj-lt"/>
                <a:cs typeface="Times New Roman" pitchFamily="18" charset="0"/>
              </a:rPr>
              <a:t>Cholesterol </a:t>
            </a:r>
            <a:r>
              <a:rPr lang="en-GB" altLang="en-US" sz="3200" b="1" i="0" smtClean="0">
                <a:solidFill>
                  <a:srgbClr val="000000"/>
                </a:solidFill>
                <a:latin typeface="+mj-lt"/>
                <a:cs typeface="Times New Roman" pitchFamily="18" charset="0"/>
              </a:rPr>
              <a:t>	77</a:t>
            </a:r>
            <a:r>
              <a:rPr lang="en-GB" altLang="en-US" sz="3200" b="1" i="0">
                <a:solidFill>
                  <a:srgbClr val="000000"/>
                </a:solidFill>
                <a:latin typeface="+mj-lt"/>
                <a:cs typeface="Times New Roman" pitchFamily="18" charset="0"/>
              </a:rPr>
              <a:t>%</a:t>
            </a:r>
          </a:p>
          <a:p>
            <a:pPr lvl="1" eaLnBrk="1" hangingPunct="1"/>
            <a:endParaRPr lang="en-GB" altLang="en-US" sz="1200" b="1" i="0">
              <a:solidFill>
                <a:srgbClr val="000000"/>
              </a:solidFill>
              <a:latin typeface="+mj-lt"/>
              <a:cs typeface="Times New Roman" pitchFamily="18" charset="0"/>
            </a:endParaRPr>
          </a:p>
          <a:p>
            <a:pPr lvl="1" eaLnBrk="1" hangingPunct="1"/>
            <a:endParaRPr lang="en-GB" altLang="en-US" sz="1200" b="1" i="0">
              <a:solidFill>
                <a:srgbClr val="000000"/>
              </a:solidFill>
              <a:latin typeface="+mj-lt"/>
              <a:cs typeface="Times New Roman" pitchFamily="18" charset="0"/>
            </a:endParaRPr>
          </a:p>
          <a:p>
            <a:pPr lvl="1" eaLnBrk="1" hangingPunct="1"/>
            <a:r>
              <a:rPr lang="en-GB" altLang="en-US" sz="2200" b="1" i="0">
                <a:solidFill>
                  <a:srgbClr val="000000"/>
                </a:solidFill>
                <a:latin typeface="+mj-lt"/>
                <a:cs typeface="Times New Roman" pitchFamily="18" charset="0"/>
              </a:rPr>
              <a:t>Diabetes      </a:t>
            </a:r>
            <a:r>
              <a:rPr lang="en-GB" altLang="en-US" sz="2200" b="1" i="0" smtClean="0">
                <a:solidFill>
                  <a:srgbClr val="000000"/>
                </a:solidFill>
                <a:latin typeface="+mj-lt"/>
                <a:cs typeface="Times New Roman" pitchFamily="18" charset="0"/>
              </a:rPr>
              <a:t> 	19</a:t>
            </a:r>
            <a:r>
              <a:rPr lang="en-GB" altLang="en-US" sz="2200" b="1" i="0">
                <a:solidFill>
                  <a:srgbClr val="000000"/>
                </a:solidFill>
                <a:latin typeface="+mj-lt"/>
                <a:cs typeface="Times New Roman" pitchFamily="18" charset="0"/>
              </a:rPr>
              <a:t>% </a:t>
            </a:r>
          </a:p>
          <a:p>
            <a:pPr lvl="1" eaLnBrk="1" hangingPunct="1"/>
            <a:r>
              <a:rPr lang="en-GB" altLang="en-US" sz="2200" b="1" i="0">
                <a:solidFill>
                  <a:srgbClr val="000000"/>
                </a:solidFill>
                <a:latin typeface="+mj-lt"/>
                <a:cs typeface="Times New Roman" pitchFamily="18" charset="0"/>
              </a:rPr>
              <a:t>BMI</a:t>
            </a:r>
            <a:r>
              <a:rPr lang="en-GB" altLang="en-US" sz="2200" b="1" i="0">
                <a:solidFill>
                  <a:srgbClr val="000000"/>
                </a:solidFill>
                <a:latin typeface="+mj-lt"/>
                <a:cs typeface="Times New Roman" pitchFamily="18" charset="0"/>
                <a:sym typeface="Symbol" pitchFamily="18" charset="2"/>
              </a:rPr>
              <a:t> 	</a:t>
            </a:r>
            <a:r>
              <a:rPr lang="en-GB" altLang="en-US" sz="2200" b="1" i="0">
                <a:solidFill>
                  <a:srgbClr val="000000"/>
                </a:solidFill>
                <a:latin typeface="+mj-lt"/>
                <a:cs typeface="Times New Roman" pitchFamily="18" charset="0"/>
              </a:rPr>
              <a:t> </a:t>
            </a:r>
            <a:r>
              <a:rPr lang="en-GB" altLang="en-US" sz="2200" b="1" i="0" smtClean="0">
                <a:solidFill>
                  <a:srgbClr val="000000"/>
                </a:solidFill>
                <a:latin typeface="+mj-lt"/>
                <a:cs typeface="Times New Roman" pitchFamily="18" charset="0"/>
              </a:rPr>
              <a:t>  	4</a:t>
            </a:r>
            <a:r>
              <a:rPr lang="en-GB" altLang="en-US" sz="2200" b="1" i="0">
                <a:solidFill>
                  <a:srgbClr val="000000"/>
                </a:solidFill>
                <a:latin typeface="+mj-lt"/>
                <a:cs typeface="Times New Roman" pitchFamily="18" charset="0"/>
              </a:rPr>
              <a:t>%</a:t>
            </a:r>
          </a:p>
          <a:p>
            <a:pPr lvl="1" eaLnBrk="1" hangingPunct="1"/>
            <a:r>
              <a:rPr lang="en-GB" altLang="en-US" sz="2200" b="1" i="0">
                <a:solidFill>
                  <a:srgbClr val="000000"/>
                </a:solidFill>
                <a:latin typeface="+mj-lt"/>
                <a:cs typeface="Times New Roman" pitchFamily="18" charset="0"/>
              </a:rPr>
              <a:t>Smoking         </a:t>
            </a:r>
            <a:r>
              <a:rPr lang="en-GB" altLang="en-US" sz="2200" b="1" i="0" smtClean="0">
                <a:solidFill>
                  <a:srgbClr val="000000"/>
                </a:solidFill>
                <a:latin typeface="+mj-lt"/>
                <a:cs typeface="Times New Roman" pitchFamily="18" charset="0"/>
              </a:rPr>
              <a:t>	1</a:t>
            </a:r>
            <a:r>
              <a:rPr lang="en-GB" altLang="en-US" sz="2200" b="1" i="0">
                <a:solidFill>
                  <a:srgbClr val="000000"/>
                </a:solidFill>
                <a:latin typeface="+mj-lt"/>
                <a:cs typeface="Times New Roman" pitchFamily="18" charset="0"/>
              </a:rPr>
              <a:t>%</a:t>
            </a:r>
          </a:p>
          <a:p>
            <a:pPr lvl="1" eaLnBrk="1" hangingPunct="1"/>
            <a:endParaRPr lang="en-GB" altLang="en-US" sz="100" b="1" i="0">
              <a:solidFill>
                <a:srgbClr val="000000"/>
              </a:solidFill>
              <a:latin typeface="+mj-lt"/>
              <a:cs typeface="Times New Roman" pitchFamily="18" charset="0"/>
            </a:endParaRPr>
          </a:p>
          <a:p>
            <a:pPr eaLnBrk="1" hangingPunct="1">
              <a:spcBef>
                <a:spcPct val="50000"/>
              </a:spcBef>
            </a:pPr>
            <a:r>
              <a:rPr lang="en-GB" altLang="en-US" sz="1600" b="1" i="0">
                <a:solidFill>
                  <a:srgbClr val="000000"/>
                </a:solidFill>
                <a:latin typeface="+mj-lt"/>
                <a:cs typeface="Times New Roman" pitchFamily="18" charset="0"/>
              </a:rPr>
              <a:t>370 </a:t>
            </a:r>
            <a:r>
              <a:rPr lang="en-GB" altLang="en-US" sz="1600" b="1" i="0" u="sng">
                <a:solidFill>
                  <a:srgbClr val="000000"/>
                </a:solidFill>
                <a:latin typeface="+mj-lt"/>
                <a:cs typeface="Times New Roman" pitchFamily="18" charset="0"/>
              </a:rPr>
              <a:t>FEWER</a:t>
            </a:r>
            <a:r>
              <a:rPr lang="en-GB" altLang="en-US" sz="1600" b="1" i="0">
                <a:solidFill>
                  <a:srgbClr val="000000"/>
                </a:solidFill>
                <a:latin typeface="+mj-lt"/>
                <a:cs typeface="Times New Roman" pitchFamily="18" charset="0"/>
              </a:rPr>
              <a:t> DEATHS BY TREATMENTS</a:t>
            </a:r>
          </a:p>
          <a:p>
            <a:pPr lvl="1" eaLnBrk="1" hangingPunct="1"/>
            <a:r>
              <a:rPr lang="en-GB" altLang="en-US" sz="1600" b="1" i="0">
                <a:solidFill>
                  <a:srgbClr val="000000"/>
                </a:solidFill>
                <a:latin typeface="+mj-lt"/>
                <a:cs typeface="Times New Roman" pitchFamily="18" charset="0"/>
              </a:rPr>
              <a:t>AMI treatments        </a:t>
            </a:r>
            <a:r>
              <a:rPr lang="en-GB" altLang="en-US" sz="1600" b="1" i="0" smtClean="0">
                <a:solidFill>
                  <a:srgbClr val="000000"/>
                </a:solidFill>
                <a:latin typeface="+mj-lt"/>
                <a:cs typeface="Times New Roman" pitchFamily="18" charset="0"/>
              </a:rPr>
              <a:t>	41</a:t>
            </a:r>
            <a:r>
              <a:rPr lang="en-GB" altLang="en-US" sz="1600" b="1" i="0">
                <a:solidFill>
                  <a:srgbClr val="000000"/>
                </a:solidFill>
                <a:latin typeface="+mj-lt"/>
                <a:cs typeface="Times New Roman" pitchFamily="18" charset="0"/>
              </a:rPr>
              <a:t>%</a:t>
            </a:r>
          </a:p>
          <a:p>
            <a:pPr lvl="1" eaLnBrk="1" hangingPunct="1"/>
            <a:r>
              <a:rPr lang="en-GB" altLang="en-US" sz="1600" b="1" i="0">
                <a:solidFill>
                  <a:srgbClr val="000000"/>
                </a:solidFill>
                <a:latin typeface="+mj-lt"/>
                <a:cs typeface="Times New Roman" pitchFamily="18" charset="0"/>
              </a:rPr>
              <a:t>Hypertension treatment  </a:t>
            </a:r>
            <a:r>
              <a:rPr lang="en-GB" altLang="en-US" sz="1600" b="1" i="0" smtClean="0">
                <a:solidFill>
                  <a:srgbClr val="000000"/>
                </a:solidFill>
                <a:latin typeface="+mj-lt"/>
                <a:cs typeface="Times New Roman" pitchFamily="18" charset="0"/>
              </a:rPr>
              <a:t>	24</a:t>
            </a:r>
            <a:r>
              <a:rPr lang="en-GB" altLang="en-US" sz="1600" b="1" i="0">
                <a:solidFill>
                  <a:srgbClr val="000000"/>
                </a:solidFill>
                <a:latin typeface="+mj-lt"/>
                <a:cs typeface="Times New Roman" pitchFamily="18" charset="0"/>
              </a:rPr>
              <a:t>% </a:t>
            </a:r>
          </a:p>
          <a:p>
            <a:pPr lvl="1" eaLnBrk="1" hangingPunct="1"/>
            <a:r>
              <a:rPr lang="en-GB" altLang="en-US" sz="1600" b="1" i="0">
                <a:solidFill>
                  <a:srgbClr val="000000"/>
                </a:solidFill>
                <a:latin typeface="+mj-lt"/>
                <a:cs typeface="Times New Roman" pitchFamily="18" charset="0"/>
              </a:rPr>
              <a:t>Secondary prevention     </a:t>
            </a:r>
            <a:r>
              <a:rPr lang="en-GB" altLang="en-US" sz="1600" b="1" i="0" smtClean="0">
                <a:solidFill>
                  <a:srgbClr val="000000"/>
                </a:solidFill>
                <a:latin typeface="+mj-lt"/>
                <a:cs typeface="Times New Roman" pitchFamily="18" charset="0"/>
              </a:rPr>
              <a:t>	11</a:t>
            </a:r>
            <a:r>
              <a:rPr lang="en-GB" altLang="en-US" sz="1600" b="1" i="0">
                <a:solidFill>
                  <a:srgbClr val="000000"/>
                </a:solidFill>
                <a:latin typeface="+mj-lt"/>
                <a:cs typeface="Times New Roman" pitchFamily="18" charset="0"/>
              </a:rPr>
              <a:t>%</a:t>
            </a:r>
          </a:p>
          <a:p>
            <a:pPr lvl="1" eaLnBrk="1" hangingPunct="1"/>
            <a:r>
              <a:rPr lang="en-GB" altLang="en-US" sz="1600" b="1" i="0">
                <a:solidFill>
                  <a:srgbClr val="000000"/>
                </a:solidFill>
                <a:latin typeface="+mj-lt"/>
                <a:cs typeface="Times New Roman" pitchFamily="18" charset="0"/>
              </a:rPr>
              <a:t>Heart failure	             </a:t>
            </a:r>
            <a:r>
              <a:rPr lang="en-GB" altLang="en-US" sz="1600" b="1" i="0" smtClean="0">
                <a:solidFill>
                  <a:srgbClr val="000000"/>
                </a:solidFill>
                <a:latin typeface="+mj-lt"/>
                <a:cs typeface="Times New Roman" pitchFamily="18" charset="0"/>
              </a:rPr>
              <a:t>	10</a:t>
            </a:r>
            <a:r>
              <a:rPr lang="en-GB" altLang="en-US" sz="1600" b="1" i="0">
                <a:solidFill>
                  <a:srgbClr val="000000"/>
                </a:solidFill>
                <a:latin typeface="+mj-lt"/>
                <a:cs typeface="Times New Roman" pitchFamily="18" charset="0"/>
              </a:rPr>
              <a:t>%</a:t>
            </a:r>
          </a:p>
          <a:p>
            <a:pPr lvl="1" eaLnBrk="1" hangingPunct="1"/>
            <a:r>
              <a:rPr lang="en-GB" altLang="en-US" sz="1600" b="1" i="0">
                <a:solidFill>
                  <a:srgbClr val="000000"/>
                </a:solidFill>
                <a:latin typeface="+mj-lt"/>
                <a:cs typeface="Times New Roman" pitchFamily="18" charset="0"/>
              </a:rPr>
              <a:t>Aspirin for Angina        </a:t>
            </a:r>
            <a:r>
              <a:rPr lang="en-GB" altLang="en-US" sz="1600" b="1" i="0" smtClean="0">
                <a:solidFill>
                  <a:srgbClr val="000000"/>
                </a:solidFill>
                <a:latin typeface="+mj-lt"/>
                <a:cs typeface="Times New Roman" pitchFamily="18" charset="0"/>
              </a:rPr>
              <a:t>	10</a:t>
            </a:r>
            <a:r>
              <a:rPr lang="en-GB" altLang="en-US" sz="1600" b="1" i="0">
                <a:solidFill>
                  <a:srgbClr val="000000"/>
                </a:solidFill>
                <a:latin typeface="+mj-lt"/>
                <a:cs typeface="Times New Roman" pitchFamily="18" charset="0"/>
              </a:rPr>
              <a:t>%</a:t>
            </a:r>
          </a:p>
          <a:p>
            <a:pPr lvl="1" eaLnBrk="1" hangingPunct="1"/>
            <a:r>
              <a:rPr lang="en-GB" altLang="en-US" sz="1600" b="1" i="0">
                <a:solidFill>
                  <a:srgbClr val="000000"/>
                </a:solidFill>
                <a:latin typeface="+mj-lt"/>
                <a:cs typeface="Times New Roman" pitchFamily="18" charset="0"/>
              </a:rPr>
              <a:t>Angina:CABG &amp; PTCA  	</a:t>
            </a:r>
            <a:r>
              <a:rPr lang="en-GB" altLang="en-US" sz="1600" b="1" i="0" smtClean="0">
                <a:solidFill>
                  <a:srgbClr val="000000"/>
                </a:solidFill>
                <a:latin typeface="+mj-lt"/>
                <a:cs typeface="Times New Roman" pitchFamily="18" charset="0"/>
              </a:rPr>
              <a:t>  </a:t>
            </a:r>
            <a:r>
              <a:rPr lang="en-GB" altLang="en-US" sz="1600" b="1" i="0">
                <a:solidFill>
                  <a:srgbClr val="000000"/>
                </a:solidFill>
                <a:latin typeface="+mj-lt"/>
                <a:cs typeface="Times New Roman" pitchFamily="18" charset="0"/>
              </a:rPr>
              <a:t>2%</a:t>
            </a:r>
          </a:p>
        </p:txBody>
      </p:sp>
      <p:sp>
        <p:nvSpPr>
          <p:cNvPr id="873477" name="Rectangle 5"/>
          <p:cNvSpPr>
            <a:spLocks noChangeArrowheads="1"/>
          </p:cNvSpPr>
          <p:nvPr/>
        </p:nvSpPr>
        <p:spPr bwMode="auto">
          <a:xfrm>
            <a:off x="609600" y="228600"/>
            <a:ext cx="8458200" cy="1143000"/>
          </a:xfrm>
          <a:prstGeom prst="rect">
            <a:avLst/>
          </a:prstGeom>
          <a:noFill/>
          <a:ln w="9525">
            <a:noFill/>
            <a:miter lim="800000"/>
            <a:headEnd/>
            <a:tailEnd/>
          </a:ln>
          <a:effectLst/>
        </p:spPr>
        <p:txBody>
          <a:bodyPr anchor="ctr"/>
          <a:lstStyle/>
          <a:p>
            <a:pPr algn="ctr">
              <a:defRPr/>
            </a:pPr>
            <a:r>
              <a:rPr lang="en-US" sz="4000" b="1">
                <a:latin typeface="+mj-lt"/>
                <a:cs typeface="Times New Roman" pitchFamily="18" charset="0"/>
              </a:rPr>
              <a:t>IMPACT model: CHD mortality </a:t>
            </a:r>
            <a:r>
              <a:rPr lang="en-US" sz="4000" b="1" u="sng">
                <a:latin typeface="+mj-lt"/>
                <a:cs typeface="Times New Roman" pitchFamily="18" charset="0"/>
              </a:rPr>
              <a:t>RISE </a:t>
            </a:r>
            <a:r>
              <a:rPr lang="en-US" sz="4000" b="1">
                <a:latin typeface="+mj-lt"/>
                <a:cs typeface="Times New Roman" pitchFamily="18" charset="0"/>
              </a:rPr>
              <a:t>in Beijing 1984 – 1999</a:t>
            </a:r>
            <a:endParaRPr lang="en-GB" sz="4000" b="1">
              <a:latin typeface="+mj-lt"/>
              <a:cs typeface="Times New Roman" pitchFamily="18" charset="0"/>
            </a:endParaRPr>
          </a:p>
        </p:txBody>
      </p:sp>
      <p:sp>
        <p:nvSpPr>
          <p:cNvPr id="18439" name="Rectangle 6"/>
          <p:cNvSpPr>
            <a:spLocks noChangeArrowheads="1"/>
          </p:cNvSpPr>
          <p:nvPr/>
        </p:nvSpPr>
        <p:spPr bwMode="auto">
          <a:xfrm>
            <a:off x="457200" y="5576888"/>
            <a:ext cx="977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r>
              <a:rPr lang="en-GB" altLang="en-US" sz="2800" b="1" i="0">
                <a:latin typeface="Arial" pitchFamily="34" charset="0"/>
              </a:rPr>
              <a:t>1984</a:t>
            </a:r>
          </a:p>
        </p:txBody>
      </p:sp>
      <p:sp>
        <p:nvSpPr>
          <p:cNvPr id="18440" name="Text Box 7"/>
          <p:cNvSpPr txBox="1">
            <a:spLocks noChangeArrowheads="1"/>
          </p:cNvSpPr>
          <p:nvPr/>
        </p:nvSpPr>
        <p:spPr bwMode="auto">
          <a:xfrm>
            <a:off x="1447800" y="6096000"/>
            <a:ext cx="2819400" cy="46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pPr algn="ctr" eaLnBrk="1" hangingPunct="1">
              <a:lnSpc>
                <a:spcPct val="80000"/>
              </a:lnSpc>
              <a:spcBef>
                <a:spcPct val="50000"/>
              </a:spcBef>
            </a:pPr>
            <a:r>
              <a:rPr lang="en-GB" altLang="en-US" sz="1800" b="1" i="0">
                <a:latin typeface="+mj-lt"/>
                <a:cs typeface="Times New Roman" pitchFamily="18" charset="0"/>
              </a:rPr>
              <a:t>  </a:t>
            </a:r>
            <a:r>
              <a:rPr lang="en-GB" altLang="en-US" sz="1200" b="1" i="0">
                <a:latin typeface="+mj-lt"/>
                <a:cs typeface="Times New Roman" pitchFamily="18" charset="0"/>
              </a:rPr>
              <a:t>Critchley, Capewell et al  Circulation 2004  </a:t>
            </a:r>
            <a:r>
              <a:rPr lang="en-GB" altLang="en-US" sz="1200" b="1" i="0" u="sng">
                <a:latin typeface="+mj-lt"/>
                <a:cs typeface="Times New Roman" pitchFamily="18" charset="0"/>
              </a:rPr>
              <a:t>110:</a:t>
            </a:r>
            <a:r>
              <a:rPr lang="en-GB" altLang="en-US" sz="1200" b="1" i="0">
                <a:latin typeface="+mj-lt"/>
                <a:cs typeface="Times New Roman" pitchFamily="18" charset="0"/>
              </a:rPr>
              <a:t> 1236-1244</a:t>
            </a:r>
            <a:r>
              <a:rPr lang="en-GB" altLang="en-US" sz="1000" b="1" i="0">
                <a:latin typeface="+mj-lt"/>
                <a:cs typeface="Times New Roman" pitchFamily="18" charset="0"/>
              </a:rPr>
              <a:t> </a:t>
            </a:r>
          </a:p>
        </p:txBody>
      </p:sp>
    </p:spTree>
    <p:extLst>
      <p:ext uri="{BB962C8B-B14F-4D97-AF65-F5344CB8AC3E}">
        <p14:creationId xmlns:p14="http://schemas.microsoft.com/office/powerpoint/2010/main" val="7805289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auto">
          <a:xfrm>
            <a:off x="6500813" y="6324600"/>
            <a:ext cx="2438400" cy="289310"/>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600" b="1" dirty="0">
                <a:latin typeface="+mj-lt"/>
                <a:cs typeface="Times New Roman" pitchFamily="18" charset="0"/>
              </a:rPr>
              <a:t>  Ford et al  NEJM 2007</a:t>
            </a:r>
          </a:p>
        </p:txBody>
      </p:sp>
      <p:sp>
        <p:nvSpPr>
          <p:cNvPr id="6" name="Rectangle 2"/>
          <p:cNvSpPr txBox="1">
            <a:spLocks noChangeArrowheads="1"/>
          </p:cNvSpPr>
          <p:nvPr/>
        </p:nvSpPr>
        <p:spPr bwMode="auto">
          <a:xfrm>
            <a:off x="285750" y="2643188"/>
            <a:ext cx="8401050" cy="1143000"/>
          </a:xfrm>
          <a:prstGeom prst="rect">
            <a:avLst/>
          </a:prstGeom>
          <a:noFill/>
          <a:ln w="9525">
            <a:noFill/>
            <a:miter lim="800000"/>
            <a:headEnd/>
            <a:tailEnd/>
          </a:ln>
          <a:effectLst/>
        </p:spPr>
        <p:txBody>
          <a:bodyPr anchor="ctr"/>
          <a:lstStyle/>
          <a:p>
            <a:pPr algn="ctr">
              <a:defRPr/>
            </a:pPr>
            <a:r>
              <a:rPr lang="en-GB" sz="3400" b="1" i="0" kern="0" dirty="0">
                <a:latin typeface="+mj-lt"/>
                <a:ea typeface="+mj-ea"/>
                <a:cs typeface="Times New Roman" pitchFamily="18" charset="0"/>
              </a:rPr>
              <a:t/>
            </a:r>
            <a:br>
              <a:rPr lang="en-GB" sz="3400" b="1" i="0" kern="0" dirty="0">
                <a:latin typeface="+mj-lt"/>
                <a:ea typeface="+mj-ea"/>
                <a:cs typeface="Times New Roman" pitchFamily="18" charset="0"/>
              </a:rPr>
            </a:br>
            <a:r>
              <a:rPr lang="en-GB" sz="4600" b="1" i="0" kern="0" dirty="0">
                <a:latin typeface="+mj-lt"/>
                <a:ea typeface="+mj-ea"/>
                <a:cs typeface="Times New Roman" pitchFamily="18" charset="0"/>
              </a:rPr>
              <a:t>PARF = </a:t>
            </a:r>
          </a:p>
          <a:p>
            <a:pPr algn="ctr">
              <a:defRPr/>
            </a:pPr>
            <a:r>
              <a:rPr lang="en-GB" sz="4600" b="1" i="0" u="sng" kern="0" dirty="0">
                <a:latin typeface="+mj-lt"/>
                <a:ea typeface="+mj-ea"/>
                <a:cs typeface="Times New Roman" pitchFamily="18" charset="0"/>
              </a:rPr>
              <a:t>(P x (RR-1))</a:t>
            </a:r>
            <a:r>
              <a:rPr lang="en-GB" sz="4600" b="1" i="0" kern="0" dirty="0">
                <a:latin typeface="+mj-lt"/>
                <a:ea typeface="+mj-ea"/>
                <a:cs typeface="Times New Roman" pitchFamily="18" charset="0"/>
              </a:rPr>
              <a:t> </a:t>
            </a:r>
          </a:p>
          <a:p>
            <a:pPr algn="ctr">
              <a:defRPr/>
            </a:pPr>
            <a:r>
              <a:rPr lang="en-GB" sz="4600" b="1" i="0" kern="0" dirty="0">
                <a:latin typeface="+mj-lt"/>
                <a:ea typeface="+mj-ea"/>
                <a:cs typeface="Times New Roman" pitchFamily="18" charset="0"/>
              </a:rPr>
              <a:t>(1+P x (RR-1)) </a:t>
            </a:r>
            <a:r>
              <a:rPr lang="en-GB" sz="3200" b="1" i="0" kern="0" dirty="0">
                <a:latin typeface="+mj-lt"/>
                <a:ea typeface="+mj-ea"/>
                <a:cs typeface="+mj-cs"/>
              </a:rPr>
              <a:t/>
            </a:r>
            <a:br>
              <a:rPr lang="en-GB" sz="3200" b="1" i="0" kern="0" dirty="0">
                <a:latin typeface="+mj-lt"/>
                <a:ea typeface="+mj-ea"/>
                <a:cs typeface="+mj-cs"/>
              </a:rPr>
            </a:br>
            <a:endParaRPr lang="en-US" sz="3200" b="1" i="0" kern="0" dirty="0">
              <a:latin typeface="+mj-lt"/>
              <a:ea typeface="+mj-ea"/>
              <a:cs typeface="+mj-cs"/>
            </a:endParaRPr>
          </a:p>
        </p:txBody>
      </p:sp>
      <p:sp>
        <p:nvSpPr>
          <p:cNvPr id="62469" name="Rectangle 6"/>
          <p:cNvSpPr>
            <a:spLocks noChangeArrowheads="1"/>
          </p:cNvSpPr>
          <p:nvPr/>
        </p:nvSpPr>
        <p:spPr bwMode="auto">
          <a:xfrm>
            <a:off x="428625" y="4549775"/>
            <a:ext cx="85010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i="1">
                <a:solidFill>
                  <a:schemeClr val="tx1"/>
                </a:solidFill>
                <a:latin typeface="Times New Roman" pitchFamily="18" charset="0"/>
              </a:defRPr>
            </a:lvl1pPr>
            <a:lvl2pPr marL="742950" indent="-285750">
              <a:defRPr sz="2400" i="1">
                <a:solidFill>
                  <a:schemeClr val="tx1"/>
                </a:solidFill>
                <a:latin typeface="Times New Roman" pitchFamily="18" charset="0"/>
              </a:defRPr>
            </a:lvl2pPr>
            <a:lvl3pPr marL="1143000" indent="-228600">
              <a:defRPr sz="2400" i="1">
                <a:solidFill>
                  <a:schemeClr val="tx1"/>
                </a:solidFill>
                <a:latin typeface="Times New Roman" pitchFamily="18" charset="0"/>
              </a:defRPr>
            </a:lvl3pPr>
            <a:lvl4pPr marL="1600200" indent="-228600">
              <a:defRPr sz="2400" i="1">
                <a:solidFill>
                  <a:schemeClr val="tx1"/>
                </a:solidFill>
                <a:latin typeface="Times New Roman" pitchFamily="18" charset="0"/>
              </a:defRPr>
            </a:lvl4pPr>
            <a:lvl5pPr marL="2057400" indent="-228600">
              <a:defRPr sz="2400" i="1">
                <a:solidFill>
                  <a:schemeClr val="tx1"/>
                </a:solidFill>
                <a:latin typeface="Times New Roman" pitchFamily="18" charset="0"/>
              </a:defRPr>
            </a:lvl5pPr>
            <a:lvl6pPr marL="2514600" indent="-228600" eaLnBrk="0" fontAlgn="base" hangingPunct="0">
              <a:spcBef>
                <a:spcPct val="0"/>
              </a:spcBef>
              <a:spcAft>
                <a:spcPct val="0"/>
              </a:spcAft>
              <a:defRPr sz="2400" i="1">
                <a:solidFill>
                  <a:schemeClr val="tx1"/>
                </a:solidFill>
                <a:latin typeface="Times New Roman" pitchFamily="18" charset="0"/>
              </a:defRPr>
            </a:lvl6pPr>
            <a:lvl7pPr marL="2971800" indent="-228600" eaLnBrk="0" fontAlgn="base" hangingPunct="0">
              <a:spcBef>
                <a:spcPct val="0"/>
              </a:spcBef>
              <a:spcAft>
                <a:spcPct val="0"/>
              </a:spcAft>
              <a:defRPr sz="2400" i="1">
                <a:solidFill>
                  <a:schemeClr val="tx1"/>
                </a:solidFill>
                <a:latin typeface="Times New Roman" pitchFamily="18" charset="0"/>
              </a:defRPr>
            </a:lvl7pPr>
            <a:lvl8pPr marL="3429000" indent="-228600" eaLnBrk="0" fontAlgn="base" hangingPunct="0">
              <a:spcBef>
                <a:spcPct val="0"/>
              </a:spcBef>
              <a:spcAft>
                <a:spcPct val="0"/>
              </a:spcAft>
              <a:defRPr sz="2400" i="1">
                <a:solidFill>
                  <a:schemeClr val="tx1"/>
                </a:solidFill>
                <a:latin typeface="Times New Roman" pitchFamily="18" charset="0"/>
              </a:defRPr>
            </a:lvl8pPr>
            <a:lvl9pPr marL="3886200" indent="-228600" eaLnBrk="0" fontAlgn="base" hangingPunct="0">
              <a:spcBef>
                <a:spcPct val="0"/>
              </a:spcBef>
              <a:spcAft>
                <a:spcPct val="0"/>
              </a:spcAft>
              <a:defRPr sz="2400" i="1">
                <a:solidFill>
                  <a:schemeClr val="tx1"/>
                </a:solidFill>
                <a:latin typeface="Times New Roman" pitchFamily="18" charset="0"/>
              </a:defRPr>
            </a:lvl9pPr>
          </a:lstStyle>
          <a:p>
            <a:r>
              <a:rPr lang="en-GB" altLang="en-US">
                <a:latin typeface="+mj-lt"/>
              </a:rPr>
              <a:t>where P is the prevalence of the risk factor &amp;  RR is the relative risk for CHD mortality associated with that risk factor </a:t>
            </a:r>
            <a:endParaRPr lang="en-US" altLang="en-US">
              <a:latin typeface="+mj-lt"/>
            </a:endParaRPr>
          </a:p>
        </p:txBody>
      </p:sp>
      <p:sp>
        <p:nvSpPr>
          <p:cNvPr id="7" name="Rectangle 2"/>
          <p:cNvSpPr txBox="1">
            <a:spLocks noChangeArrowheads="1"/>
          </p:cNvSpPr>
          <p:nvPr/>
        </p:nvSpPr>
        <p:spPr>
          <a:xfrm>
            <a:off x="0" y="571500"/>
            <a:ext cx="8929688" cy="14859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b="1" smtClean="0">
                <a:cs typeface="Times New Roman" pitchFamily="18" charset="0"/>
              </a:rPr>
              <a:t>PARF: Population attributable risk fraction method </a:t>
            </a:r>
            <a:r>
              <a:rPr lang="en-GB" sz="3400" b="1" smtClean="0">
                <a:cs typeface="Times New Roman" pitchFamily="18" charset="0"/>
              </a:rPr>
              <a:t/>
            </a:r>
            <a:br>
              <a:rPr lang="en-GB" sz="3400" b="1" smtClean="0">
                <a:cs typeface="Times New Roman" pitchFamily="18" charset="0"/>
              </a:rPr>
            </a:br>
            <a:endParaRPr lang="en-US" sz="3200" b="1" dirty="0" smtClean="0"/>
          </a:p>
        </p:txBody>
      </p:sp>
    </p:spTree>
    <p:extLst>
      <p:ext uri="{BB962C8B-B14F-4D97-AF65-F5344CB8AC3E}">
        <p14:creationId xmlns:p14="http://schemas.microsoft.com/office/powerpoint/2010/main" val="8011075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p:cNvSpPr>
            <a:spLocks noChangeArrowheads="1"/>
          </p:cNvSpPr>
          <p:nvPr/>
        </p:nvSpPr>
        <p:spPr bwMode="auto">
          <a:xfrm>
            <a:off x="250825" y="1828800"/>
            <a:ext cx="8893175" cy="2308324"/>
          </a:xfrm>
          <a:prstGeom prst="rect">
            <a:avLst/>
          </a:prstGeom>
          <a:noFill/>
          <a:ln w="9525">
            <a:noFill/>
            <a:miter lim="800000"/>
            <a:headEnd/>
            <a:tailEnd/>
          </a:ln>
          <a:effectLst/>
        </p:spPr>
        <p:txBody>
          <a:bodyPr>
            <a:spAutoFit/>
          </a:bodyPr>
          <a:lstStyle/>
          <a:p>
            <a:pPr>
              <a:defRPr/>
            </a:pPr>
            <a:r>
              <a:rPr lang="en-GB" sz="2400" dirty="0">
                <a:latin typeface="Arial" panose="020B0604020202020204" pitchFamily="34" charset="0"/>
                <a:cs typeface="Arial" panose="020B0604020202020204" pitchFamily="34" charset="0"/>
              </a:rPr>
              <a:t>“a </a:t>
            </a:r>
            <a:r>
              <a:rPr lang="en-GB" sz="2400" u="sng" dirty="0">
                <a:latin typeface="Arial" panose="020B0604020202020204" pitchFamily="34" charset="0"/>
                <a:cs typeface="Arial" panose="020B0604020202020204" pitchFamily="34" charset="0"/>
              </a:rPr>
              <a:t>LOGICAL MATHEMATICAL FRAMEWORK </a:t>
            </a:r>
          </a:p>
          <a:p>
            <a:pPr>
              <a:defRPr/>
            </a:pPr>
            <a:r>
              <a:rPr lang="en-GB" sz="2400" dirty="0">
                <a:latin typeface="Arial" panose="020B0604020202020204" pitchFamily="34" charset="0"/>
                <a:cs typeface="Arial" panose="020B0604020202020204" pitchFamily="34" charset="0"/>
              </a:rPr>
              <a:t>that permits the </a:t>
            </a:r>
            <a:r>
              <a:rPr lang="en-GB" sz="2400" u="sng" dirty="0">
                <a:latin typeface="Arial" panose="020B0604020202020204" pitchFamily="34" charset="0"/>
                <a:cs typeface="Arial" panose="020B0604020202020204" pitchFamily="34" charset="0"/>
              </a:rPr>
              <a:t>integration of facts &amp; values </a:t>
            </a:r>
          </a:p>
          <a:p>
            <a:pPr>
              <a:defRPr/>
            </a:pPr>
            <a:r>
              <a:rPr lang="en-GB" sz="2400" dirty="0">
                <a:latin typeface="Arial" panose="020B0604020202020204" pitchFamily="34" charset="0"/>
                <a:cs typeface="Arial" panose="020B0604020202020204" pitchFamily="34" charset="0"/>
              </a:rPr>
              <a:t>   to produce </a:t>
            </a:r>
          </a:p>
          <a:p>
            <a:pPr>
              <a:defRPr/>
            </a:pPr>
            <a:r>
              <a:rPr lang="en-GB" sz="2400" dirty="0">
                <a:latin typeface="Arial" panose="020B0604020202020204" pitchFamily="34" charset="0"/>
                <a:cs typeface="Arial" panose="020B0604020202020204" pitchFamily="34" charset="0"/>
              </a:rPr>
              <a:t>      </a:t>
            </a:r>
            <a:r>
              <a:rPr lang="en-GB" sz="2400" u="sng" dirty="0">
                <a:latin typeface="Arial" panose="020B0604020202020204" pitchFamily="34" charset="0"/>
                <a:cs typeface="Arial" panose="020B0604020202020204" pitchFamily="34" charset="0"/>
              </a:rPr>
              <a:t>outcomes </a:t>
            </a:r>
            <a:r>
              <a:rPr lang="en-GB" sz="2400" dirty="0">
                <a:latin typeface="Arial" panose="020B0604020202020204" pitchFamily="34" charset="0"/>
                <a:cs typeface="Arial" panose="020B0604020202020204" pitchFamily="34" charset="0"/>
              </a:rPr>
              <a:t>of interest to </a:t>
            </a:r>
            <a:r>
              <a:rPr lang="en-GB" sz="2400" u="sng" dirty="0">
                <a:latin typeface="Arial" panose="020B0604020202020204" pitchFamily="34" charset="0"/>
                <a:cs typeface="Arial" panose="020B0604020202020204" pitchFamily="34" charset="0"/>
              </a:rPr>
              <a:t>decision makers</a:t>
            </a:r>
            <a:r>
              <a:rPr lang="en-GB" sz="2400" dirty="0">
                <a:latin typeface="Arial" panose="020B0604020202020204" pitchFamily="34" charset="0"/>
                <a:cs typeface="Arial" panose="020B0604020202020204" pitchFamily="34" charset="0"/>
              </a:rPr>
              <a:t> </a:t>
            </a:r>
            <a:r>
              <a:rPr lang="en-GB" sz="2400" u="sng" dirty="0">
                <a:latin typeface="Arial" panose="020B0604020202020204" pitchFamily="34" charset="0"/>
                <a:cs typeface="Arial" panose="020B0604020202020204" pitchFamily="34" charset="0"/>
              </a:rPr>
              <a:t>&amp; clinicians</a:t>
            </a:r>
            <a:r>
              <a:rPr lang="en-GB" sz="2400" dirty="0">
                <a:latin typeface="Arial" panose="020B0604020202020204" pitchFamily="34" charset="0"/>
                <a:cs typeface="Arial" panose="020B0604020202020204" pitchFamily="34" charset="0"/>
              </a:rPr>
              <a:t>”</a:t>
            </a:r>
          </a:p>
          <a:p>
            <a:pPr>
              <a:defRPr/>
            </a:pPr>
            <a:r>
              <a:rPr lang="en-GB" sz="2400" dirty="0">
                <a:latin typeface="Arial" panose="020B0604020202020204" pitchFamily="34" charset="0"/>
                <a:cs typeface="Arial" panose="020B0604020202020204" pitchFamily="34" charset="0"/>
              </a:rPr>
              <a:t>						M Weinstein 2003</a:t>
            </a:r>
          </a:p>
          <a:p>
            <a:pPr>
              <a:defRPr/>
            </a:pPr>
            <a:endParaRPr lang="en-GB" sz="2400" dirty="0">
              <a:latin typeface="Arial" panose="020B0604020202020204" pitchFamily="34" charset="0"/>
              <a:cs typeface="Arial" panose="020B0604020202020204" pitchFamily="34" charset="0"/>
            </a:endParaRPr>
          </a:p>
        </p:txBody>
      </p:sp>
      <p:sp>
        <p:nvSpPr>
          <p:cNvPr id="5" name="Rectangle 2"/>
          <p:cNvSpPr>
            <a:spLocks noGrp="1" noChangeArrowheads="1"/>
          </p:cNvSpPr>
          <p:nvPr>
            <p:ph type="title"/>
          </p:nvPr>
        </p:nvSpPr>
        <p:spPr>
          <a:xfrm>
            <a:off x="533400" y="609600"/>
            <a:ext cx="7927032" cy="1600200"/>
          </a:xfrm>
        </p:spPr>
        <p:txBody>
          <a:bodyPr>
            <a:normAutofit/>
          </a:bodyPr>
          <a:lstStyle/>
          <a:p>
            <a:pPr>
              <a:defRPr/>
            </a:pPr>
            <a:r>
              <a:rPr lang="en-US" sz="4000" b="1" cap="none" dirty="0" smtClean="0"/>
              <a:t>What Is Modelling?</a:t>
            </a:r>
            <a:r>
              <a:rPr lang="en-GB" sz="3200" b="1" cap="none" dirty="0" smtClean="0"/>
              <a:t> </a:t>
            </a:r>
            <a:br>
              <a:rPr lang="en-GB" sz="3200" b="1" cap="none" dirty="0" smtClean="0"/>
            </a:br>
            <a:endParaRPr lang="en-AU" sz="2800" b="1" i="1" cap="none" dirty="0" smtClean="0"/>
          </a:p>
        </p:txBody>
      </p:sp>
    </p:spTree>
    <p:extLst>
      <p:ext uri="{BB962C8B-B14F-4D97-AF65-F5344CB8AC3E}">
        <p14:creationId xmlns:p14="http://schemas.microsoft.com/office/powerpoint/2010/main" val="8988602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14313" y="265113"/>
            <a:ext cx="8701087" cy="877887"/>
          </a:xfrm>
        </p:spPr>
        <p:txBody>
          <a:bodyPr>
            <a:normAutofit fontScale="90000"/>
          </a:bodyPr>
          <a:lstStyle/>
          <a:p>
            <a:pPr>
              <a:defRPr/>
            </a:pPr>
            <a:r>
              <a:rPr lang="en-GB" sz="3200" b="1" dirty="0" smtClean="0"/>
              <a:t>Population risk factor change </a:t>
            </a:r>
            <a:r>
              <a:rPr lang="en-GB" sz="2800" b="1" dirty="0" smtClean="0"/>
              <a:t>1980/2000: </a:t>
            </a:r>
            <a:r>
              <a:rPr lang="en-GB" sz="3200" b="1" dirty="0" smtClean="0"/>
              <a:t/>
            </a:r>
            <a:br>
              <a:rPr lang="en-GB" sz="3200" b="1" dirty="0" smtClean="0"/>
            </a:br>
            <a:r>
              <a:rPr lang="en-GB" sz="3200" b="1" dirty="0" smtClean="0"/>
              <a:t>Impact on CHD Mortality</a:t>
            </a:r>
            <a:r>
              <a:rPr lang="en-GB" sz="2800" b="1" dirty="0" smtClean="0"/>
              <a:t>  US PARF example</a:t>
            </a:r>
          </a:p>
        </p:txBody>
      </p:sp>
      <p:sp>
        <p:nvSpPr>
          <p:cNvPr id="143363" name="Rectangle 3"/>
          <p:cNvSpPr>
            <a:spLocks noGrp="1" noChangeArrowheads="1"/>
          </p:cNvSpPr>
          <p:nvPr>
            <p:ph type="body" idx="1"/>
          </p:nvPr>
        </p:nvSpPr>
        <p:spPr>
          <a:xfrm>
            <a:off x="228600" y="1357313"/>
            <a:ext cx="8610600" cy="5456237"/>
          </a:xfrm>
        </p:spPr>
        <p:txBody>
          <a:bodyPr/>
          <a:lstStyle/>
          <a:p>
            <a:pPr>
              <a:buFontTx/>
              <a:buNone/>
              <a:defRPr/>
            </a:pPr>
            <a:r>
              <a:rPr lang="en-GB" sz="2600" b="1" u="sng" dirty="0" smtClean="0">
                <a:latin typeface="+mj-lt"/>
              </a:rPr>
              <a:t>Diabetes in men aged 65-74 </a:t>
            </a:r>
            <a:r>
              <a:rPr lang="en-GB" sz="2400" b="1" u="sng" dirty="0" smtClean="0">
                <a:latin typeface="+mj-lt"/>
              </a:rPr>
              <a:t>rose</a:t>
            </a:r>
            <a:r>
              <a:rPr lang="en-GB" sz="2400" b="1" dirty="0" smtClean="0">
                <a:latin typeface="+mj-lt"/>
              </a:rPr>
              <a:t> 14</a:t>
            </a:r>
            <a:r>
              <a:rPr lang="en-GB" sz="2400" b="1" dirty="0">
                <a:latin typeface="+mj-lt"/>
              </a:rPr>
              <a:t>.% </a:t>
            </a:r>
            <a:r>
              <a:rPr lang="en-GB" sz="2400" b="1" dirty="0" smtClean="0">
                <a:latin typeface="+mj-lt"/>
              </a:rPr>
              <a:t>to 20.7</a:t>
            </a:r>
            <a:r>
              <a:rPr lang="en-GB" sz="2400" b="1" dirty="0">
                <a:latin typeface="+mj-lt"/>
              </a:rPr>
              <a:t>% </a:t>
            </a:r>
            <a:endParaRPr lang="en-GB" sz="2400" b="1" dirty="0" smtClean="0">
              <a:latin typeface="+mj-lt"/>
            </a:endParaRPr>
          </a:p>
          <a:p>
            <a:pPr>
              <a:buFontTx/>
              <a:buNone/>
              <a:defRPr/>
            </a:pPr>
            <a:r>
              <a:rPr lang="en-GB" sz="2400" b="1" dirty="0" smtClean="0">
                <a:latin typeface="+mj-lt"/>
              </a:rPr>
              <a:t> Relative risk of </a:t>
            </a:r>
            <a:r>
              <a:rPr lang="en-GB" sz="2800" b="1" dirty="0" smtClean="0">
                <a:latin typeface="+mj-lt"/>
              </a:rPr>
              <a:t>1.93</a:t>
            </a:r>
            <a:r>
              <a:rPr lang="en-GB" sz="2400" b="1" dirty="0" smtClean="0">
                <a:latin typeface="+mj-lt"/>
              </a:rPr>
              <a:t> </a:t>
            </a:r>
            <a:r>
              <a:rPr lang="en-GB" sz="2400" b="1" i="1" dirty="0" smtClean="0">
                <a:latin typeface="+mj-lt"/>
              </a:rPr>
              <a:t>(</a:t>
            </a:r>
            <a:r>
              <a:rPr lang="en-GB" sz="2400" b="1" i="1" dirty="0" err="1" smtClean="0">
                <a:latin typeface="+mj-lt"/>
              </a:rPr>
              <a:t>InterHEART</a:t>
            </a:r>
            <a:r>
              <a:rPr lang="en-GB" sz="2400" b="1" i="1" dirty="0" smtClean="0">
                <a:latin typeface="+mj-lt"/>
              </a:rPr>
              <a:t>)</a:t>
            </a:r>
          </a:p>
          <a:p>
            <a:pPr>
              <a:buFontTx/>
              <a:buNone/>
              <a:defRPr/>
            </a:pPr>
            <a:r>
              <a:rPr lang="en-GB" sz="2400" b="1" dirty="0" smtClean="0">
                <a:latin typeface="+mj-lt"/>
              </a:rPr>
              <a:t>  Population Attributable Risk Fraction rose </a:t>
            </a:r>
            <a:r>
              <a:rPr lang="en-GB" sz="2800" b="1" dirty="0">
                <a:latin typeface="+mj-lt"/>
              </a:rPr>
              <a:t>0.12 to 0.16</a:t>
            </a:r>
          </a:p>
          <a:p>
            <a:pPr>
              <a:buFontTx/>
              <a:buNone/>
              <a:defRPr/>
            </a:pPr>
            <a:endParaRPr lang="en-GB" sz="800" b="1" dirty="0" smtClean="0">
              <a:latin typeface="+mj-lt"/>
            </a:endParaRPr>
          </a:p>
          <a:p>
            <a:pPr>
              <a:buFontTx/>
              <a:buNone/>
              <a:defRPr/>
            </a:pPr>
            <a:r>
              <a:rPr lang="en-GB" sz="2000" b="1" dirty="0" smtClean="0">
                <a:latin typeface="+mj-lt"/>
              </a:rPr>
              <a:t>	</a:t>
            </a:r>
          </a:p>
          <a:p>
            <a:pPr>
              <a:buFontTx/>
              <a:buNone/>
              <a:defRPr/>
            </a:pPr>
            <a:r>
              <a:rPr lang="en-GB" sz="1600" b="1" dirty="0" smtClean="0">
                <a:latin typeface="+mj-lt"/>
              </a:rPr>
              <a:t>			</a:t>
            </a:r>
          </a:p>
        </p:txBody>
      </p:sp>
      <p:sp>
        <p:nvSpPr>
          <p:cNvPr id="7" name="Text Box 3"/>
          <p:cNvSpPr txBox="1">
            <a:spLocks noChangeArrowheads="1"/>
          </p:cNvSpPr>
          <p:nvPr/>
        </p:nvSpPr>
        <p:spPr bwMode="auto">
          <a:xfrm>
            <a:off x="6500813" y="6324600"/>
            <a:ext cx="2438400" cy="289310"/>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600" b="1" dirty="0">
                <a:latin typeface="+mj-lt"/>
                <a:cs typeface="Times New Roman" pitchFamily="18" charset="0"/>
              </a:rPr>
              <a:t>  Ford et al  NEJM 2007</a:t>
            </a:r>
          </a:p>
        </p:txBody>
      </p:sp>
    </p:spTree>
    <p:extLst>
      <p:ext uri="{BB962C8B-B14F-4D97-AF65-F5344CB8AC3E}">
        <p14:creationId xmlns:p14="http://schemas.microsoft.com/office/powerpoint/2010/main" val="15340984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214313" y="265113"/>
            <a:ext cx="8701087" cy="877887"/>
          </a:xfrm>
        </p:spPr>
        <p:txBody>
          <a:bodyPr>
            <a:normAutofit fontScale="90000"/>
          </a:bodyPr>
          <a:lstStyle/>
          <a:p>
            <a:pPr>
              <a:defRPr/>
            </a:pPr>
            <a:r>
              <a:rPr lang="en-GB" sz="3200" b="1" dirty="0" smtClean="0"/>
              <a:t>Population risk factor change </a:t>
            </a:r>
            <a:r>
              <a:rPr lang="en-GB" sz="2800" b="1" dirty="0" smtClean="0"/>
              <a:t>1980/2000: </a:t>
            </a:r>
            <a:r>
              <a:rPr lang="en-GB" sz="3200" b="1" dirty="0" smtClean="0"/>
              <a:t/>
            </a:r>
            <a:br>
              <a:rPr lang="en-GB" sz="3200" b="1" dirty="0" smtClean="0"/>
            </a:br>
            <a:r>
              <a:rPr lang="en-GB" sz="3200" b="1" dirty="0" smtClean="0"/>
              <a:t>Impact on CHD Mortality</a:t>
            </a:r>
            <a:r>
              <a:rPr lang="en-GB" sz="2800" b="1" dirty="0" smtClean="0"/>
              <a:t>  US PARF example</a:t>
            </a:r>
          </a:p>
        </p:txBody>
      </p:sp>
      <p:sp>
        <p:nvSpPr>
          <p:cNvPr id="143363" name="Rectangle 3"/>
          <p:cNvSpPr>
            <a:spLocks noGrp="1" noChangeArrowheads="1"/>
          </p:cNvSpPr>
          <p:nvPr>
            <p:ph type="body" idx="1"/>
          </p:nvPr>
        </p:nvSpPr>
        <p:spPr>
          <a:xfrm>
            <a:off x="228600" y="1357313"/>
            <a:ext cx="8610600" cy="5456237"/>
          </a:xfrm>
        </p:spPr>
        <p:txBody>
          <a:bodyPr>
            <a:normAutofit fontScale="85000" lnSpcReduction="20000"/>
          </a:bodyPr>
          <a:lstStyle/>
          <a:p>
            <a:pPr>
              <a:buFontTx/>
              <a:buNone/>
              <a:defRPr/>
            </a:pPr>
            <a:r>
              <a:rPr lang="en-GB" sz="2800" b="1" u="sng" dirty="0" smtClean="0">
                <a:latin typeface="+mj-lt"/>
              </a:rPr>
              <a:t>Diabetes in men aged 65-74 rose</a:t>
            </a:r>
            <a:r>
              <a:rPr lang="en-GB" sz="2800" b="1" dirty="0" smtClean="0">
                <a:latin typeface="+mj-lt"/>
              </a:rPr>
              <a:t> 14</a:t>
            </a:r>
            <a:r>
              <a:rPr lang="en-GB" sz="2800" b="1" dirty="0">
                <a:latin typeface="+mj-lt"/>
              </a:rPr>
              <a:t>.% </a:t>
            </a:r>
            <a:r>
              <a:rPr lang="en-GB" sz="2800" b="1" dirty="0" smtClean="0">
                <a:latin typeface="+mj-lt"/>
              </a:rPr>
              <a:t>to 20.7</a:t>
            </a:r>
            <a:r>
              <a:rPr lang="en-GB" sz="2800" b="1" dirty="0">
                <a:latin typeface="+mj-lt"/>
              </a:rPr>
              <a:t>% </a:t>
            </a:r>
            <a:endParaRPr lang="en-GB" sz="2800" b="1" dirty="0" smtClean="0">
              <a:latin typeface="+mj-lt"/>
            </a:endParaRPr>
          </a:p>
          <a:p>
            <a:pPr>
              <a:buFontTx/>
              <a:buNone/>
              <a:defRPr/>
            </a:pPr>
            <a:r>
              <a:rPr lang="en-GB" sz="2800" b="1" dirty="0" smtClean="0">
                <a:latin typeface="+mj-lt"/>
              </a:rPr>
              <a:t> Relative risk of 1.93 </a:t>
            </a:r>
            <a:r>
              <a:rPr lang="en-GB" sz="2800" b="1" i="1" dirty="0" smtClean="0">
                <a:latin typeface="+mj-lt"/>
              </a:rPr>
              <a:t>(</a:t>
            </a:r>
            <a:r>
              <a:rPr lang="en-GB" sz="2800" b="1" i="1" dirty="0" err="1" smtClean="0">
                <a:latin typeface="+mj-lt"/>
              </a:rPr>
              <a:t>InterHEART</a:t>
            </a:r>
            <a:r>
              <a:rPr lang="en-GB" sz="2800" b="1" i="1" dirty="0" smtClean="0">
                <a:latin typeface="+mj-lt"/>
              </a:rPr>
              <a:t>)</a:t>
            </a:r>
          </a:p>
          <a:p>
            <a:pPr>
              <a:buFontTx/>
              <a:buNone/>
              <a:defRPr/>
            </a:pPr>
            <a:r>
              <a:rPr lang="en-GB" sz="2800" b="1" dirty="0" smtClean="0">
                <a:latin typeface="+mj-lt"/>
              </a:rPr>
              <a:t>  Population Attributable Risk Fraction rose </a:t>
            </a:r>
            <a:r>
              <a:rPr lang="en-GB" sz="2800" b="1" dirty="0">
                <a:latin typeface="+mj-lt"/>
              </a:rPr>
              <a:t>0.12 </a:t>
            </a:r>
            <a:r>
              <a:rPr lang="en-GB" sz="2800" b="1">
                <a:latin typeface="+mj-lt"/>
              </a:rPr>
              <a:t>to </a:t>
            </a:r>
            <a:r>
              <a:rPr lang="en-GB" sz="2800" b="1" smtClean="0">
                <a:latin typeface="+mj-lt"/>
              </a:rPr>
              <a:t>0.16</a:t>
            </a:r>
          </a:p>
          <a:p>
            <a:pPr>
              <a:buFontTx/>
              <a:buNone/>
              <a:defRPr/>
            </a:pPr>
            <a:r>
              <a:rPr lang="en-GB" sz="2800" b="1">
                <a:solidFill>
                  <a:srgbClr val="FFFF66"/>
                </a:solidFill>
                <a:latin typeface="+mj-lt"/>
              </a:rPr>
              <a:t> </a:t>
            </a:r>
            <a:r>
              <a:rPr lang="en-GB" sz="2800" b="1">
                <a:solidFill>
                  <a:srgbClr val="FFC000"/>
                </a:solidFill>
                <a:latin typeface="+mj-lt"/>
              </a:rPr>
              <a:t>CHD deaths </a:t>
            </a:r>
            <a:r>
              <a:rPr lang="en-GB" sz="2800" b="1">
                <a:solidFill>
                  <a:srgbClr val="FFFF66"/>
                </a:solidFill>
                <a:latin typeface="+mj-lt"/>
              </a:rPr>
              <a:t>	    </a:t>
            </a:r>
            <a:r>
              <a:rPr lang="en-GB" sz="2800" b="1">
                <a:solidFill>
                  <a:srgbClr val="FF9900"/>
                </a:solidFill>
                <a:latin typeface="+mj-lt"/>
              </a:rPr>
              <a:t>PARF </a:t>
            </a:r>
            <a:r>
              <a:rPr lang="en-GB" sz="2800" b="1">
                <a:solidFill>
                  <a:srgbClr val="FFFF66"/>
                </a:solidFill>
                <a:latin typeface="+mj-lt"/>
              </a:rPr>
              <a:t>	</a:t>
            </a:r>
            <a:r>
              <a:rPr lang="en-GB" sz="2800" b="1">
                <a:solidFill>
                  <a:srgbClr val="FFCCFF"/>
                </a:solidFill>
                <a:latin typeface="+mj-lt"/>
              </a:rPr>
              <a:t>	</a:t>
            </a:r>
            <a:r>
              <a:rPr lang="en-GB" sz="2800" b="1" smtClean="0">
                <a:solidFill>
                  <a:srgbClr val="FFCCFF"/>
                </a:solidFill>
                <a:latin typeface="+mj-lt"/>
              </a:rPr>
              <a:t>      </a:t>
            </a:r>
            <a:r>
              <a:rPr lang="en-GB" sz="3800" b="1" smtClean="0">
                <a:solidFill>
                  <a:srgbClr val="CC3399"/>
                </a:solidFill>
                <a:latin typeface="+mj-lt"/>
              </a:rPr>
              <a:t>Additional  </a:t>
            </a:r>
            <a:r>
              <a:rPr lang="en-GB" sz="3800" b="1">
                <a:solidFill>
                  <a:srgbClr val="CC3399"/>
                </a:solidFill>
                <a:latin typeface="+mj-lt"/>
              </a:rPr>
              <a:t>deaths </a:t>
            </a:r>
          </a:p>
          <a:p>
            <a:pPr>
              <a:buFontTx/>
              <a:buNone/>
              <a:defRPr/>
            </a:pPr>
            <a:r>
              <a:rPr lang="en-GB" sz="2800" b="1">
                <a:solidFill>
                  <a:srgbClr val="FFFF66"/>
                </a:solidFill>
                <a:latin typeface="+mj-lt"/>
              </a:rPr>
              <a:t>	</a:t>
            </a:r>
            <a:r>
              <a:rPr lang="en-GB" sz="2800" b="1">
                <a:solidFill>
                  <a:srgbClr val="FFC000"/>
                </a:solidFill>
                <a:latin typeface="+mj-lt"/>
              </a:rPr>
              <a:t>in 1980</a:t>
            </a:r>
            <a:r>
              <a:rPr lang="en-GB" sz="2800" b="1">
                <a:solidFill>
                  <a:srgbClr val="FFFF66"/>
                </a:solidFill>
                <a:latin typeface="+mj-lt"/>
              </a:rPr>
              <a:t>	    </a:t>
            </a:r>
            <a:r>
              <a:rPr lang="en-GB" sz="2800" b="1">
                <a:solidFill>
                  <a:srgbClr val="FF9900"/>
                </a:solidFill>
                <a:latin typeface="+mj-lt"/>
              </a:rPr>
              <a:t>difference </a:t>
            </a:r>
            <a:r>
              <a:rPr lang="en-GB" sz="2800" b="1">
                <a:solidFill>
                  <a:srgbClr val="FFFF66"/>
                </a:solidFill>
                <a:latin typeface="+mj-lt"/>
              </a:rPr>
              <a:t>	</a:t>
            </a:r>
            <a:r>
              <a:rPr lang="en-GB" sz="2800" b="1">
                <a:solidFill>
                  <a:srgbClr val="FFCCFF"/>
                </a:solidFill>
                <a:latin typeface="+mj-lt"/>
              </a:rPr>
              <a:t>	</a:t>
            </a:r>
            <a:r>
              <a:rPr lang="en-GB" sz="2800" b="1">
                <a:solidFill>
                  <a:srgbClr val="FFFF66"/>
                </a:solidFill>
                <a:latin typeface="+mj-lt"/>
              </a:rPr>
              <a:t> 	  			                         </a:t>
            </a:r>
            <a:r>
              <a:rPr lang="en-GB" sz="1000" b="1">
                <a:solidFill>
                  <a:srgbClr val="FFFF66"/>
                </a:solidFill>
                <a:latin typeface="+mj-lt"/>
              </a:rPr>
              <a:t>		</a:t>
            </a:r>
            <a:r>
              <a:rPr lang="en-GB" sz="1000" b="1">
                <a:solidFill>
                  <a:srgbClr val="FFCCFF"/>
                </a:solidFill>
                <a:latin typeface="+mj-lt"/>
              </a:rPr>
              <a:t>	</a:t>
            </a:r>
            <a:r>
              <a:rPr lang="en-GB" sz="1000" b="1">
                <a:solidFill>
                  <a:srgbClr val="FFFF66"/>
                </a:solidFill>
                <a:latin typeface="+mj-lt"/>
              </a:rPr>
              <a:t>         </a:t>
            </a:r>
            <a:r>
              <a:rPr lang="en-GB" sz="1000" b="1">
                <a:solidFill>
                  <a:srgbClr val="FF0000"/>
                </a:solidFill>
                <a:latin typeface="+mj-lt"/>
              </a:rPr>
              <a:t> </a:t>
            </a:r>
            <a:endParaRPr lang="en-GB" sz="1000" b="1">
              <a:solidFill>
                <a:srgbClr val="FFFF66"/>
              </a:solidFill>
              <a:latin typeface="+mj-lt"/>
            </a:endParaRPr>
          </a:p>
          <a:p>
            <a:pPr>
              <a:buFontTx/>
              <a:buNone/>
              <a:defRPr/>
            </a:pPr>
            <a:r>
              <a:rPr lang="en-GB" sz="3600" b="1">
                <a:solidFill>
                  <a:srgbClr val="99FF33"/>
                </a:solidFill>
                <a:latin typeface="+mj-lt"/>
              </a:rPr>
              <a:t>	 </a:t>
            </a:r>
            <a:r>
              <a:rPr lang="en-GB" sz="3600" b="1">
                <a:solidFill>
                  <a:srgbClr val="FFC000"/>
                </a:solidFill>
                <a:latin typeface="+mj-lt"/>
              </a:rPr>
              <a:t> a          </a:t>
            </a:r>
            <a:r>
              <a:rPr lang="en-GB" sz="3600" b="1" smtClean="0">
                <a:solidFill>
                  <a:srgbClr val="FFC000"/>
                </a:solidFill>
                <a:latin typeface="+mj-lt"/>
              </a:rPr>
              <a:t>  </a:t>
            </a:r>
            <a:r>
              <a:rPr lang="en-GB" sz="3600" b="1" smtClean="0">
                <a:solidFill>
                  <a:schemeClr val="accent3">
                    <a:lumMod val="50000"/>
                  </a:schemeClr>
                </a:solidFill>
                <a:latin typeface="+mj-lt"/>
              </a:rPr>
              <a:t>x  </a:t>
            </a:r>
            <a:r>
              <a:rPr lang="en-GB" sz="3600" b="1" smtClean="0">
                <a:solidFill>
                  <a:srgbClr val="99FF33"/>
                </a:solidFill>
                <a:latin typeface="+mj-lt"/>
              </a:rPr>
              <a:t>   </a:t>
            </a:r>
            <a:r>
              <a:rPr lang="en-GB" sz="3600" b="1">
                <a:solidFill>
                  <a:srgbClr val="FF9900"/>
                </a:solidFill>
                <a:latin typeface="+mj-lt"/>
              </a:rPr>
              <a:t>b 		</a:t>
            </a:r>
            <a:r>
              <a:rPr lang="en-GB" sz="3600" b="1" smtClean="0">
                <a:solidFill>
                  <a:srgbClr val="FF9900"/>
                </a:solidFill>
                <a:latin typeface="+mj-lt"/>
              </a:rPr>
              <a:t>	</a:t>
            </a:r>
            <a:r>
              <a:rPr lang="en-GB" sz="3600" b="1" smtClean="0">
                <a:solidFill>
                  <a:schemeClr val="accent3">
                    <a:lumMod val="50000"/>
                  </a:schemeClr>
                </a:solidFill>
                <a:latin typeface="+mj-lt"/>
              </a:rPr>
              <a:t>=</a:t>
            </a:r>
            <a:r>
              <a:rPr lang="en-GB" sz="3600" b="1" smtClean="0">
                <a:solidFill>
                  <a:srgbClr val="CC3399"/>
                </a:solidFill>
                <a:latin typeface="+mj-lt"/>
              </a:rPr>
              <a:t>   </a:t>
            </a:r>
            <a:r>
              <a:rPr lang="en-GB" sz="4000" b="1">
                <a:solidFill>
                  <a:srgbClr val="CC3399"/>
                </a:solidFill>
                <a:latin typeface="+mj-lt"/>
              </a:rPr>
              <a:t>a*b</a:t>
            </a:r>
          </a:p>
          <a:p>
            <a:pPr>
              <a:buFontTx/>
              <a:buNone/>
              <a:defRPr/>
            </a:pPr>
            <a:endParaRPr lang="en-GB" sz="800" b="1">
              <a:solidFill>
                <a:srgbClr val="FF0000"/>
              </a:solidFill>
              <a:latin typeface="+mj-lt"/>
            </a:endParaRPr>
          </a:p>
          <a:p>
            <a:pPr>
              <a:buFontTx/>
              <a:buNone/>
              <a:defRPr/>
            </a:pPr>
            <a:r>
              <a:rPr lang="en-GB" sz="2800">
                <a:solidFill>
                  <a:schemeClr val="bg1"/>
                </a:solidFill>
                <a:latin typeface="+mj-lt"/>
              </a:rPr>
              <a:t>	</a:t>
            </a:r>
            <a:r>
              <a:rPr lang="en-GB" sz="3600" b="1">
                <a:solidFill>
                  <a:srgbClr val="FFC000"/>
                </a:solidFill>
                <a:latin typeface="+mj-lt"/>
              </a:rPr>
              <a:t>123,050</a:t>
            </a:r>
            <a:r>
              <a:rPr lang="en-GB" sz="2800">
                <a:solidFill>
                  <a:schemeClr val="bg1"/>
                </a:solidFill>
                <a:latin typeface="+mj-lt"/>
              </a:rPr>
              <a:t>	</a:t>
            </a:r>
            <a:r>
              <a:rPr lang="en-GB" sz="3600" b="1">
                <a:solidFill>
                  <a:schemeClr val="accent3">
                    <a:lumMod val="50000"/>
                  </a:schemeClr>
                </a:solidFill>
                <a:latin typeface="+mj-lt"/>
              </a:rPr>
              <a:t>x</a:t>
            </a:r>
            <a:r>
              <a:rPr lang="en-GB" sz="3600" b="1">
                <a:solidFill>
                  <a:srgbClr val="99FF33"/>
                </a:solidFill>
                <a:latin typeface="+mj-lt"/>
              </a:rPr>
              <a:t>  </a:t>
            </a:r>
            <a:r>
              <a:rPr lang="en-GB" sz="3600" b="1">
                <a:solidFill>
                  <a:srgbClr val="FF9900"/>
                </a:solidFill>
                <a:latin typeface="+mj-lt"/>
              </a:rPr>
              <a:t>(0.16 - 0.12) 	</a:t>
            </a:r>
            <a:r>
              <a:rPr lang="en-GB" sz="3600" b="1">
                <a:solidFill>
                  <a:schemeClr val="accent3">
                    <a:lumMod val="50000"/>
                  </a:schemeClr>
                </a:solidFill>
                <a:latin typeface="+mj-lt"/>
              </a:rPr>
              <a:t>=</a:t>
            </a:r>
            <a:r>
              <a:rPr lang="en-GB" sz="3600" b="1">
                <a:solidFill>
                  <a:srgbClr val="99FF33"/>
                </a:solidFill>
                <a:latin typeface="+mj-lt"/>
              </a:rPr>
              <a:t> </a:t>
            </a:r>
            <a:r>
              <a:rPr lang="en-GB" sz="3600" b="1">
                <a:solidFill>
                  <a:srgbClr val="FF0000"/>
                </a:solidFill>
                <a:latin typeface="+mj-lt"/>
              </a:rPr>
              <a:t>  </a:t>
            </a:r>
            <a:r>
              <a:rPr lang="en-GB" sz="4000" b="1">
                <a:solidFill>
                  <a:srgbClr val="CC3399"/>
                </a:solidFill>
                <a:latin typeface="+mj-lt"/>
              </a:rPr>
              <a:t>5170</a:t>
            </a:r>
            <a:r>
              <a:rPr lang="en-GB" sz="2400" b="1">
                <a:solidFill>
                  <a:srgbClr val="CC3399"/>
                </a:solidFill>
                <a:latin typeface="+mj-lt"/>
              </a:rPr>
              <a:t> Additional deaths </a:t>
            </a:r>
            <a:r>
              <a:rPr lang="en-GB" sz="2000">
                <a:solidFill>
                  <a:srgbClr val="FF9900"/>
                </a:solidFill>
                <a:latin typeface="+mj-lt"/>
              </a:rPr>
              <a:t>	</a:t>
            </a:r>
            <a:endParaRPr lang="en-GB" sz="2800">
              <a:solidFill>
                <a:srgbClr val="FF9900"/>
              </a:solidFill>
              <a:latin typeface="+mj-lt"/>
            </a:endParaRPr>
          </a:p>
          <a:p>
            <a:pPr>
              <a:buFontTx/>
              <a:buNone/>
              <a:defRPr/>
            </a:pPr>
            <a:endParaRPr lang="en-GB" sz="1000">
              <a:solidFill>
                <a:srgbClr val="FF9900"/>
              </a:solidFill>
              <a:latin typeface="+mj-lt"/>
            </a:endParaRPr>
          </a:p>
          <a:p>
            <a:pPr>
              <a:buFontTx/>
              <a:buNone/>
              <a:defRPr/>
            </a:pPr>
            <a:r>
              <a:rPr lang="en-GB" sz="2800" b="1" u="sng">
                <a:latin typeface="+mj-lt"/>
              </a:rPr>
              <a:t>SOURCES</a:t>
            </a:r>
          </a:p>
          <a:p>
            <a:pPr>
              <a:buFontTx/>
              <a:buNone/>
              <a:defRPr/>
            </a:pPr>
            <a:r>
              <a:rPr lang="en-GB" sz="2800" b="1">
                <a:solidFill>
                  <a:srgbClr val="FFC000"/>
                </a:solidFill>
                <a:latin typeface="+mj-lt"/>
              </a:rPr>
              <a:t>    Mortality </a:t>
            </a:r>
            <a:r>
              <a:rPr lang="en-GB" sz="2800" b="1">
                <a:solidFill>
                  <a:srgbClr val="FFFF66"/>
                </a:solidFill>
                <a:latin typeface="+mj-lt"/>
              </a:rPr>
              <a:t>	</a:t>
            </a:r>
            <a:r>
              <a:rPr lang="en-GB" sz="2800" b="1">
                <a:solidFill>
                  <a:srgbClr val="FF9900"/>
                </a:solidFill>
                <a:latin typeface="+mj-lt"/>
              </a:rPr>
              <a:t>InterHEART</a:t>
            </a:r>
            <a:endParaRPr lang="en-GB" sz="2800" b="1">
              <a:solidFill>
                <a:srgbClr val="FFCCFF"/>
              </a:solidFill>
              <a:latin typeface="+mj-lt"/>
            </a:endParaRPr>
          </a:p>
          <a:p>
            <a:pPr>
              <a:buFontTx/>
              <a:buNone/>
              <a:defRPr/>
            </a:pPr>
            <a:r>
              <a:rPr lang="en-GB" sz="2800" b="1">
                <a:solidFill>
                  <a:srgbClr val="FFFF66"/>
                </a:solidFill>
                <a:latin typeface="+mj-lt"/>
              </a:rPr>
              <a:t>    </a:t>
            </a:r>
            <a:r>
              <a:rPr lang="en-GB" sz="2800" b="1">
                <a:solidFill>
                  <a:srgbClr val="FFC000"/>
                </a:solidFill>
                <a:latin typeface="+mj-lt"/>
              </a:rPr>
              <a:t>statistics</a:t>
            </a:r>
            <a:r>
              <a:rPr lang="en-GB" sz="2800" b="1">
                <a:solidFill>
                  <a:srgbClr val="FFFF66"/>
                </a:solidFill>
                <a:latin typeface="+mj-lt"/>
              </a:rPr>
              <a:t>        </a:t>
            </a:r>
            <a:r>
              <a:rPr lang="en-GB" sz="2800">
                <a:solidFill>
                  <a:srgbClr val="FFFF66"/>
                </a:solidFill>
                <a:latin typeface="+mj-lt"/>
              </a:rPr>
              <a:t> </a:t>
            </a:r>
            <a:r>
              <a:rPr lang="en-GB" sz="2800">
                <a:solidFill>
                  <a:srgbClr val="FF9900"/>
                </a:solidFill>
                <a:latin typeface="+mj-lt"/>
              </a:rPr>
              <a:t>(Lancet) </a:t>
            </a:r>
            <a:r>
              <a:rPr lang="en-GB" sz="2800" b="1">
                <a:solidFill>
                  <a:srgbClr val="FFFF66"/>
                </a:solidFill>
                <a:latin typeface="+mj-lt"/>
              </a:rPr>
              <a:t>	</a:t>
            </a:r>
            <a:endParaRPr lang="en-GB" sz="2800" b="1" dirty="0">
              <a:latin typeface="+mj-lt"/>
            </a:endParaRPr>
          </a:p>
          <a:p>
            <a:pPr>
              <a:buFontTx/>
              <a:buNone/>
              <a:defRPr/>
            </a:pPr>
            <a:endParaRPr lang="en-GB" sz="800" b="1" dirty="0" smtClean="0">
              <a:latin typeface="+mj-lt"/>
            </a:endParaRPr>
          </a:p>
          <a:p>
            <a:pPr>
              <a:buFontTx/>
              <a:buNone/>
              <a:defRPr/>
            </a:pPr>
            <a:r>
              <a:rPr lang="en-GB" sz="2000" b="1" dirty="0" smtClean="0">
                <a:latin typeface="+mj-lt"/>
              </a:rPr>
              <a:t>	</a:t>
            </a:r>
          </a:p>
          <a:p>
            <a:pPr>
              <a:buFontTx/>
              <a:buNone/>
              <a:defRPr/>
            </a:pPr>
            <a:r>
              <a:rPr lang="en-GB" sz="1600" b="1" dirty="0" smtClean="0">
                <a:latin typeface="+mj-lt"/>
              </a:rPr>
              <a:t>			</a:t>
            </a:r>
          </a:p>
        </p:txBody>
      </p:sp>
      <p:sp>
        <p:nvSpPr>
          <p:cNvPr id="7" name="Text Box 3"/>
          <p:cNvSpPr txBox="1">
            <a:spLocks noChangeArrowheads="1"/>
          </p:cNvSpPr>
          <p:nvPr/>
        </p:nvSpPr>
        <p:spPr bwMode="auto">
          <a:xfrm>
            <a:off x="6500813" y="6324600"/>
            <a:ext cx="2438400" cy="289310"/>
          </a:xfrm>
          <a:prstGeom prst="rect">
            <a:avLst/>
          </a:prstGeom>
          <a:noFill/>
          <a:ln w="12700">
            <a:noFill/>
            <a:miter lim="800000"/>
            <a:headEnd type="none" w="sm" len="sm"/>
            <a:tailEnd type="none" w="sm" len="sm"/>
          </a:ln>
        </p:spPr>
        <p:txBody>
          <a:bodyPr>
            <a:spAutoFit/>
          </a:bodyPr>
          <a:lstStyle/>
          <a:p>
            <a:pPr algn="ctr" eaLnBrk="1" hangingPunct="1">
              <a:lnSpc>
                <a:spcPct val="80000"/>
              </a:lnSpc>
              <a:spcBef>
                <a:spcPct val="50000"/>
              </a:spcBef>
              <a:defRPr/>
            </a:pPr>
            <a:r>
              <a:rPr lang="en-GB" sz="1600" b="1" dirty="0">
                <a:latin typeface="+mj-lt"/>
                <a:cs typeface="Times New Roman" pitchFamily="18" charset="0"/>
              </a:rPr>
              <a:t>  Ford et al  NEJM 2007</a:t>
            </a:r>
          </a:p>
        </p:txBody>
      </p:sp>
    </p:spTree>
    <p:extLst>
      <p:ext uri="{BB962C8B-B14F-4D97-AF65-F5344CB8AC3E}">
        <p14:creationId xmlns:p14="http://schemas.microsoft.com/office/powerpoint/2010/main" val="3819155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rc 3"/>
          <p:cNvSpPr>
            <a:spLocks/>
          </p:cNvSpPr>
          <p:nvPr/>
        </p:nvSpPr>
        <p:spPr bwMode="auto">
          <a:xfrm rot="-653747">
            <a:off x="2608263" y="2878138"/>
            <a:ext cx="461962" cy="1639887"/>
          </a:xfrm>
          <a:custGeom>
            <a:avLst/>
            <a:gdLst>
              <a:gd name="T0" fmla="*/ 2147483647 w 21600"/>
              <a:gd name="T1" fmla="*/ 0 h 24124"/>
              <a:gd name="T2" fmla="*/ 2147483647 w 21600"/>
              <a:gd name="T3" fmla="*/ 2147483647 h 24124"/>
              <a:gd name="T4" fmla="*/ 0 w 21600"/>
              <a:gd name="T5" fmla="*/ 2147483647 h 24124"/>
              <a:gd name="T6" fmla="*/ 0 60000 65536"/>
              <a:gd name="T7" fmla="*/ 0 60000 65536"/>
              <a:gd name="T8" fmla="*/ 0 60000 65536"/>
              <a:gd name="T9" fmla="*/ 0 w 21600"/>
              <a:gd name="T10" fmla="*/ 0 h 24124"/>
              <a:gd name="T11" fmla="*/ 21600 w 21600"/>
              <a:gd name="T12" fmla="*/ 24124 h 24124"/>
            </a:gdLst>
            <a:ahLst/>
            <a:cxnLst>
              <a:cxn ang="T6">
                <a:pos x="T0" y="T1"/>
              </a:cxn>
              <a:cxn ang="T7">
                <a:pos x="T2" y="T3"/>
              </a:cxn>
              <a:cxn ang="T8">
                <a:pos x="T4" y="T5"/>
              </a:cxn>
            </a:cxnLst>
            <a:rect l="T9" t="T10" r="T11" b="T12"/>
            <a:pathLst>
              <a:path w="21600" h="24124" fill="none" extrusionOk="0">
                <a:moveTo>
                  <a:pt x="3466" y="-1"/>
                </a:moveTo>
                <a:cubicBezTo>
                  <a:pt x="13920" y="1699"/>
                  <a:pt x="21600" y="10728"/>
                  <a:pt x="21600" y="21320"/>
                </a:cubicBezTo>
                <a:cubicBezTo>
                  <a:pt x="21600" y="22257"/>
                  <a:pt x="21538" y="23194"/>
                  <a:pt x="21417" y="24124"/>
                </a:cubicBezTo>
              </a:path>
              <a:path w="21600" h="24124" stroke="0" extrusionOk="0">
                <a:moveTo>
                  <a:pt x="3466" y="-1"/>
                </a:moveTo>
                <a:cubicBezTo>
                  <a:pt x="13920" y="1699"/>
                  <a:pt x="21600" y="10728"/>
                  <a:pt x="21600" y="21320"/>
                </a:cubicBezTo>
                <a:cubicBezTo>
                  <a:pt x="21600" y="22257"/>
                  <a:pt x="21538" y="23194"/>
                  <a:pt x="21417" y="24124"/>
                </a:cubicBezTo>
                <a:lnTo>
                  <a:pt x="0" y="21320"/>
                </a:lnTo>
                <a:lnTo>
                  <a:pt x="3466" y="-1"/>
                </a:lnTo>
                <a:close/>
              </a:path>
            </a:pathLst>
          </a:custGeom>
          <a:solidFill>
            <a:srgbClr val="FFFFFF"/>
          </a:solidFill>
          <a:ln w="9525">
            <a:solidFill>
              <a:schemeClr val="tx1"/>
            </a:solidFill>
            <a:round/>
            <a:headEnd/>
            <a:tailEnd/>
          </a:ln>
        </p:spPr>
        <p:txBody>
          <a:bodyPr wrap="none" anchor="ctr"/>
          <a:lstStyle/>
          <a:p>
            <a:endParaRPr lang="en-IE"/>
          </a:p>
        </p:txBody>
      </p:sp>
      <p:sp>
        <p:nvSpPr>
          <p:cNvPr id="12291" name="Arc 4"/>
          <p:cNvSpPr>
            <a:spLocks/>
          </p:cNvSpPr>
          <p:nvPr/>
        </p:nvSpPr>
        <p:spPr bwMode="auto">
          <a:xfrm rot="-2176674">
            <a:off x="1582738" y="3433763"/>
            <a:ext cx="274637" cy="892175"/>
          </a:xfrm>
          <a:custGeom>
            <a:avLst/>
            <a:gdLst>
              <a:gd name="T0" fmla="*/ 0 w 24278"/>
              <a:gd name="T1" fmla="*/ 2147483647 h 32687"/>
              <a:gd name="T2" fmla="*/ 2147483647 w 24278"/>
              <a:gd name="T3" fmla="*/ 2147483647 h 32687"/>
              <a:gd name="T4" fmla="*/ 2147483647 w 24278"/>
              <a:gd name="T5" fmla="*/ 2147483647 h 32687"/>
              <a:gd name="T6" fmla="*/ 0 60000 65536"/>
              <a:gd name="T7" fmla="*/ 0 60000 65536"/>
              <a:gd name="T8" fmla="*/ 0 60000 65536"/>
              <a:gd name="T9" fmla="*/ 0 w 24278"/>
              <a:gd name="T10" fmla="*/ 0 h 32687"/>
              <a:gd name="T11" fmla="*/ 24278 w 24278"/>
              <a:gd name="T12" fmla="*/ 32687 h 32687"/>
            </a:gdLst>
            <a:ahLst/>
            <a:cxnLst>
              <a:cxn ang="T6">
                <a:pos x="T0" y="T1"/>
              </a:cxn>
              <a:cxn ang="T7">
                <a:pos x="T2" y="T3"/>
              </a:cxn>
              <a:cxn ang="T8">
                <a:pos x="T4" y="T5"/>
              </a:cxn>
            </a:cxnLst>
            <a:rect l="T9" t="T10" r="T11" b="T12"/>
            <a:pathLst>
              <a:path w="24278" h="32687" fill="none" extrusionOk="0">
                <a:moveTo>
                  <a:pt x="-1" y="166"/>
                </a:moveTo>
                <a:cubicBezTo>
                  <a:pt x="888" y="55"/>
                  <a:pt x="1782" y="-1"/>
                  <a:pt x="2678" y="0"/>
                </a:cubicBezTo>
                <a:cubicBezTo>
                  <a:pt x="14607" y="0"/>
                  <a:pt x="24278" y="9670"/>
                  <a:pt x="24278" y="21600"/>
                </a:cubicBezTo>
                <a:cubicBezTo>
                  <a:pt x="24278" y="25504"/>
                  <a:pt x="23219" y="29336"/>
                  <a:pt x="21215" y="32687"/>
                </a:cubicBezTo>
              </a:path>
              <a:path w="24278" h="32687" stroke="0" extrusionOk="0">
                <a:moveTo>
                  <a:pt x="-1" y="166"/>
                </a:moveTo>
                <a:cubicBezTo>
                  <a:pt x="888" y="55"/>
                  <a:pt x="1782" y="-1"/>
                  <a:pt x="2678" y="0"/>
                </a:cubicBezTo>
                <a:cubicBezTo>
                  <a:pt x="14607" y="0"/>
                  <a:pt x="24278" y="9670"/>
                  <a:pt x="24278" y="21600"/>
                </a:cubicBezTo>
                <a:cubicBezTo>
                  <a:pt x="24278" y="25504"/>
                  <a:pt x="23219" y="29336"/>
                  <a:pt x="21215" y="32687"/>
                </a:cubicBezTo>
                <a:lnTo>
                  <a:pt x="2678" y="21600"/>
                </a:lnTo>
                <a:lnTo>
                  <a:pt x="-1" y="166"/>
                </a:lnTo>
                <a:close/>
              </a:path>
            </a:pathLst>
          </a:custGeom>
          <a:solidFill>
            <a:schemeClr val="tx1"/>
          </a:solidFill>
          <a:ln w="9525">
            <a:solidFill>
              <a:schemeClr val="tx1"/>
            </a:solidFill>
            <a:round/>
            <a:headEnd/>
            <a:tailEnd/>
          </a:ln>
        </p:spPr>
        <p:txBody>
          <a:bodyPr wrap="none" anchor="ctr"/>
          <a:lstStyle/>
          <a:p>
            <a:endParaRPr lang="en-IE"/>
          </a:p>
        </p:txBody>
      </p:sp>
      <p:sp>
        <p:nvSpPr>
          <p:cNvPr id="12292" name="Line 5"/>
          <p:cNvSpPr>
            <a:spLocks noChangeShapeType="1"/>
          </p:cNvSpPr>
          <p:nvPr/>
        </p:nvSpPr>
        <p:spPr bwMode="auto">
          <a:xfrm flipH="1">
            <a:off x="1447800" y="3962400"/>
            <a:ext cx="304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293" name="Arc 6"/>
          <p:cNvSpPr>
            <a:spLocks/>
          </p:cNvSpPr>
          <p:nvPr/>
        </p:nvSpPr>
        <p:spPr bwMode="auto">
          <a:xfrm flipH="1">
            <a:off x="762000" y="4495800"/>
            <a:ext cx="685800" cy="381000"/>
          </a:xfrm>
          <a:custGeom>
            <a:avLst/>
            <a:gdLst>
              <a:gd name="T0" fmla="*/ 0 w 20573"/>
              <a:gd name="T1" fmla="*/ 0 h 21600"/>
              <a:gd name="T2" fmla="*/ 2147483647 w 20573"/>
              <a:gd name="T3" fmla="*/ 2147483647 h 21600"/>
              <a:gd name="T4" fmla="*/ 0 w 20573"/>
              <a:gd name="T5" fmla="*/ 2147483647 h 21600"/>
              <a:gd name="T6" fmla="*/ 0 60000 65536"/>
              <a:gd name="T7" fmla="*/ 0 60000 65536"/>
              <a:gd name="T8" fmla="*/ 0 60000 65536"/>
              <a:gd name="T9" fmla="*/ 0 w 20573"/>
              <a:gd name="T10" fmla="*/ 0 h 21600"/>
              <a:gd name="T11" fmla="*/ 20573 w 20573"/>
              <a:gd name="T12" fmla="*/ 21600 h 21600"/>
            </a:gdLst>
            <a:ahLst/>
            <a:cxnLst>
              <a:cxn ang="T6">
                <a:pos x="T0" y="T1"/>
              </a:cxn>
              <a:cxn ang="T7">
                <a:pos x="T2" y="T3"/>
              </a:cxn>
              <a:cxn ang="T8">
                <a:pos x="T4" y="T5"/>
              </a:cxn>
            </a:cxnLst>
            <a:rect l="T9" t="T10" r="T11" b="T12"/>
            <a:pathLst>
              <a:path w="20573" h="21600" fill="none" extrusionOk="0">
                <a:moveTo>
                  <a:pt x="-1" y="0"/>
                </a:moveTo>
                <a:cubicBezTo>
                  <a:pt x="9393" y="0"/>
                  <a:pt x="17710" y="6071"/>
                  <a:pt x="20572" y="15018"/>
                </a:cubicBezTo>
              </a:path>
              <a:path w="20573" h="21600" stroke="0" extrusionOk="0">
                <a:moveTo>
                  <a:pt x="-1" y="0"/>
                </a:moveTo>
                <a:cubicBezTo>
                  <a:pt x="9393" y="0"/>
                  <a:pt x="17710" y="6071"/>
                  <a:pt x="20572" y="15018"/>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2294" name="Arc 7"/>
          <p:cNvSpPr>
            <a:spLocks/>
          </p:cNvSpPr>
          <p:nvPr/>
        </p:nvSpPr>
        <p:spPr bwMode="auto">
          <a:xfrm flipH="1" flipV="1">
            <a:off x="762000" y="4724400"/>
            <a:ext cx="5334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2295" name="Line 8"/>
          <p:cNvSpPr>
            <a:spLocks noChangeShapeType="1"/>
          </p:cNvSpPr>
          <p:nvPr/>
        </p:nvSpPr>
        <p:spPr bwMode="auto">
          <a:xfrm flipV="1">
            <a:off x="1219200" y="4724400"/>
            <a:ext cx="327660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296" name="Line 9"/>
          <p:cNvSpPr>
            <a:spLocks noChangeShapeType="1"/>
          </p:cNvSpPr>
          <p:nvPr/>
        </p:nvSpPr>
        <p:spPr bwMode="auto">
          <a:xfrm flipV="1">
            <a:off x="1828800" y="4267200"/>
            <a:ext cx="457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297" name="Line 10"/>
          <p:cNvSpPr>
            <a:spLocks noChangeShapeType="1"/>
          </p:cNvSpPr>
          <p:nvPr/>
        </p:nvSpPr>
        <p:spPr bwMode="auto">
          <a:xfrm>
            <a:off x="2438400" y="43434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298" name="Arc 11"/>
          <p:cNvSpPr>
            <a:spLocks/>
          </p:cNvSpPr>
          <p:nvPr/>
        </p:nvSpPr>
        <p:spPr bwMode="auto">
          <a:xfrm rot="-1239483">
            <a:off x="1344613" y="3433763"/>
            <a:ext cx="1017587" cy="792162"/>
          </a:xfrm>
          <a:custGeom>
            <a:avLst/>
            <a:gdLst>
              <a:gd name="T0" fmla="*/ 2147483647 w 20590"/>
              <a:gd name="T1" fmla="*/ 0 h 21000"/>
              <a:gd name="T2" fmla="*/ 2147483647 w 20590"/>
              <a:gd name="T3" fmla="*/ 2147483647 h 21000"/>
              <a:gd name="T4" fmla="*/ 0 w 20590"/>
              <a:gd name="T5" fmla="*/ 2147483647 h 21000"/>
              <a:gd name="T6" fmla="*/ 0 60000 65536"/>
              <a:gd name="T7" fmla="*/ 0 60000 65536"/>
              <a:gd name="T8" fmla="*/ 0 60000 65536"/>
              <a:gd name="T9" fmla="*/ 0 w 20590"/>
              <a:gd name="T10" fmla="*/ 0 h 21000"/>
              <a:gd name="T11" fmla="*/ 20590 w 20590"/>
              <a:gd name="T12" fmla="*/ 21000 h 21000"/>
            </a:gdLst>
            <a:ahLst/>
            <a:cxnLst>
              <a:cxn ang="T6">
                <a:pos x="T0" y="T1"/>
              </a:cxn>
              <a:cxn ang="T7">
                <a:pos x="T2" y="T3"/>
              </a:cxn>
              <a:cxn ang="T8">
                <a:pos x="T4" y="T5"/>
              </a:cxn>
            </a:cxnLst>
            <a:rect l="T9" t="T10" r="T11" b="T12"/>
            <a:pathLst>
              <a:path w="20590" h="21000" fill="none" extrusionOk="0">
                <a:moveTo>
                  <a:pt x="5055" y="0"/>
                </a:moveTo>
                <a:cubicBezTo>
                  <a:pt x="12411" y="1770"/>
                  <a:pt x="18304" y="7261"/>
                  <a:pt x="20590" y="14472"/>
                </a:cubicBezTo>
              </a:path>
              <a:path w="20590" h="21000" stroke="0" extrusionOk="0">
                <a:moveTo>
                  <a:pt x="5055" y="0"/>
                </a:moveTo>
                <a:cubicBezTo>
                  <a:pt x="12411" y="1770"/>
                  <a:pt x="18304" y="7261"/>
                  <a:pt x="20590" y="14472"/>
                </a:cubicBezTo>
                <a:lnTo>
                  <a:pt x="0" y="21000"/>
                </a:lnTo>
                <a:lnTo>
                  <a:pt x="5055"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2299" name="Arc 12"/>
          <p:cNvSpPr>
            <a:spLocks/>
          </p:cNvSpPr>
          <p:nvPr/>
        </p:nvSpPr>
        <p:spPr bwMode="auto">
          <a:xfrm rot="-924738">
            <a:off x="2149475" y="3270250"/>
            <a:ext cx="277813" cy="1112838"/>
          </a:xfrm>
          <a:custGeom>
            <a:avLst/>
            <a:gdLst>
              <a:gd name="T0" fmla="*/ 2147483647 w 21600"/>
              <a:gd name="T1" fmla="*/ 0 h 26432"/>
              <a:gd name="T2" fmla="*/ 2147483647 w 21600"/>
              <a:gd name="T3" fmla="*/ 2147483647 h 26432"/>
              <a:gd name="T4" fmla="*/ 0 w 21600"/>
              <a:gd name="T5" fmla="*/ 2147483647 h 26432"/>
              <a:gd name="T6" fmla="*/ 0 60000 65536"/>
              <a:gd name="T7" fmla="*/ 0 60000 65536"/>
              <a:gd name="T8" fmla="*/ 0 60000 65536"/>
              <a:gd name="T9" fmla="*/ 0 w 21600"/>
              <a:gd name="T10" fmla="*/ 0 h 26432"/>
              <a:gd name="T11" fmla="*/ 21600 w 21600"/>
              <a:gd name="T12" fmla="*/ 26432 h 26432"/>
            </a:gdLst>
            <a:ahLst/>
            <a:cxnLst>
              <a:cxn ang="T6">
                <a:pos x="T0" y="T1"/>
              </a:cxn>
              <a:cxn ang="T7">
                <a:pos x="T2" y="T3"/>
              </a:cxn>
              <a:cxn ang="T8">
                <a:pos x="T4" y="T5"/>
              </a:cxn>
            </a:cxnLst>
            <a:rect l="T9" t="T10" r="T11" b="T12"/>
            <a:pathLst>
              <a:path w="21600" h="26432" fill="none" extrusionOk="0">
                <a:moveTo>
                  <a:pt x="3266" y="0"/>
                </a:moveTo>
                <a:cubicBezTo>
                  <a:pt x="13812" y="1613"/>
                  <a:pt x="21600" y="10684"/>
                  <a:pt x="21600" y="21352"/>
                </a:cubicBezTo>
                <a:cubicBezTo>
                  <a:pt x="21600" y="23063"/>
                  <a:pt x="21396" y="24768"/>
                  <a:pt x="20994" y="26432"/>
                </a:cubicBezTo>
              </a:path>
              <a:path w="21600" h="26432" stroke="0" extrusionOk="0">
                <a:moveTo>
                  <a:pt x="3266" y="0"/>
                </a:moveTo>
                <a:cubicBezTo>
                  <a:pt x="13812" y="1613"/>
                  <a:pt x="21600" y="10684"/>
                  <a:pt x="21600" y="21352"/>
                </a:cubicBezTo>
                <a:cubicBezTo>
                  <a:pt x="21600" y="23063"/>
                  <a:pt x="21396" y="24768"/>
                  <a:pt x="20994" y="26432"/>
                </a:cubicBezTo>
                <a:lnTo>
                  <a:pt x="0" y="21352"/>
                </a:lnTo>
                <a:lnTo>
                  <a:pt x="3266" y="0"/>
                </a:lnTo>
                <a:close/>
              </a:path>
            </a:pathLst>
          </a:custGeom>
          <a:solidFill>
            <a:srgbClr val="FFFFFF"/>
          </a:solidFill>
          <a:ln w="9525">
            <a:solidFill>
              <a:schemeClr val="tx1"/>
            </a:solidFill>
            <a:round/>
            <a:headEnd/>
            <a:tailEnd/>
          </a:ln>
        </p:spPr>
        <p:txBody>
          <a:bodyPr wrap="none" anchor="ctr"/>
          <a:lstStyle/>
          <a:p>
            <a:endParaRPr lang="en-IE"/>
          </a:p>
        </p:txBody>
      </p:sp>
      <p:sp>
        <p:nvSpPr>
          <p:cNvPr id="12300" name="Arc 13"/>
          <p:cNvSpPr>
            <a:spLocks/>
          </p:cNvSpPr>
          <p:nvPr/>
        </p:nvSpPr>
        <p:spPr bwMode="auto">
          <a:xfrm>
            <a:off x="2095500" y="3276600"/>
            <a:ext cx="571500" cy="533400"/>
          </a:xfrm>
          <a:custGeom>
            <a:avLst/>
            <a:gdLst>
              <a:gd name="T0" fmla="*/ 0 w 20268"/>
              <a:gd name="T1" fmla="*/ 0 h 21600"/>
              <a:gd name="T2" fmla="*/ 2147483647 w 20268"/>
              <a:gd name="T3" fmla="*/ 2147483647 h 21600"/>
              <a:gd name="T4" fmla="*/ 0 w 20268"/>
              <a:gd name="T5" fmla="*/ 2147483647 h 21600"/>
              <a:gd name="T6" fmla="*/ 0 60000 65536"/>
              <a:gd name="T7" fmla="*/ 0 60000 65536"/>
              <a:gd name="T8" fmla="*/ 0 60000 65536"/>
              <a:gd name="T9" fmla="*/ 0 w 20268"/>
              <a:gd name="T10" fmla="*/ 0 h 21600"/>
              <a:gd name="T11" fmla="*/ 20268 w 20268"/>
              <a:gd name="T12" fmla="*/ 21600 h 21600"/>
            </a:gdLst>
            <a:ahLst/>
            <a:cxnLst>
              <a:cxn ang="T6">
                <a:pos x="T0" y="T1"/>
              </a:cxn>
              <a:cxn ang="T7">
                <a:pos x="T2" y="T3"/>
              </a:cxn>
              <a:cxn ang="T8">
                <a:pos x="T4" y="T5"/>
              </a:cxn>
            </a:cxnLst>
            <a:rect l="T9" t="T10" r="T11" b="T12"/>
            <a:pathLst>
              <a:path w="20268" h="21600" fill="none" extrusionOk="0">
                <a:moveTo>
                  <a:pt x="-1" y="0"/>
                </a:moveTo>
                <a:cubicBezTo>
                  <a:pt x="9049" y="0"/>
                  <a:pt x="17139" y="5641"/>
                  <a:pt x="20268" y="14132"/>
                </a:cubicBezTo>
              </a:path>
              <a:path w="20268" h="21600" stroke="0" extrusionOk="0">
                <a:moveTo>
                  <a:pt x="-1" y="0"/>
                </a:moveTo>
                <a:cubicBezTo>
                  <a:pt x="9049" y="0"/>
                  <a:pt x="17139" y="5641"/>
                  <a:pt x="20268" y="14132"/>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2301" name="Line 14"/>
          <p:cNvSpPr>
            <a:spLocks noChangeShapeType="1"/>
          </p:cNvSpPr>
          <p:nvPr/>
        </p:nvSpPr>
        <p:spPr bwMode="auto">
          <a:xfrm>
            <a:off x="1600200" y="4267200"/>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2" name="Line 15"/>
          <p:cNvSpPr>
            <a:spLocks noChangeShapeType="1"/>
          </p:cNvSpPr>
          <p:nvPr/>
        </p:nvSpPr>
        <p:spPr bwMode="auto">
          <a:xfrm flipV="1">
            <a:off x="1905000" y="4267200"/>
            <a:ext cx="2286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3" name="Line 16"/>
          <p:cNvSpPr>
            <a:spLocks noChangeShapeType="1"/>
          </p:cNvSpPr>
          <p:nvPr/>
        </p:nvSpPr>
        <p:spPr bwMode="auto">
          <a:xfrm>
            <a:off x="2743200" y="43434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4" name="Line 17"/>
          <p:cNvSpPr>
            <a:spLocks noChangeShapeType="1"/>
          </p:cNvSpPr>
          <p:nvPr/>
        </p:nvSpPr>
        <p:spPr bwMode="auto">
          <a:xfrm>
            <a:off x="2209800" y="42672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5" name="Line 18"/>
          <p:cNvSpPr>
            <a:spLocks noChangeShapeType="1"/>
          </p:cNvSpPr>
          <p:nvPr/>
        </p:nvSpPr>
        <p:spPr bwMode="auto">
          <a:xfrm flipV="1">
            <a:off x="2743200" y="4343400"/>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6" name="Line 19"/>
          <p:cNvSpPr>
            <a:spLocks noChangeShapeType="1"/>
          </p:cNvSpPr>
          <p:nvPr/>
        </p:nvSpPr>
        <p:spPr bwMode="auto">
          <a:xfrm flipV="1">
            <a:off x="2971800" y="4343400"/>
            <a:ext cx="1600200" cy="76200"/>
          </a:xfrm>
          <a:prstGeom prst="line">
            <a:avLst/>
          </a:prstGeom>
          <a:noFill/>
          <a:ln w="4127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2307" name="Line 20"/>
          <p:cNvSpPr>
            <a:spLocks noChangeShapeType="1"/>
          </p:cNvSpPr>
          <p:nvPr/>
        </p:nvSpPr>
        <p:spPr bwMode="auto">
          <a:xfrm>
            <a:off x="2057400" y="3429000"/>
            <a:ext cx="762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22" name="Rectangle 2"/>
          <p:cNvSpPr>
            <a:spLocks noGrp="1" noChangeArrowheads="1"/>
          </p:cNvSpPr>
          <p:nvPr>
            <p:ph type="title"/>
          </p:nvPr>
        </p:nvSpPr>
        <p:spPr>
          <a:xfrm>
            <a:off x="533400" y="609600"/>
            <a:ext cx="7927032" cy="1600200"/>
          </a:xfrm>
        </p:spPr>
        <p:txBody>
          <a:bodyPr>
            <a:normAutofit/>
          </a:bodyPr>
          <a:lstStyle/>
          <a:p>
            <a:pPr>
              <a:defRPr/>
            </a:pPr>
            <a:r>
              <a:rPr lang="en-US" sz="4000" b="1" cap="none" dirty="0" smtClean="0"/>
              <a:t>What Is Modelling?</a:t>
            </a:r>
            <a:r>
              <a:rPr lang="en-GB" sz="3200" b="1" cap="none" dirty="0" smtClean="0"/>
              <a:t> </a:t>
            </a:r>
            <a:br>
              <a:rPr lang="en-GB" sz="3200" b="1" cap="none" dirty="0" smtClean="0"/>
            </a:br>
            <a:endParaRPr lang="en-AU" sz="2800" b="1" i="1" cap="none" dirty="0" smtClean="0"/>
          </a:p>
        </p:txBody>
      </p:sp>
      <p:sp>
        <p:nvSpPr>
          <p:cNvPr id="3" name="TextBox 2"/>
          <p:cNvSpPr txBox="1"/>
          <p:nvPr/>
        </p:nvSpPr>
        <p:spPr>
          <a:xfrm>
            <a:off x="1237593" y="1772816"/>
            <a:ext cx="6286735" cy="584775"/>
          </a:xfrm>
          <a:prstGeom prst="rect">
            <a:avLst/>
          </a:prstGeom>
          <a:noFill/>
        </p:spPr>
        <p:txBody>
          <a:bodyPr wrap="square" rtlCol="0">
            <a:spAutoFit/>
          </a:bodyPr>
          <a:lstStyle/>
          <a:p>
            <a:r>
              <a:rPr lang="en-IE" sz="3200" dirty="0" smtClean="0">
                <a:latin typeface="Arial" panose="020B0604020202020204" pitchFamily="34" charset="0"/>
                <a:cs typeface="Arial" panose="020B0604020202020204" pitchFamily="34" charset="0"/>
              </a:rPr>
              <a:t>A simplification of reality</a:t>
            </a:r>
            <a:endParaRPr lang="en-IE"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9169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a:spLocks noGrp="1" noChangeArrowheads="1"/>
          </p:cNvSpPr>
          <p:nvPr>
            <p:ph type="title"/>
          </p:nvPr>
        </p:nvSpPr>
        <p:spPr>
          <a:xfrm>
            <a:off x="533400" y="609600"/>
            <a:ext cx="7927032" cy="1600200"/>
          </a:xfrm>
        </p:spPr>
        <p:txBody>
          <a:bodyPr>
            <a:normAutofit/>
          </a:bodyPr>
          <a:lstStyle/>
          <a:p>
            <a:pPr>
              <a:defRPr/>
            </a:pPr>
            <a:r>
              <a:rPr lang="en-US" sz="4000" b="1" cap="none" dirty="0" smtClean="0"/>
              <a:t>What Is Modelling?</a:t>
            </a:r>
            <a:r>
              <a:rPr lang="en-GB" sz="3200" b="1" cap="none" dirty="0" smtClean="0"/>
              <a:t> </a:t>
            </a:r>
            <a:br>
              <a:rPr lang="en-GB" sz="3200" b="1" cap="none" dirty="0" smtClean="0"/>
            </a:br>
            <a:endParaRPr lang="en-AU" sz="2800" b="1" i="1" cap="none" dirty="0" smtClean="0"/>
          </a:p>
        </p:txBody>
      </p:sp>
      <p:pic>
        <p:nvPicPr>
          <p:cNvPr id="13314" name="Picture 2" descr="sydney-opera-house-02.jpg">
            <a:hlinkClick r:id="rId3"/>
          </p:cNvPr>
          <p:cNvPicPr>
            <a:picLocks noGrp="1" noChangeAspect="1" noChangeArrowheads="1"/>
          </p:cNvPicPr>
          <p:nvPr>
            <p:ph type="clipArt" sz="half" idx="1"/>
          </p:nvPr>
        </p:nvPicPr>
        <p:blipFill>
          <a:blip r:embed="rId4" r:link="rId5">
            <a:extLst>
              <a:ext uri="{28A0092B-C50C-407E-A947-70E740481C1C}">
                <a14:useLocalDpi xmlns:a14="http://schemas.microsoft.com/office/drawing/2010/main" val="0"/>
              </a:ext>
            </a:extLst>
          </a:blip>
          <a:srcRect/>
          <a:stretch>
            <a:fillRect/>
          </a:stretch>
        </p:blipFill>
        <p:spPr>
          <a:xfrm>
            <a:off x="685800" y="2362200"/>
            <a:ext cx="3810000" cy="3162300"/>
          </a:xfrm>
        </p:spPr>
      </p:pic>
      <p:sp>
        <p:nvSpPr>
          <p:cNvPr id="13315" name="Arc 3"/>
          <p:cNvSpPr>
            <a:spLocks/>
          </p:cNvSpPr>
          <p:nvPr/>
        </p:nvSpPr>
        <p:spPr bwMode="auto">
          <a:xfrm rot="-653747">
            <a:off x="2608263" y="2878138"/>
            <a:ext cx="461962" cy="1639887"/>
          </a:xfrm>
          <a:custGeom>
            <a:avLst/>
            <a:gdLst>
              <a:gd name="T0" fmla="*/ 2147483647 w 21600"/>
              <a:gd name="T1" fmla="*/ 0 h 24124"/>
              <a:gd name="T2" fmla="*/ 2147483647 w 21600"/>
              <a:gd name="T3" fmla="*/ 2147483647 h 24124"/>
              <a:gd name="T4" fmla="*/ 0 w 21600"/>
              <a:gd name="T5" fmla="*/ 2147483647 h 24124"/>
              <a:gd name="T6" fmla="*/ 0 60000 65536"/>
              <a:gd name="T7" fmla="*/ 0 60000 65536"/>
              <a:gd name="T8" fmla="*/ 0 60000 65536"/>
              <a:gd name="T9" fmla="*/ 0 w 21600"/>
              <a:gd name="T10" fmla="*/ 0 h 24124"/>
              <a:gd name="T11" fmla="*/ 21600 w 21600"/>
              <a:gd name="T12" fmla="*/ 24124 h 24124"/>
            </a:gdLst>
            <a:ahLst/>
            <a:cxnLst>
              <a:cxn ang="T6">
                <a:pos x="T0" y="T1"/>
              </a:cxn>
              <a:cxn ang="T7">
                <a:pos x="T2" y="T3"/>
              </a:cxn>
              <a:cxn ang="T8">
                <a:pos x="T4" y="T5"/>
              </a:cxn>
            </a:cxnLst>
            <a:rect l="T9" t="T10" r="T11" b="T12"/>
            <a:pathLst>
              <a:path w="21600" h="24124" fill="none" extrusionOk="0">
                <a:moveTo>
                  <a:pt x="3466" y="-1"/>
                </a:moveTo>
                <a:cubicBezTo>
                  <a:pt x="13920" y="1699"/>
                  <a:pt x="21600" y="10728"/>
                  <a:pt x="21600" y="21320"/>
                </a:cubicBezTo>
                <a:cubicBezTo>
                  <a:pt x="21600" y="22257"/>
                  <a:pt x="21538" y="23194"/>
                  <a:pt x="21417" y="24124"/>
                </a:cubicBezTo>
              </a:path>
              <a:path w="21600" h="24124" stroke="0" extrusionOk="0">
                <a:moveTo>
                  <a:pt x="3466" y="-1"/>
                </a:moveTo>
                <a:cubicBezTo>
                  <a:pt x="13920" y="1699"/>
                  <a:pt x="21600" y="10728"/>
                  <a:pt x="21600" y="21320"/>
                </a:cubicBezTo>
                <a:cubicBezTo>
                  <a:pt x="21600" y="22257"/>
                  <a:pt x="21538" y="23194"/>
                  <a:pt x="21417" y="24124"/>
                </a:cubicBezTo>
                <a:lnTo>
                  <a:pt x="0" y="21320"/>
                </a:lnTo>
                <a:lnTo>
                  <a:pt x="3466" y="-1"/>
                </a:lnTo>
                <a:close/>
              </a:path>
            </a:pathLst>
          </a:custGeom>
          <a:solidFill>
            <a:srgbClr val="FFFFFF"/>
          </a:solidFill>
          <a:ln w="9525">
            <a:solidFill>
              <a:schemeClr val="tx1"/>
            </a:solidFill>
            <a:round/>
            <a:headEnd/>
            <a:tailEnd/>
          </a:ln>
        </p:spPr>
        <p:txBody>
          <a:bodyPr wrap="none" anchor="ctr"/>
          <a:lstStyle/>
          <a:p>
            <a:endParaRPr lang="en-IE"/>
          </a:p>
        </p:txBody>
      </p:sp>
      <p:sp>
        <p:nvSpPr>
          <p:cNvPr id="13316" name="Arc 4"/>
          <p:cNvSpPr>
            <a:spLocks/>
          </p:cNvSpPr>
          <p:nvPr/>
        </p:nvSpPr>
        <p:spPr bwMode="auto">
          <a:xfrm rot="-2176674">
            <a:off x="1582738" y="3433763"/>
            <a:ext cx="274637" cy="892175"/>
          </a:xfrm>
          <a:custGeom>
            <a:avLst/>
            <a:gdLst>
              <a:gd name="T0" fmla="*/ 0 w 24278"/>
              <a:gd name="T1" fmla="*/ 2147483647 h 32687"/>
              <a:gd name="T2" fmla="*/ 2147483647 w 24278"/>
              <a:gd name="T3" fmla="*/ 2147483647 h 32687"/>
              <a:gd name="T4" fmla="*/ 2147483647 w 24278"/>
              <a:gd name="T5" fmla="*/ 2147483647 h 32687"/>
              <a:gd name="T6" fmla="*/ 0 60000 65536"/>
              <a:gd name="T7" fmla="*/ 0 60000 65536"/>
              <a:gd name="T8" fmla="*/ 0 60000 65536"/>
              <a:gd name="T9" fmla="*/ 0 w 24278"/>
              <a:gd name="T10" fmla="*/ 0 h 32687"/>
              <a:gd name="T11" fmla="*/ 24278 w 24278"/>
              <a:gd name="T12" fmla="*/ 32687 h 32687"/>
            </a:gdLst>
            <a:ahLst/>
            <a:cxnLst>
              <a:cxn ang="T6">
                <a:pos x="T0" y="T1"/>
              </a:cxn>
              <a:cxn ang="T7">
                <a:pos x="T2" y="T3"/>
              </a:cxn>
              <a:cxn ang="T8">
                <a:pos x="T4" y="T5"/>
              </a:cxn>
            </a:cxnLst>
            <a:rect l="T9" t="T10" r="T11" b="T12"/>
            <a:pathLst>
              <a:path w="24278" h="32687" fill="none" extrusionOk="0">
                <a:moveTo>
                  <a:pt x="-1" y="166"/>
                </a:moveTo>
                <a:cubicBezTo>
                  <a:pt x="888" y="55"/>
                  <a:pt x="1782" y="-1"/>
                  <a:pt x="2678" y="0"/>
                </a:cubicBezTo>
                <a:cubicBezTo>
                  <a:pt x="14607" y="0"/>
                  <a:pt x="24278" y="9670"/>
                  <a:pt x="24278" y="21600"/>
                </a:cubicBezTo>
                <a:cubicBezTo>
                  <a:pt x="24278" y="25504"/>
                  <a:pt x="23219" y="29336"/>
                  <a:pt x="21215" y="32687"/>
                </a:cubicBezTo>
              </a:path>
              <a:path w="24278" h="32687" stroke="0" extrusionOk="0">
                <a:moveTo>
                  <a:pt x="-1" y="166"/>
                </a:moveTo>
                <a:cubicBezTo>
                  <a:pt x="888" y="55"/>
                  <a:pt x="1782" y="-1"/>
                  <a:pt x="2678" y="0"/>
                </a:cubicBezTo>
                <a:cubicBezTo>
                  <a:pt x="14607" y="0"/>
                  <a:pt x="24278" y="9670"/>
                  <a:pt x="24278" y="21600"/>
                </a:cubicBezTo>
                <a:cubicBezTo>
                  <a:pt x="24278" y="25504"/>
                  <a:pt x="23219" y="29336"/>
                  <a:pt x="21215" y="32687"/>
                </a:cubicBezTo>
                <a:lnTo>
                  <a:pt x="2678" y="21600"/>
                </a:lnTo>
                <a:lnTo>
                  <a:pt x="-1" y="166"/>
                </a:lnTo>
                <a:close/>
              </a:path>
            </a:pathLst>
          </a:custGeom>
          <a:solidFill>
            <a:schemeClr val="tx1"/>
          </a:solidFill>
          <a:ln w="9525">
            <a:solidFill>
              <a:schemeClr val="tx1"/>
            </a:solidFill>
            <a:round/>
            <a:headEnd/>
            <a:tailEnd/>
          </a:ln>
        </p:spPr>
        <p:txBody>
          <a:bodyPr wrap="none" anchor="ctr"/>
          <a:lstStyle/>
          <a:p>
            <a:endParaRPr lang="en-IE"/>
          </a:p>
        </p:txBody>
      </p:sp>
      <p:sp>
        <p:nvSpPr>
          <p:cNvPr id="13317" name="Line 5"/>
          <p:cNvSpPr>
            <a:spLocks noChangeShapeType="1"/>
          </p:cNvSpPr>
          <p:nvPr/>
        </p:nvSpPr>
        <p:spPr bwMode="auto">
          <a:xfrm flipH="1">
            <a:off x="1447800" y="3962400"/>
            <a:ext cx="3048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18" name="Arc 6"/>
          <p:cNvSpPr>
            <a:spLocks/>
          </p:cNvSpPr>
          <p:nvPr/>
        </p:nvSpPr>
        <p:spPr bwMode="auto">
          <a:xfrm flipH="1">
            <a:off x="762000" y="4495800"/>
            <a:ext cx="685800" cy="381000"/>
          </a:xfrm>
          <a:custGeom>
            <a:avLst/>
            <a:gdLst>
              <a:gd name="T0" fmla="*/ 0 w 20573"/>
              <a:gd name="T1" fmla="*/ 0 h 21600"/>
              <a:gd name="T2" fmla="*/ 2147483647 w 20573"/>
              <a:gd name="T3" fmla="*/ 2147483647 h 21600"/>
              <a:gd name="T4" fmla="*/ 0 w 20573"/>
              <a:gd name="T5" fmla="*/ 2147483647 h 21600"/>
              <a:gd name="T6" fmla="*/ 0 60000 65536"/>
              <a:gd name="T7" fmla="*/ 0 60000 65536"/>
              <a:gd name="T8" fmla="*/ 0 60000 65536"/>
              <a:gd name="T9" fmla="*/ 0 w 20573"/>
              <a:gd name="T10" fmla="*/ 0 h 21600"/>
              <a:gd name="T11" fmla="*/ 20573 w 20573"/>
              <a:gd name="T12" fmla="*/ 21600 h 21600"/>
            </a:gdLst>
            <a:ahLst/>
            <a:cxnLst>
              <a:cxn ang="T6">
                <a:pos x="T0" y="T1"/>
              </a:cxn>
              <a:cxn ang="T7">
                <a:pos x="T2" y="T3"/>
              </a:cxn>
              <a:cxn ang="T8">
                <a:pos x="T4" y="T5"/>
              </a:cxn>
            </a:cxnLst>
            <a:rect l="T9" t="T10" r="T11" b="T12"/>
            <a:pathLst>
              <a:path w="20573" h="21600" fill="none" extrusionOk="0">
                <a:moveTo>
                  <a:pt x="-1" y="0"/>
                </a:moveTo>
                <a:cubicBezTo>
                  <a:pt x="9393" y="0"/>
                  <a:pt x="17710" y="6071"/>
                  <a:pt x="20572" y="15018"/>
                </a:cubicBezTo>
              </a:path>
              <a:path w="20573" h="21600" stroke="0" extrusionOk="0">
                <a:moveTo>
                  <a:pt x="-1" y="0"/>
                </a:moveTo>
                <a:cubicBezTo>
                  <a:pt x="9393" y="0"/>
                  <a:pt x="17710" y="6071"/>
                  <a:pt x="20572" y="15018"/>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3319" name="Arc 7"/>
          <p:cNvSpPr>
            <a:spLocks/>
          </p:cNvSpPr>
          <p:nvPr/>
        </p:nvSpPr>
        <p:spPr bwMode="auto">
          <a:xfrm flipH="1" flipV="1">
            <a:off x="762000" y="4724400"/>
            <a:ext cx="533400" cy="1524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3320" name="Line 8"/>
          <p:cNvSpPr>
            <a:spLocks noChangeShapeType="1"/>
          </p:cNvSpPr>
          <p:nvPr/>
        </p:nvSpPr>
        <p:spPr bwMode="auto">
          <a:xfrm flipV="1">
            <a:off x="1219200" y="4724400"/>
            <a:ext cx="3276600" cy="152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1" name="Line 9"/>
          <p:cNvSpPr>
            <a:spLocks noChangeShapeType="1"/>
          </p:cNvSpPr>
          <p:nvPr/>
        </p:nvSpPr>
        <p:spPr bwMode="auto">
          <a:xfrm flipV="1">
            <a:off x="1828800" y="4267200"/>
            <a:ext cx="457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2" name="Line 10"/>
          <p:cNvSpPr>
            <a:spLocks noChangeShapeType="1"/>
          </p:cNvSpPr>
          <p:nvPr/>
        </p:nvSpPr>
        <p:spPr bwMode="auto">
          <a:xfrm>
            <a:off x="2438400" y="43434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3" name="Arc 11"/>
          <p:cNvSpPr>
            <a:spLocks/>
          </p:cNvSpPr>
          <p:nvPr/>
        </p:nvSpPr>
        <p:spPr bwMode="auto">
          <a:xfrm rot="-1239483">
            <a:off x="1344613" y="3433763"/>
            <a:ext cx="1017587" cy="792162"/>
          </a:xfrm>
          <a:custGeom>
            <a:avLst/>
            <a:gdLst>
              <a:gd name="T0" fmla="*/ 2147483647 w 20590"/>
              <a:gd name="T1" fmla="*/ 0 h 21000"/>
              <a:gd name="T2" fmla="*/ 2147483647 w 20590"/>
              <a:gd name="T3" fmla="*/ 2147483647 h 21000"/>
              <a:gd name="T4" fmla="*/ 0 w 20590"/>
              <a:gd name="T5" fmla="*/ 2147483647 h 21000"/>
              <a:gd name="T6" fmla="*/ 0 60000 65536"/>
              <a:gd name="T7" fmla="*/ 0 60000 65536"/>
              <a:gd name="T8" fmla="*/ 0 60000 65536"/>
              <a:gd name="T9" fmla="*/ 0 w 20590"/>
              <a:gd name="T10" fmla="*/ 0 h 21000"/>
              <a:gd name="T11" fmla="*/ 20590 w 20590"/>
              <a:gd name="T12" fmla="*/ 21000 h 21000"/>
            </a:gdLst>
            <a:ahLst/>
            <a:cxnLst>
              <a:cxn ang="T6">
                <a:pos x="T0" y="T1"/>
              </a:cxn>
              <a:cxn ang="T7">
                <a:pos x="T2" y="T3"/>
              </a:cxn>
              <a:cxn ang="T8">
                <a:pos x="T4" y="T5"/>
              </a:cxn>
            </a:cxnLst>
            <a:rect l="T9" t="T10" r="T11" b="T12"/>
            <a:pathLst>
              <a:path w="20590" h="21000" fill="none" extrusionOk="0">
                <a:moveTo>
                  <a:pt x="5055" y="0"/>
                </a:moveTo>
                <a:cubicBezTo>
                  <a:pt x="12411" y="1770"/>
                  <a:pt x="18304" y="7261"/>
                  <a:pt x="20590" y="14472"/>
                </a:cubicBezTo>
              </a:path>
              <a:path w="20590" h="21000" stroke="0" extrusionOk="0">
                <a:moveTo>
                  <a:pt x="5055" y="0"/>
                </a:moveTo>
                <a:cubicBezTo>
                  <a:pt x="12411" y="1770"/>
                  <a:pt x="18304" y="7261"/>
                  <a:pt x="20590" y="14472"/>
                </a:cubicBezTo>
                <a:lnTo>
                  <a:pt x="0" y="21000"/>
                </a:lnTo>
                <a:lnTo>
                  <a:pt x="5055"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3324" name="Arc 12"/>
          <p:cNvSpPr>
            <a:spLocks/>
          </p:cNvSpPr>
          <p:nvPr/>
        </p:nvSpPr>
        <p:spPr bwMode="auto">
          <a:xfrm rot="-924738">
            <a:off x="2149475" y="3270250"/>
            <a:ext cx="277813" cy="1112838"/>
          </a:xfrm>
          <a:custGeom>
            <a:avLst/>
            <a:gdLst>
              <a:gd name="T0" fmla="*/ 2147483647 w 21600"/>
              <a:gd name="T1" fmla="*/ 0 h 26432"/>
              <a:gd name="T2" fmla="*/ 2147483647 w 21600"/>
              <a:gd name="T3" fmla="*/ 2147483647 h 26432"/>
              <a:gd name="T4" fmla="*/ 0 w 21600"/>
              <a:gd name="T5" fmla="*/ 2147483647 h 26432"/>
              <a:gd name="T6" fmla="*/ 0 60000 65536"/>
              <a:gd name="T7" fmla="*/ 0 60000 65536"/>
              <a:gd name="T8" fmla="*/ 0 60000 65536"/>
              <a:gd name="T9" fmla="*/ 0 w 21600"/>
              <a:gd name="T10" fmla="*/ 0 h 26432"/>
              <a:gd name="T11" fmla="*/ 21600 w 21600"/>
              <a:gd name="T12" fmla="*/ 26432 h 26432"/>
            </a:gdLst>
            <a:ahLst/>
            <a:cxnLst>
              <a:cxn ang="T6">
                <a:pos x="T0" y="T1"/>
              </a:cxn>
              <a:cxn ang="T7">
                <a:pos x="T2" y="T3"/>
              </a:cxn>
              <a:cxn ang="T8">
                <a:pos x="T4" y="T5"/>
              </a:cxn>
            </a:cxnLst>
            <a:rect l="T9" t="T10" r="T11" b="T12"/>
            <a:pathLst>
              <a:path w="21600" h="26432" fill="none" extrusionOk="0">
                <a:moveTo>
                  <a:pt x="3266" y="0"/>
                </a:moveTo>
                <a:cubicBezTo>
                  <a:pt x="13812" y="1613"/>
                  <a:pt x="21600" y="10684"/>
                  <a:pt x="21600" y="21352"/>
                </a:cubicBezTo>
                <a:cubicBezTo>
                  <a:pt x="21600" y="23063"/>
                  <a:pt x="21396" y="24768"/>
                  <a:pt x="20994" y="26432"/>
                </a:cubicBezTo>
              </a:path>
              <a:path w="21600" h="26432" stroke="0" extrusionOk="0">
                <a:moveTo>
                  <a:pt x="3266" y="0"/>
                </a:moveTo>
                <a:cubicBezTo>
                  <a:pt x="13812" y="1613"/>
                  <a:pt x="21600" y="10684"/>
                  <a:pt x="21600" y="21352"/>
                </a:cubicBezTo>
                <a:cubicBezTo>
                  <a:pt x="21600" y="23063"/>
                  <a:pt x="21396" y="24768"/>
                  <a:pt x="20994" y="26432"/>
                </a:cubicBezTo>
                <a:lnTo>
                  <a:pt x="0" y="21352"/>
                </a:lnTo>
                <a:lnTo>
                  <a:pt x="3266" y="0"/>
                </a:lnTo>
                <a:close/>
              </a:path>
            </a:pathLst>
          </a:custGeom>
          <a:solidFill>
            <a:srgbClr val="FFFFFF"/>
          </a:solidFill>
          <a:ln w="9525">
            <a:solidFill>
              <a:schemeClr val="tx1"/>
            </a:solidFill>
            <a:round/>
            <a:headEnd/>
            <a:tailEnd/>
          </a:ln>
        </p:spPr>
        <p:txBody>
          <a:bodyPr wrap="none" anchor="ctr"/>
          <a:lstStyle/>
          <a:p>
            <a:endParaRPr lang="en-IE"/>
          </a:p>
        </p:txBody>
      </p:sp>
      <p:sp>
        <p:nvSpPr>
          <p:cNvPr id="13325" name="Arc 13"/>
          <p:cNvSpPr>
            <a:spLocks/>
          </p:cNvSpPr>
          <p:nvPr/>
        </p:nvSpPr>
        <p:spPr bwMode="auto">
          <a:xfrm>
            <a:off x="2095500" y="3276600"/>
            <a:ext cx="571500" cy="533400"/>
          </a:xfrm>
          <a:custGeom>
            <a:avLst/>
            <a:gdLst>
              <a:gd name="T0" fmla="*/ 0 w 20268"/>
              <a:gd name="T1" fmla="*/ 0 h 21600"/>
              <a:gd name="T2" fmla="*/ 2147483647 w 20268"/>
              <a:gd name="T3" fmla="*/ 2147483647 h 21600"/>
              <a:gd name="T4" fmla="*/ 0 w 20268"/>
              <a:gd name="T5" fmla="*/ 2147483647 h 21600"/>
              <a:gd name="T6" fmla="*/ 0 60000 65536"/>
              <a:gd name="T7" fmla="*/ 0 60000 65536"/>
              <a:gd name="T8" fmla="*/ 0 60000 65536"/>
              <a:gd name="T9" fmla="*/ 0 w 20268"/>
              <a:gd name="T10" fmla="*/ 0 h 21600"/>
              <a:gd name="T11" fmla="*/ 20268 w 20268"/>
              <a:gd name="T12" fmla="*/ 21600 h 21600"/>
            </a:gdLst>
            <a:ahLst/>
            <a:cxnLst>
              <a:cxn ang="T6">
                <a:pos x="T0" y="T1"/>
              </a:cxn>
              <a:cxn ang="T7">
                <a:pos x="T2" y="T3"/>
              </a:cxn>
              <a:cxn ang="T8">
                <a:pos x="T4" y="T5"/>
              </a:cxn>
            </a:cxnLst>
            <a:rect l="T9" t="T10" r="T11" b="T12"/>
            <a:pathLst>
              <a:path w="20268" h="21600" fill="none" extrusionOk="0">
                <a:moveTo>
                  <a:pt x="-1" y="0"/>
                </a:moveTo>
                <a:cubicBezTo>
                  <a:pt x="9049" y="0"/>
                  <a:pt x="17139" y="5641"/>
                  <a:pt x="20268" y="14132"/>
                </a:cubicBezTo>
              </a:path>
              <a:path w="20268" h="21600" stroke="0" extrusionOk="0">
                <a:moveTo>
                  <a:pt x="-1" y="0"/>
                </a:moveTo>
                <a:cubicBezTo>
                  <a:pt x="9049" y="0"/>
                  <a:pt x="17139" y="5641"/>
                  <a:pt x="20268" y="14132"/>
                </a:cubicBezTo>
                <a:lnTo>
                  <a:pt x="0" y="21600"/>
                </a:lnTo>
                <a:lnTo>
                  <a:pt x="-1" y="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IE"/>
          </a:p>
        </p:txBody>
      </p:sp>
      <p:sp>
        <p:nvSpPr>
          <p:cNvPr id="13326" name="Line 14"/>
          <p:cNvSpPr>
            <a:spLocks noChangeShapeType="1"/>
          </p:cNvSpPr>
          <p:nvPr/>
        </p:nvSpPr>
        <p:spPr bwMode="auto">
          <a:xfrm>
            <a:off x="1600200" y="4267200"/>
            <a:ext cx="1524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7" name="Line 15"/>
          <p:cNvSpPr>
            <a:spLocks noChangeShapeType="1"/>
          </p:cNvSpPr>
          <p:nvPr/>
        </p:nvSpPr>
        <p:spPr bwMode="auto">
          <a:xfrm flipV="1">
            <a:off x="1905000" y="4267200"/>
            <a:ext cx="2286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8" name="Line 16"/>
          <p:cNvSpPr>
            <a:spLocks noChangeShapeType="1"/>
          </p:cNvSpPr>
          <p:nvPr/>
        </p:nvSpPr>
        <p:spPr bwMode="auto">
          <a:xfrm>
            <a:off x="2743200" y="43434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29" name="Line 17"/>
          <p:cNvSpPr>
            <a:spLocks noChangeShapeType="1"/>
          </p:cNvSpPr>
          <p:nvPr/>
        </p:nvSpPr>
        <p:spPr bwMode="auto">
          <a:xfrm>
            <a:off x="2209800" y="4267200"/>
            <a:ext cx="3048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30" name="Line 18"/>
          <p:cNvSpPr>
            <a:spLocks noChangeShapeType="1"/>
          </p:cNvSpPr>
          <p:nvPr/>
        </p:nvSpPr>
        <p:spPr bwMode="auto">
          <a:xfrm flipV="1">
            <a:off x="2743200" y="4343400"/>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31" name="Line 19"/>
          <p:cNvSpPr>
            <a:spLocks noChangeShapeType="1"/>
          </p:cNvSpPr>
          <p:nvPr/>
        </p:nvSpPr>
        <p:spPr bwMode="auto">
          <a:xfrm flipV="1">
            <a:off x="2971800" y="4343400"/>
            <a:ext cx="1600200" cy="76200"/>
          </a:xfrm>
          <a:prstGeom prst="line">
            <a:avLst/>
          </a:prstGeom>
          <a:noFill/>
          <a:ln w="4127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13332" name="Line 20"/>
          <p:cNvSpPr>
            <a:spLocks noChangeShapeType="1"/>
          </p:cNvSpPr>
          <p:nvPr/>
        </p:nvSpPr>
        <p:spPr bwMode="auto">
          <a:xfrm>
            <a:off x="2057400" y="3429000"/>
            <a:ext cx="762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22" name="Rectangle 20"/>
          <p:cNvSpPr txBox="1">
            <a:spLocks noChangeArrowheads="1"/>
          </p:cNvSpPr>
          <p:nvPr/>
        </p:nvSpPr>
        <p:spPr bwMode="auto">
          <a:xfrm>
            <a:off x="611560" y="5229200"/>
            <a:ext cx="3884240" cy="1311994"/>
          </a:xfrm>
          <a:prstGeom prst="rect">
            <a:avLst/>
          </a:prstGeom>
          <a:noFill/>
          <a:ln w="9525">
            <a:noFill/>
            <a:miter lim="800000"/>
            <a:headEnd/>
            <a:tailEnd/>
          </a:ln>
        </p:spPr>
        <p:txBody>
          <a:bodyPr anchor="ctr"/>
          <a:lstStyle/>
          <a:p>
            <a:pPr algn="ctr">
              <a:defRPr/>
            </a:pPr>
            <a:r>
              <a:rPr lang="en-GB" sz="2400" b="1" i="0" kern="0" dirty="0">
                <a:latin typeface="Arial" panose="020B0604020202020204" pitchFamily="34" charset="0"/>
                <a:ea typeface="+mj-ea"/>
                <a:cs typeface="Arial" panose="020B0604020202020204" pitchFamily="34" charset="0"/>
              </a:rPr>
              <a:t>Visit Australia!</a:t>
            </a:r>
            <a:br>
              <a:rPr lang="en-GB" sz="2400" b="1" i="0" kern="0" dirty="0">
                <a:latin typeface="Arial" panose="020B0604020202020204" pitchFamily="34" charset="0"/>
                <a:ea typeface="+mj-ea"/>
                <a:cs typeface="Arial" panose="020B0604020202020204" pitchFamily="34" charset="0"/>
              </a:rPr>
            </a:br>
            <a:endParaRPr lang="en-AU" sz="2000" b="1" kern="0" dirty="0">
              <a:latin typeface="Arial" panose="020B0604020202020204" pitchFamily="34" charset="0"/>
              <a:ea typeface="+mj-ea"/>
              <a:cs typeface="Arial" panose="020B0604020202020204" pitchFamily="34" charset="0"/>
            </a:endParaRPr>
          </a:p>
        </p:txBody>
      </p:sp>
      <p:sp>
        <p:nvSpPr>
          <p:cNvPr id="25" name="TextBox 24"/>
          <p:cNvSpPr txBox="1"/>
          <p:nvPr/>
        </p:nvSpPr>
        <p:spPr>
          <a:xfrm>
            <a:off x="1237593" y="1772816"/>
            <a:ext cx="6286735" cy="584775"/>
          </a:xfrm>
          <a:prstGeom prst="rect">
            <a:avLst/>
          </a:prstGeom>
          <a:noFill/>
        </p:spPr>
        <p:txBody>
          <a:bodyPr wrap="square" rtlCol="0">
            <a:spAutoFit/>
          </a:bodyPr>
          <a:lstStyle/>
          <a:p>
            <a:r>
              <a:rPr lang="en-IE" sz="3200" dirty="0" smtClean="0">
                <a:latin typeface="Arial" panose="020B0604020202020204" pitchFamily="34" charset="0"/>
                <a:cs typeface="Arial" panose="020B0604020202020204" pitchFamily="34" charset="0"/>
              </a:rPr>
              <a:t>A simplification of reality</a:t>
            </a:r>
            <a:endParaRPr lang="en-IE"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48947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0" y="2233613"/>
            <a:ext cx="4192588" cy="1785937"/>
          </a:xfrm>
        </p:spPr>
        <p:txBody>
          <a:bodyPr>
            <a:normAutofit/>
          </a:bodyPr>
          <a:lstStyle/>
          <a:p>
            <a:pPr algn="l">
              <a:defRPr/>
            </a:pPr>
            <a:r>
              <a:rPr lang="nl-NL" sz="9600" b="1" dirty="0" smtClean="0"/>
              <a:t>  </a:t>
            </a:r>
            <a:r>
              <a:rPr lang="nl-NL" sz="9600" b="1" i="1" kern="1200" dirty="0" smtClean="0">
                <a:ea typeface="+mn-ea"/>
                <a:cs typeface="+mn-cs"/>
              </a:rPr>
              <a:t>Logic</a:t>
            </a:r>
            <a:endParaRPr lang="en-US" sz="9600" b="1" i="1" kern="1200" dirty="0" smtClean="0">
              <a:ea typeface="+mn-ea"/>
              <a:cs typeface="+mn-cs"/>
            </a:endParaRPr>
          </a:p>
        </p:txBody>
      </p:sp>
      <p:sp>
        <p:nvSpPr>
          <p:cNvPr id="14339" name="TextBox 3"/>
          <p:cNvSpPr txBox="1">
            <a:spLocks noChangeArrowheads="1"/>
          </p:cNvSpPr>
          <p:nvPr/>
        </p:nvSpPr>
        <p:spPr bwMode="auto">
          <a:xfrm>
            <a:off x="571500" y="571500"/>
            <a:ext cx="1500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endParaRPr lang="en-GB" altLang="en-US" sz="2400"/>
          </a:p>
        </p:txBody>
      </p:sp>
      <p:sp>
        <p:nvSpPr>
          <p:cNvPr id="14340" name="TextBox 4"/>
          <p:cNvSpPr txBox="1">
            <a:spLocks noChangeArrowheads="1"/>
          </p:cNvSpPr>
          <p:nvPr/>
        </p:nvSpPr>
        <p:spPr bwMode="auto">
          <a:xfrm rot="-2427390">
            <a:off x="3146425" y="2187575"/>
            <a:ext cx="92868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nl-NL" altLang="en-US" sz="9600" i="0">
                <a:solidFill>
                  <a:schemeClr val="tx2"/>
                </a:solidFill>
                <a:sym typeface="Symbol" pitchFamily="18" charset="2"/>
              </a:rPr>
              <a:t></a:t>
            </a:r>
            <a:endParaRPr lang="en-GB" altLang="en-US" sz="2400">
              <a:solidFill>
                <a:schemeClr val="tx2"/>
              </a:solidFill>
            </a:endParaRPr>
          </a:p>
        </p:txBody>
      </p:sp>
      <p:sp>
        <p:nvSpPr>
          <p:cNvPr id="14341" name="TextBox 8"/>
          <p:cNvSpPr txBox="1">
            <a:spLocks noChangeArrowheads="1"/>
          </p:cNvSpPr>
          <p:nvPr/>
        </p:nvSpPr>
        <p:spPr bwMode="auto">
          <a:xfrm>
            <a:off x="395288" y="44450"/>
            <a:ext cx="657225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nSpc>
                <a:spcPts val="9563"/>
              </a:lnSpc>
              <a:spcBef>
                <a:spcPct val="0"/>
              </a:spcBef>
              <a:buFontTx/>
              <a:buNone/>
            </a:pPr>
            <a:r>
              <a:rPr lang="nl-NL" altLang="en-US" sz="8800" i="0">
                <a:solidFill>
                  <a:schemeClr val="tx2"/>
                </a:solidFill>
              </a:rPr>
              <a:t>Data</a:t>
            </a:r>
          </a:p>
          <a:p>
            <a:pPr>
              <a:lnSpc>
                <a:spcPts val="9563"/>
              </a:lnSpc>
              <a:spcBef>
                <a:spcPct val="0"/>
              </a:spcBef>
              <a:buFontTx/>
              <a:buNone/>
            </a:pPr>
            <a:r>
              <a:rPr lang="nl-NL" altLang="en-US" sz="8800" i="0">
                <a:solidFill>
                  <a:schemeClr val="tx2"/>
                </a:solidFill>
              </a:rPr>
              <a:t> </a:t>
            </a:r>
            <a:r>
              <a:rPr lang="nl-NL" altLang="en-US" sz="8800" b="1" i="0">
                <a:solidFill>
                  <a:schemeClr val="tx2"/>
                </a:solidFill>
              </a:rPr>
              <a:t>INPUT</a:t>
            </a:r>
            <a:endParaRPr lang="en-GB" altLang="en-US" sz="2000" b="1" i="0">
              <a:solidFill>
                <a:schemeClr val="tx2"/>
              </a:solidFill>
            </a:endParaRPr>
          </a:p>
        </p:txBody>
      </p:sp>
      <p:sp>
        <p:nvSpPr>
          <p:cNvPr id="10" name="Rectangle 9"/>
          <p:cNvSpPr/>
          <p:nvPr/>
        </p:nvSpPr>
        <p:spPr>
          <a:xfrm>
            <a:off x="3619500" y="5129213"/>
            <a:ext cx="5416550" cy="1323975"/>
          </a:xfrm>
          <a:prstGeom prst="rect">
            <a:avLst/>
          </a:prstGeom>
        </p:spPr>
        <p:txBody>
          <a:bodyPr>
            <a:spAutoFit/>
          </a:bodyPr>
          <a:lstStyle/>
          <a:p>
            <a:pPr>
              <a:defRPr/>
            </a:pPr>
            <a:r>
              <a:rPr lang="nl-NL" sz="8000" b="1" i="0" kern="0" dirty="0">
                <a:solidFill>
                  <a:srgbClr val="000000"/>
                </a:solidFill>
                <a:latin typeface="Times New Roman"/>
                <a:ea typeface="+mj-ea"/>
                <a:cs typeface="+mj-cs"/>
              </a:rPr>
              <a:t>OUTPUT</a:t>
            </a:r>
            <a:endParaRPr lang="en-GB" sz="1400" b="1" dirty="0"/>
          </a:p>
        </p:txBody>
      </p:sp>
      <p:sp>
        <p:nvSpPr>
          <p:cNvPr id="14343" name="TextBox 10"/>
          <p:cNvSpPr txBox="1">
            <a:spLocks noChangeArrowheads="1"/>
          </p:cNvSpPr>
          <p:nvPr/>
        </p:nvSpPr>
        <p:spPr bwMode="auto">
          <a:xfrm rot="-2471882">
            <a:off x="4856163" y="4122738"/>
            <a:ext cx="92868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0"/>
              </a:spcBef>
              <a:buFontTx/>
              <a:buNone/>
            </a:pPr>
            <a:r>
              <a:rPr lang="nl-NL" altLang="en-US" sz="9600" i="0">
                <a:solidFill>
                  <a:schemeClr val="tx2"/>
                </a:solidFill>
                <a:sym typeface="Symbol" pitchFamily="18" charset="2"/>
              </a:rPr>
              <a:t></a:t>
            </a:r>
            <a:endParaRPr lang="en-GB" altLang="en-US" sz="2400">
              <a:solidFill>
                <a:schemeClr val="tx2"/>
              </a:solidFill>
            </a:endParaRPr>
          </a:p>
        </p:txBody>
      </p:sp>
    </p:spTree>
    <p:extLst>
      <p:ext uri="{BB962C8B-B14F-4D97-AF65-F5344CB8AC3E}">
        <p14:creationId xmlns:p14="http://schemas.microsoft.com/office/powerpoint/2010/main" val="36001028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TotalTime>
  <Words>2310</Words>
  <Application>Microsoft Office PowerPoint</Application>
  <PresentationFormat>On-screen Show (4:3)</PresentationFormat>
  <Paragraphs>559</Paragraphs>
  <Slides>61</Slides>
  <Notes>45</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61</vt:i4>
      </vt:variant>
    </vt:vector>
  </HeadingPairs>
  <TitlesOfParts>
    <vt:vector size="65" baseType="lpstr">
      <vt:lpstr>Office Theme</vt:lpstr>
      <vt:lpstr>Slide</vt:lpstr>
      <vt:lpstr>Chart</vt:lpstr>
      <vt:lpstr>Microsoft Excel Chart</vt:lpstr>
      <vt:lpstr>Example of modelling: CHD IMPACT model </vt:lpstr>
      <vt:lpstr>PowerPoint Presentation</vt:lpstr>
      <vt:lpstr>PowerPoint Presentation</vt:lpstr>
      <vt:lpstr>IMPACT CHD Model </vt:lpstr>
      <vt:lpstr>Our IMPACT CHD Model </vt:lpstr>
      <vt:lpstr>What Is Modelling?  </vt:lpstr>
      <vt:lpstr>What Is Modelling?  </vt:lpstr>
      <vt:lpstr>What Is Modelling?  </vt:lpstr>
      <vt:lpstr>  Logic</vt:lpstr>
      <vt:lpstr>IMPACT Model is comprehensive Main Components </vt:lpstr>
      <vt:lpstr>Large Evidence Base For  CHD Treatments:  RCTS &amp; Meta-Analyses</vt:lpstr>
      <vt:lpstr>Evidence Base: Meta-analyses &amp; RCTS Example: Initial Treatments For AMI</vt:lpstr>
      <vt:lpstr>PowerPoint Presentation</vt:lpstr>
      <vt:lpstr>      Sensitivity Analyses    Brigg’s Analysis Of Extremes Method        (Using Minimum &amp; Maximum Plausible Values)  US Example  AMI  Thrombolysis  Men 55-64 Years </vt:lpstr>
      <vt:lpstr>Modelling Risk Factors</vt:lpstr>
      <vt:lpstr>Regression Estimation Using Beta Coefficient  ß= Y/X </vt:lpstr>
      <vt:lpstr>Β Coefficients = % Fall In CHD Mortality Per Unit Decrease In Risk Factors  (From Meta-analyses &amp; Cohorts , Ford Et Al, NEJM 2007   356 : 2388 </vt:lpstr>
      <vt:lpstr>Β Coefficients = % Fall In CHD Mortality Per Unit Decrease In Risk Factors  (From Meta-analyses &amp; Cohorts , Ford Et Al, NEJM 2007   356 : 2388 </vt:lpstr>
      <vt:lpstr>Population Risk Factor Change 1980/2000:  Impact on CHD Mortality  US Example</vt:lpstr>
      <vt:lpstr>PowerPoint Presentation</vt:lpstr>
      <vt:lpstr>Explaining the Fall in CHD Deaths in USA 1980-2000</vt:lpstr>
      <vt:lpstr>Explaining the Fall in CHD Deaths in USA 1980-2000 : RESULTS</vt:lpstr>
      <vt:lpstr>Explaining the Fall in CHD Deaths in USA 1980-2000 : RESULTS</vt:lpstr>
      <vt:lpstr>CHD Mortality Trends Tunisia 1997-2009:  Additional Deaths Attributable to Risk Factor Changes &amp; Deaths Prevented or Postponed by Treatments</vt:lpstr>
      <vt:lpstr>CHD Mortality Trends Tunisia 1997-2009:  Additional Deaths Attributable to Risk Factor Changes &amp; Deaths Prevented or Postponed by Treatments</vt:lpstr>
      <vt:lpstr>IMPACT Model Limitations</vt:lpstr>
      <vt:lpstr>US IMPACT Model Fit in Specific Age Groups  </vt:lpstr>
      <vt:lpstr>Explaining CHD Mortality Fall USA 1980-2000  Sensitivity Analysis:  % Contributions to Mortality Reduction </vt:lpstr>
      <vt:lpstr>Exploiting the IMPACT Model</vt:lpstr>
      <vt:lpstr>Comparisons With Other Studies   % CHD Mortality Falls Attributed to:</vt:lpstr>
      <vt:lpstr>IMPACT: Explaining Past Trends</vt:lpstr>
      <vt:lpstr>   Using the  IMPACT CHD  Model       to Address Policy Questions </vt:lpstr>
      <vt:lpstr>Exploiting the IMPACT Model</vt:lpstr>
      <vt:lpstr>WHAT IF Treatment Uptakes In USA Increased?     Actual Uptakes    30%-60% 159,000 Deaths Prevented Or              Postponed (Dpps)   IF Uptakes At Least 60% 138,000 Additional Dpps</vt:lpstr>
      <vt:lpstr>Estimated CHD Mortality Reductions in 2000, and Potential Gains IF Specific Treatments Reached 60% &amp; 80% Of Eligible Patients</vt:lpstr>
      <vt:lpstr>Sensitivity analysis: best estimates for mortality reductions IF specific treatments reached 60% of eligible patients  (bars indicate maximum  &amp; minimum estimates)</vt:lpstr>
      <vt:lpstr>Exploiting the IMPACT Model</vt:lpstr>
      <vt:lpstr>Estimating the potential changes in CHD mortality in USA between 2000 &amp; 2010</vt:lpstr>
      <vt:lpstr>PowerPoint Presentation</vt:lpstr>
      <vt:lpstr>PowerPoint Presentation</vt:lpstr>
      <vt:lpstr>Trends in age standardised male CHD mortality rates 1987-2008</vt:lpstr>
      <vt:lpstr>Trends in age standardised female CHD mortality rates 1987-2008</vt:lpstr>
      <vt:lpstr>PowerPoint Presentation</vt:lpstr>
      <vt:lpstr>Explaining the fall in CHD deaths in NI 1987-2007 : RESULTS</vt:lpstr>
      <vt:lpstr>PowerPoint Presentation</vt:lpstr>
      <vt:lpstr>PowerPoint Presentation</vt:lpstr>
      <vt:lpstr>Aim</vt:lpstr>
      <vt:lpstr>Predict the number of deaths prevented or postponed in 2030 according to different future risk factor scenarios </vt:lpstr>
      <vt:lpstr>PowerPoint Presentation</vt:lpstr>
      <vt:lpstr>Methods</vt:lpstr>
      <vt:lpstr>Results  MODEST SCENARIOS: projections to 2030</vt:lpstr>
      <vt:lpstr>Methods</vt:lpstr>
      <vt:lpstr>Preliminary Results  IDEAL SCENARIOS: projections to 2030</vt:lpstr>
      <vt:lpstr>IDEAL SCENARIOS: projections to 2030</vt:lpstr>
      <vt:lpstr>PowerPoint Presentation</vt:lpstr>
      <vt:lpstr>MODELLING FUTURE CORONARY HEART DISEASE MORTALITY TO 2030 ON ISLAND OF IRELAND Conclusions </vt:lpstr>
      <vt:lpstr>Questions?</vt:lpstr>
      <vt:lpstr>PowerPoint Presentation</vt:lpstr>
      <vt:lpstr>PowerPoint Presentation</vt:lpstr>
      <vt:lpstr>Population risk factor change 1980/2000:  Impact on CHD Mortality  US PARF example</vt:lpstr>
      <vt:lpstr>Population risk factor change 1980/2000:  Impact on CHD Mortality  US PARF example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of CHD  IMPACT model</dc:title>
  <dc:creator>Doireann Wallace</dc:creator>
  <cp:lastModifiedBy>Administrator</cp:lastModifiedBy>
  <cp:revision>6</cp:revision>
  <dcterms:created xsi:type="dcterms:W3CDTF">2014-09-04T15:30:47Z</dcterms:created>
  <dcterms:modified xsi:type="dcterms:W3CDTF">2014-09-09T16:50:55Z</dcterms:modified>
</cp:coreProperties>
</file>