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9" r:id="rId5"/>
    <p:sldId id="260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8333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9755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80925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501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36881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7979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3840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63055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97593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15778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5076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EFE60-66AD-4DAF-A587-FF11364B9838}" type="datetimeFigureOut">
              <a:rPr lang="tr-TR" smtClean="0"/>
              <a:t>16.12.2012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4467C-6556-44BE-8303-863BDEE4E4B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2208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Costing exercise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45930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8477291"/>
              </p:ext>
            </p:extLst>
          </p:nvPr>
        </p:nvGraphicFramePr>
        <p:xfrm>
          <a:off x="-34078" y="404664"/>
          <a:ext cx="9144000" cy="4608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631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Annual direct costs ($)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Annual units of output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Direct cost per unit ($)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Allocation basis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Annual paid hours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ft</a:t>
                      </a:r>
                      <a:r>
                        <a:rPr lang="tr-TR" sz="1100" baseline="300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Annual laundry(kg)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962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Overhead departments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05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Administration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2,000,000</a:t>
                      </a:r>
                      <a:endParaRPr lang="tr-TR" sz="1100" b="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Pd-hrs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200,000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30,000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Housekeeping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1,500,000</a:t>
                      </a:r>
                      <a:endParaRPr lang="tr-TR" sz="1100" b="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 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ft</a:t>
                      </a:r>
                      <a:r>
                        <a:rPr lang="tr-TR" sz="1100" b="0" u="none" baseline="30000">
                          <a:effectLst/>
                        </a:rPr>
                        <a:t>2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300,000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4,000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80,000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Laundry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1,300,000</a:t>
                      </a:r>
                      <a:endParaRPr lang="tr-TR" sz="1100" b="0" u="none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kg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200,000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8,000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Other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10,200,000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300,000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158,000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120,000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Subtotal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15,000,000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1,000,000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200,000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200,000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962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Final departments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05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Laboratory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/>
                        </a:rPr>
                        <a:t>4,000,000</a:t>
                      </a:r>
                      <a:endParaRPr lang="tr-TR" sz="1100" b="1" u="sng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>
                          <a:effectLst/>
                        </a:rPr>
                        <a:t>8,000,000</a:t>
                      </a:r>
                      <a:endParaRPr lang="tr-TR" sz="1100" b="1" u="sng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0.50/WMU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250,000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30,000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25,000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ICU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/>
                        </a:rPr>
                        <a:t>500,000</a:t>
                      </a:r>
                      <a:endParaRPr lang="tr-TR" sz="1100" b="1" u="sng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/>
                        </a:rPr>
                        <a:t>5,000</a:t>
                      </a:r>
                      <a:endParaRPr lang="tr-TR" sz="1100" b="1" u="sng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100/PT.DAY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 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50,000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8,000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75,000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Other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30,500,000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 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1,700,000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562,000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1,200,000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Subtotal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35,000,000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>
                          <a:effectLst/>
                        </a:rPr>
                        <a:t> </a:t>
                      </a:r>
                      <a:endParaRPr lang="tr-TR" sz="1100" b="0" u="none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2,000,000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600,000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0" u="none" dirty="0">
                          <a:effectLst/>
                        </a:rPr>
                        <a:t>1,300,000</a:t>
                      </a:r>
                      <a:endParaRPr lang="tr-TR" sz="1100" b="0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Hospital total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50,000,000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800.000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1.500.000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596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0516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dirty="0"/>
              <a:t>Laboratory </a:t>
            </a:r>
            <a:r>
              <a:rPr lang="tr-TR" dirty="0" smtClean="0"/>
              <a:t>cost/WMU</a:t>
            </a:r>
          </a:p>
          <a:p>
            <a:pPr lvl="1"/>
            <a:r>
              <a:rPr lang="tr-TR" dirty="0" smtClean="0"/>
              <a:t>4,000,000/8,000,000</a:t>
            </a:r>
            <a:r>
              <a:rPr lang="tr-TR" dirty="0"/>
              <a:t>=$</a:t>
            </a:r>
            <a:r>
              <a:rPr lang="tr-TR" dirty="0" smtClean="0"/>
              <a:t>0,50/WMU</a:t>
            </a:r>
          </a:p>
          <a:p>
            <a:endParaRPr lang="tr-TR" dirty="0"/>
          </a:p>
          <a:p>
            <a:pPr lvl="0"/>
            <a:r>
              <a:rPr lang="tr-TR" dirty="0"/>
              <a:t>ICU cost/patient </a:t>
            </a:r>
            <a:r>
              <a:rPr lang="tr-TR" dirty="0" smtClean="0"/>
              <a:t>day</a:t>
            </a:r>
          </a:p>
          <a:p>
            <a:pPr lvl="1"/>
            <a:r>
              <a:rPr lang="tr-TR" dirty="0" smtClean="0"/>
              <a:t>$500,000/5000</a:t>
            </a:r>
            <a:r>
              <a:rPr lang="tr-TR" dirty="0"/>
              <a:t>=$100 patient/day</a:t>
            </a: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75286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4653486"/>
              </p:ext>
            </p:extLst>
          </p:nvPr>
        </p:nvGraphicFramePr>
        <p:xfrm>
          <a:off x="-34078" y="404664"/>
          <a:ext cx="9144000" cy="41159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563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Annual direct costs ($)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Annual units of output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Direct cost per unit ($)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Allocation basis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Annual paid hours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ft</a:t>
                      </a:r>
                      <a:r>
                        <a:rPr lang="tr-TR" sz="1100" baseline="300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Annual laundry(kg)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Overhead departments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Administration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2,000,000</a:t>
                      </a:r>
                      <a:endParaRPr lang="tr-TR" sz="1100" b="1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Pd-hrs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200,000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Housekeeping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1,500,000</a:t>
                      </a:r>
                      <a:endParaRPr lang="tr-TR" sz="1100" b="1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ft</a:t>
                      </a:r>
                      <a:r>
                        <a:rPr lang="tr-TR" sz="1100" baseline="300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4,000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80,000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Laundry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1,300,000</a:t>
                      </a:r>
                      <a:endParaRPr lang="tr-TR" sz="1100" b="1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kg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200,000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8,000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Other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10,200,000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158,000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120,000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Subtotal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15,000,000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200,000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200,000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Final departments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Laboratory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4,000,000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8,000,000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0.50/WMU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/>
                        </a:rPr>
                        <a:t>250,000</a:t>
                      </a:r>
                      <a:endParaRPr lang="tr-TR" sz="1100" b="1" u="sng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/>
                        </a:rPr>
                        <a:t>30,000</a:t>
                      </a:r>
                      <a:endParaRPr lang="tr-TR" sz="1100" b="1" u="sng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/>
                        </a:rPr>
                        <a:t>25,000</a:t>
                      </a:r>
                      <a:endParaRPr lang="tr-TR" sz="1100" b="1" u="sng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ICU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500,000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5,000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100/PT.DAY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50,000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8,000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75,000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Other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30,500,000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1,700,000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562,000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1,200,000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Subtotal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35,000,000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/>
                        </a:rPr>
                        <a:t>2,000,000</a:t>
                      </a:r>
                      <a:endParaRPr lang="tr-TR" sz="1100" b="1" u="sng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>
                          <a:effectLst/>
                        </a:rPr>
                        <a:t>600,000</a:t>
                      </a:r>
                      <a:endParaRPr lang="tr-TR" sz="1100" b="1" u="sng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/>
                        </a:rPr>
                        <a:t>1,300,000</a:t>
                      </a:r>
                      <a:endParaRPr lang="tr-TR" sz="1100" b="1" u="sng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Hospital total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50,000,000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800.000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1.500.000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43608" y="4685354"/>
                <a:ext cx="6965368" cy="21726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dirty="0" smtClean="0"/>
                  <a:t>Laboratory cost= direct </a:t>
                </a:r>
                <a:r>
                  <a:rPr lang="tr-TR" dirty="0"/>
                  <a:t>cost+laboratories’ share </a:t>
                </a:r>
                <a:r>
                  <a:rPr lang="tr-TR" dirty="0" smtClean="0"/>
                  <a:t>of administration</a:t>
                </a:r>
              </a:p>
              <a:p>
                <a:r>
                  <a:rPr lang="tr-TR" dirty="0" smtClean="0"/>
                  <a:t>+laboratories</a:t>
                </a:r>
                <a:r>
                  <a:rPr lang="tr-TR" dirty="0"/>
                  <a:t>’ share </a:t>
                </a:r>
                <a:r>
                  <a:rPr lang="tr-TR" dirty="0" smtClean="0"/>
                  <a:t>of housekeeping+laboratories share </a:t>
                </a:r>
                <a:r>
                  <a:rPr lang="tr-TR" dirty="0"/>
                  <a:t>of of laundry</a:t>
                </a:r>
              </a:p>
              <a:p>
                <a:endParaRPr lang="tr-TR" dirty="0"/>
              </a:p>
              <a:p>
                <a:r>
                  <a:rPr lang="tr-TR" dirty="0"/>
                  <a:t>=4,000,000+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i="1">
                            <a:latin typeface="Cambria Math"/>
                          </a:rPr>
                          <m:t>250,000</m:t>
                        </m:r>
                      </m:num>
                      <m:den>
                        <m:r>
                          <a:rPr lang="tr-TR" i="1">
                            <a:latin typeface="Cambria Math"/>
                          </a:rPr>
                          <m:t>2,000,000</m:t>
                        </m:r>
                      </m:den>
                    </m:f>
                    <m:r>
                      <a:rPr lang="tr-TR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tr-TR" dirty="0"/>
                  <a:t>*2,000,000+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i="1">
                            <a:latin typeface="Cambria Math"/>
                          </a:rPr>
                          <m:t>30,000</m:t>
                        </m:r>
                      </m:num>
                      <m:den>
                        <m:r>
                          <a:rPr lang="tr-TR" i="1">
                            <a:latin typeface="Cambria Math"/>
                          </a:rPr>
                          <m:t>600,000</m:t>
                        </m:r>
                      </m:den>
                    </m:f>
                    <m:r>
                      <a:rPr lang="tr-TR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tr-TR" dirty="0"/>
                  <a:t>*1,500,000+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i="1">
                            <a:latin typeface="Cambria Math"/>
                          </a:rPr>
                          <m:t>25,000</m:t>
                        </m:r>
                      </m:num>
                      <m:den>
                        <m:r>
                          <a:rPr lang="tr-TR" i="1">
                            <a:latin typeface="Cambria Math"/>
                          </a:rPr>
                          <m:t>1,300,000</m:t>
                        </m:r>
                      </m:den>
                    </m:f>
                  </m:oMath>
                </a14:m>
                <a:r>
                  <a:rPr lang="tr-TR" dirty="0"/>
                  <a:t>*1,300,000</a:t>
                </a:r>
              </a:p>
              <a:p>
                <a:r>
                  <a:rPr lang="tr-TR" dirty="0"/>
                  <a:t> </a:t>
                </a:r>
              </a:p>
              <a:p>
                <a:r>
                  <a:rPr lang="tr-TR" dirty="0"/>
                  <a:t>=4,000,000+250,000+75,000+25,000=4,350,000</a:t>
                </a:r>
              </a:p>
              <a:p>
                <a:endParaRPr lang="tr-TR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685354"/>
                <a:ext cx="6965368" cy="2172646"/>
              </a:xfrm>
              <a:prstGeom prst="rect">
                <a:avLst/>
              </a:prstGeom>
              <a:blipFill rotWithShape="1">
                <a:blip r:embed="rId2"/>
                <a:stretch>
                  <a:fillRect l="-700" t="-1404" r="-437" b="-3652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1391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4149080"/>
                <a:ext cx="8229600" cy="270892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tr-TR" sz="2000" dirty="0"/>
                  <a:t>ICU cost= direct cost+ICU share of administration+lCU share of housekeeping+ ICU share of </a:t>
                </a:r>
                <a:r>
                  <a:rPr lang="tr-TR" sz="2000" dirty="0" smtClean="0"/>
                  <a:t>laundry</a:t>
                </a:r>
              </a:p>
              <a:p>
                <a:pPr marL="0" indent="0">
                  <a:buNone/>
                </a:pPr>
                <a:r>
                  <a:rPr lang="tr-TR" sz="2000" dirty="0" smtClean="0"/>
                  <a:t>=500,000</a:t>
                </a:r>
                <a:r>
                  <a:rPr lang="tr-TR" sz="2000" dirty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sz="2000" i="1">
                            <a:latin typeface="Cambria Math"/>
                          </a:rPr>
                          <m:t>50,000</m:t>
                        </m:r>
                      </m:num>
                      <m:den>
                        <m:r>
                          <a:rPr lang="tr-TR" sz="2000" i="1">
                            <a:latin typeface="Cambria Math"/>
                          </a:rPr>
                          <m:t>2,000,000</m:t>
                        </m:r>
                      </m:den>
                    </m:f>
                  </m:oMath>
                </a14:m>
                <a:r>
                  <a:rPr lang="tr-TR" sz="2000" dirty="0"/>
                  <a:t> *2,000,000+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sz="2000" i="1">
                            <a:latin typeface="Cambria Math"/>
                          </a:rPr>
                          <m:t>8,000</m:t>
                        </m:r>
                      </m:num>
                      <m:den>
                        <m:r>
                          <a:rPr lang="tr-TR" sz="2000" i="1">
                            <a:latin typeface="Cambria Math"/>
                          </a:rPr>
                          <m:t>600,000</m:t>
                        </m:r>
                      </m:den>
                    </m:f>
                  </m:oMath>
                </a14:m>
                <a:r>
                  <a:rPr lang="tr-TR" sz="2000" dirty="0"/>
                  <a:t> *1,500,000+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tr-TR" sz="2000" i="1">
                            <a:latin typeface="Cambria Math"/>
                          </a:rPr>
                        </m:ctrlPr>
                      </m:fPr>
                      <m:num>
                        <m:r>
                          <a:rPr lang="tr-TR" sz="2000" i="1">
                            <a:latin typeface="Cambria Math"/>
                          </a:rPr>
                          <m:t>75,000</m:t>
                        </m:r>
                      </m:num>
                      <m:den>
                        <m:r>
                          <a:rPr lang="tr-TR" sz="2000" i="1">
                            <a:latin typeface="Cambria Math"/>
                          </a:rPr>
                          <m:t>1,300,000</m:t>
                        </m:r>
                      </m:den>
                    </m:f>
                  </m:oMath>
                </a14:m>
                <a:r>
                  <a:rPr lang="tr-TR" sz="2000" dirty="0"/>
                  <a:t>*1,300,000</a:t>
                </a:r>
              </a:p>
              <a:p>
                <a:pPr marL="0" indent="0">
                  <a:buNone/>
                </a:pPr>
                <a:r>
                  <a:rPr lang="tr-TR" sz="2000" dirty="0"/>
                  <a:t> </a:t>
                </a:r>
              </a:p>
              <a:p>
                <a:pPr marL="0" indent="0">
                  <a:buNone/>
                </a:pPr>
                <a:r>
                  <a:rPr lang="tr-TR" sz="2000" dirty="0"/>
                  <a:t>=500,000+50,000+20,000+75,000=645,000</a:t>
                </a:r>
              </a:p>
              <a:p>
                <a:pPr marL="0" indent="0">
                  <a:buNone/>
                </a:pPr>
                <a:r>
                  <a:rPr lang="tr-TR" sz="2000" dirty="0"/>
                  <a:t> </a:t>
                </a:r>
              </a:p>
              <a:p>
                <a:pPr marL="0" indent="0">
                  <a:buNone/>
                </a:pPr>
                <a:r>
                  <a:rPr lang="tr-TR" sz="2000" dirty="0"/>
                  <a:t>ICU cost/patient day=645,000/5,000=$129 patient/day</a:t>
                </a:r>
              </a:p>
              <a:p>
                <a:endParaRPr lang="tr-TR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4149080"/>
                <a:ext cx="8229600" cy="2708920"/>
              </a:xfrm>
              <a:blipFill rotWithShape="1">
                <a:blip r:embed="rId2"/>
                <a:stretch>
                  <a:fillRect l="-741" t="-2252" b="-8784"/>
                </a:stretch>
              </a:blipFill>
            </p:spPr>
            <p:txBody>
              <a:bodyPr/>
              <a:lstStyle/>
              <a:p>
                <a:r>
                  <a:rPr lang="tr-T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9654884"/>
              </p:ext>
            </p:extLst>
          </p:nvPr>
        </p:nvGraphicFramePr>
        <p:xfrm>
          <a:off x="-2434" y="0"/>
          <a:ext cx="9144000" cy="41159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563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Annual direct costs ($)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Annual units of output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Direct cost per unit ($)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Allocation basis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Annual paid hours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ft</a:t>
                      </a:r>
                      <a:r>
                        <a:rPr lang="tr-TR" sz="1100" baseline="300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Annual laundry(kg)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Overhead departments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Administration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2,000,000</a:t>
                      </a:r>
                      <a:endParaRPr lang="tr-TR" sz="1100" b="1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Pd-hrs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200,000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Housekeeping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1,500,000</a:t>
                      </a:r>
                      <a:endParaRPr lang="tr-TR" sz="1100" b="1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ft</a:t>
                      </a:r>
                      <a:r>
                        <a:rPr lang="tr-TR" sz="1100" baseline="30000">
                          <a:effectLst/>
                        </a:rPr>
                        <a:t>2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4,000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80,000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Laundry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1,300,000</a:t>
                      </a:r>
                      <a:endParaRPr lang="tr-TR" sz="1100" b="1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kg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200,000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8,000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Other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10,200,000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158,000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120,000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Subtotal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15,000,000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200,000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200,000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Final departments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Laboratory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4,000,000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8,000,000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0.50/WMU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none" dirty="0">
                          <a:effectLst/>
                        </a:rPr>
                        <a:t>250,000</a:t>
                      </a:r>
                      <a:endParaRPr lang="tr-TR" sz="1100" b="1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none" dirty="0">
                          <a:effectLst/>
                        </a:rPr>
                        <a:t>30,000</a:t>
                      </a:r>
                      <a:endParaRPr lang="tr-TR" sz="1100" b="1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none" dirty="0">
                          <a:effectLst/>
                        </a:rPr>
                        <a:t>25,000</a:t>
                      </a:r>
                      <a:endParaRPr lang="tr-TR" sz="1100" b="1" u="none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ICU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500,000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5,000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100/PT.DAY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>
                          <a:effectLst/>
                        </a:rPr>
                        <a:t>50,000</a:t>
                      </a:r>
                      <a:endParaRPr lang="tr-TR" sz="1100" b="1" u="sng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>
                          <a:effectLst/>
                        </a:rPr>
                        <a:t>8,000</a:t>
                      </a:r>
                      <a:endParaRPr lang="tr-TR" sz="1100" b="1" u="sng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/>
                        </a:rPr>
                        <a:t>75,000</a:t>
                      </a:r>
                      <a:endParaRPr lang="tr-TR" sz="1100" b="1" u="sng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Other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30,500,000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1,700,000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562,000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1,200,000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Subtotal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35,000,000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/>
                        </a:rPr>
                        <a:t>2,000,000</a:t>
                      </a:r>
                      <a:endParaRPr lang="tr-TR" sz="1100" b="1" u="sng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>
                          <a:effectLst/>
                        </a:rPr>
                        <a:t>600,000</a:t>
                      </a:r>
                      <a:endParaRPr lang="tr-TR" sz="1100" b="1" u="sng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b="1" u="sng" dirty="0">
                          <a:effectLst/>
                        </a:rPr>
                        <a:t>1,300,000</a:t>
                      </a:r>
                      <a:endParaRPr lang="tr-TR" sz="1100" b="1" u="sng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Hospital total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50,000,000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3,000,000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800.000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1.500.000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>
                          <a:effectLst/>
                        </a:rPr>
                        <a:t> </a:t>
                      </a:r>
                      <a:endParaRPr lang="tr-TR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100" dirty="0">
                          <a:effectLst/>
                        </a:rPr>
                        <a:t> </a:t>
                      </a:r>
                      <a:endParaRPr lang="tr-TR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0137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Question 2</a:t>
            </a:r>
            <a:endParaRPr lang="tr-T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596788"/>
              </p:ext>
            </p:extLst>
          </p:nvPr>
        </p:nvGraphicFramePr>
        <p:xfrm>
          <a:off x="539552" y="1484783"/>
          <a:ext cx="7776863" cy="5047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1725"/>
                <a:gridCol w="2592569"/>
                <a:gridCol w="2592569"/>
              </a:tblGrid>
              <a:tr h="221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Cost component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Unit cost 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Unit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Stroke unit 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150 Euros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Per day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General medical ward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50 Euros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Per  day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Thrombolysis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500 Euros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Per patient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Percentage of patients being thrombolysed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1%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 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Average length of stay in Stroke Unit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6 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days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28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Average length of stay in Stroke Unit in general medical ward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4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 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Time available for physician for each day of stay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30 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minutes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Physician wage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10 Euros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hour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Average wage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1o Euros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 day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17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Out patient visit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10 Euros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Per diem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72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Average number of outpatient visits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>
                          <a:effectLst/>
                        </a:rPr>
                        <a:t>4</a:t>
                      </a:r>
                      <a:endParaRPr lang="tr-TR" sz="16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r-TR" sz="1600" dirty="0">
                          <a:effectLst/>
                        </a:rPr>
                        <a:t>Per year</a:t>
                      </a:r>
                      <a:endParaRPr lang="tr-TR" sz="16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2318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tr-TR" dirty="0"/>
              <a:t>What is the hospital cost of stroke?</a:t>
            </a:r>
          </a:p>
          <a:p>
            <a:pPr marL="0" indent="0">
              <a:buNone/>
            </a:pPr>
            <a:r>
              <a:rPr lang="tr-TR" dirty="0"/>
              <a:t>Average cost for stroke unit=6 x 150 =900 Euros</a:t>
            </a:r>
          </a:p>
          <a:p>
            <a:pPr marL="0" indent="0">
              <a:buNone/>
            </a:pPr>
            <a:r>
              <a:rPr lang="tr-TR" dirty="0"/>
              <a:t>Average cost for general MW= 50 X 4= 200 Euros</a:t>
            </a:r>
          </a:p>
          <a:p>
            <a:pPr marL="0" indent="0">
              <a:buNone/>
            </a:pPr>
            <a:r>
              <a:rPr lang="tr-TR" dirty="0"/>
              <a:t>Average cost for thrombolysis= 500 x 0.01= 5 Euros</a:t>
            </a:r>
          </a:p>
          <a:p>
            <a:pPr marL="0" indent="0">
              <a:buNone/>
            </a:pPr>
            <a:r>
              <a:rPr lang="tr-TR" dirty="0"/>
              <a:t>Physician cost= 10 days x (30/60) x 10  = 50 Euros</a:t>
            </a:r>
          </a:p>
          <a:p>
            <a:pPr marL="0" indent="0">
              <a:buNone/>
            </a:pPr>
            <a:r>
              <a:rPr lang="tr-TR" dirty="0"/>
              <a:t>Hospital cost per patients=1155 Euros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50856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dirty="0"/>
              <a:t>What is the outpatient cost of stroke?</a:t>
            </a:r>
          </a:p>
          <a:p>
            <a:r>
              <a:rPr lang="tr-TR" dirty="0" smtClean="0"/>
              <a:t> </a:t>
            </a:r>
          </a:p>
          <a:p>
            <a:r>
              <a:rPr lang="tr-TR" dirty="0" smtClean="0"/>
              <a:t>4 x10=40 Euros</a:t>
            </a:r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838921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dirty="0"/>
              <a:t>What is the societal cost?</a:t>
            </a:r>
          </a:p>
          <a:p>
            <a:r>
              <a:rPr lang="tr-TR" dirty="0"/>
              <a:t>  =Hospital cost+Outpatient costs + productivity </a:t>
            </a:r>
            <a:r>
              <a:rPr lang="tr-TR" dirty="0" smtClean="0"/>
              <a:t>loss(=10x10)</a:t>
            </a:r>
            <a:endParaRPr lang="tr-TR" dirty="0"/>
          </a:p>
          <a:p>
            <a:r>
              <a:rPr lang="tr-TR" dirty="0"/>
              <a:t>=1155+40+100=1255 Euros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74779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528</Words>
  <Application>Microsoft Office PowerPoint</Application>
  <PresentationFormat>On-screen Show (4:3)</PresentationFormat>
  <Paragraphs>361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Costing exercise</vt:lpstr>
      <vt:lpstr>PowerPoint Presentation</vt:lpstr>
      <vt:lpstr>PowerPoint Presentation</vt:lpstr>
      <vt:lpstr>PowerPoint Presentation</vt:lpstr>
      <vt:lpstr>PowerPoint Presentation</vt:lpstr>
      <vt:lpstr>Question 2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Costing exercise</dc:title>
  <dc:creator>Kaan</dc:creator>
  <cp:lastModifiedBy>Kaan</cp:lastModifiedBy>
  <cp:revision>3</cp:revision>
  <dcterms:created xsi:type="dcterms:W3CDTF">2012-12-16T04:49:00Z</dcterms:created>
  <dcterms:modified xsi:type="dcterms:W3CDTF">2012-12-16T14:47:54Z</dcterms:modified>
</cp:coreProperties>
</file>