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6" r:id="rId2"/>
    <p:sldId id="258" r:id="rId3"/>
    <p:sldId id="287" r:id="rId4"/>
    <p:sldId id="336" r:id="rId5"/>
    <p:sldId id="291" r:id="rId6"/>
    <p:sldId id="292" r:id="rId7"/>
    <p:sldId id="293" r:id="rId8"/>
    <p:sldId id="300" r:id="rId9"/>
    <p:sldId id="299" r:id="rId10"/>
    <p:sldId id="301" r:id="rId11"/>
    <p:sldId id="302" r:id="rId12"/>
    <p:sldId id="303" r:id="rId13"/>
    <p:sldId id="304" r:id="rId14"/>
    <p:sldId id="305" r:id="rId15"/>
    <p:sldId id="260" r:id="rId16"/>
    <p:sldId id="261" r:id="rId17"/>
    <p:sldId id="310" r:id="rId18"/>
    <p:sldId id="311" r:id="rId19"/>
    <p:sldId id="297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278" r:id="rId28"/>
    <p:sldId id="279" r:id="rId29"/>
    <p:sldId id="280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329" r:id="rId40"/>
    <p:sldId id="330" r:id="rId41"/>
    <p:sldId id="331" r:id="rId42"/>
    <p:sldId id="333" r:id="rId43"/>
    <p:sldId id="281" r:id="rId44"/>
    <p:sldId id="319" r:id="rId45"/>
    <p:sldId id="335" r:id="rId4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0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B26B6-5937-486E-81B5-8AA252D8BEA9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D7D04-8ECE-412F-8233-BE9C826167D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226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347075"/>
            <a:ext cx="5030787" cy="3601777"/>
          </a:xfrm>
          <a:ln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6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26976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126976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26976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2697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269767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710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32710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132710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32710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3271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327111" name="Rectangle 7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347075"/>
            <a:ext cx="5030787" cy="3601777"/>
          </a:xfrm>
          <a:ln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8975" y="691850"/>
            <a:ext cx="5480050" cy="3416195"/>
          </a:xfrm>
          <a:ln cap="flat"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347075"/>
            <a:ext cx="5030787" cy="3601777"/>
          </a:xfrm>
          <a:ln/>
          <a:extLs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4FA5A97-46F3-43D9-A6CC-A1CB6AB51E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2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AAF0198-42E5-4212-9A03-880EB378868E}" type="datetimeFigureOut">
              <a:rPr lang="tr-TR" smtClean="0"/>
              <a:t>17.12.2012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7AD2FE8-9F03-4A05-93DC-200C1E576908}" type="slidenum">
              <a:rPr lang="tr-TR" smtClean="0"/>
              <a:t>‹#›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Introduction to modelling </a:t>
            </a:r>
            <a:br>
              <a:rPr lang="tr-TR" dirty="0" smtClean="0"/>
            </a:br>
            <a:r>
              <a:rPr lang="tr-TR" dirty="0" smtClean="0"/>
              <a:t> in Health economics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Melih Kaan Sözmen MD, MSc.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2400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876397" cy="3450696"/>
          </a:xfrm>
        </p:spPr>
        <p:txBody>
          <a:bodyPr/>
          <a:lstStyle/>
          <a:p>
            <a:r>
              <a:rPr lang="tr-TR" dirty="0"/>
              <a:t>Use a decision </a:t>
            </a:r>
            <a:r>
              <a:rPr lang="tr-TR" dirty="0" smtClean="0"/>
              <a:t>tree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 tree depicts graphically the components decision of the </a:t>
            </a:r>
            <a:r>
              <a:rPr lang="en-US" dirty="0" smtClean="0"/>
              <a:t>decision</a:t>
            </a:r>
            <a:r>
              <a:rPr lang="tr-TR" dirty="0" smtClean="0"/>
              <a:t> </a:t>
            </a:r>
            <a:r>
              <a:rPr lang="en-US" dirty="0" smtClean="0"/>
              <a:t>problems </a:t>
            </a:r>
            <a:r>
              <a:rPr lang="en-US" dirty="0"/>
              <a:t>and relates actions </a:t>
            </a:r>
            <a:r>
              <a:rPr lang="en-US" dirty="0" smtClean="0"/>
              <a:t>t</a:t>
            </a:r>
            <a:r>
              <a:rPr lang="tr-TR" dirty="0" smtClean="0"/>
              <a:t>o </a:t>
            </a:r>
            <a:r>
              <a:rPr lang="en-US" dirty="0" smtClean="0"/>
              <a:t>consequences</a:t>
            </a:r>
            <a:endParaRPr lang="en-US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Step 2:Structure the problem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0440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Nodes</a:t>
            </a:r>
          </a:p>
          <a:p>
            <a:pPr lvl="1"/>
            <a:r>
              <a:rPr lang="tr-TR" dirty="0" smtClean="0"/>
              <a:t>Decision node  </a:t>
            </a:r>
          </a:p>
          <a:p>
            <a:pPr marL="301943" lvl="1" indent="0">
              <a:buNone/>
            </a:pPr>
            <a:r>
              <a:rPr lang="tr-TR" dirty="0" smtClean="0"/>
              <a:t>  </a:t>
            </a:r>
          </a:p>
          <a:p>
            <a:pPr lvl="1"/>
            <a:r>
              <a:rPr lang="tr-TR" dirty="0" smtClean="0"/>
              <a:t>Chance node </a:t>
            </a:r>
          </a:p>
          <a:p>
            <a:pPr lvl="1"/>
            <a:endParaRPr lang="tr-TR" dirty="0"/>
          </a:p>
          <a:p>
            <a:pPr lvl="1"/>
            <a:endParaRPr lang="tr-TR" dirty="0" smtClean="0"/>
          </a:p>
          <a:p>
            <a:pPr lvl="1"/>
            <a:r>
              <a:rPr lang="tr-TR" dirty="0" smtClean="0"/>
              <a:t>Terminal node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Decision tree</a:t>
            </a:r>
            <a:endParaRPr lang="tr-TR" dirty="0"/>
          </a:p>
        </p:txBody>
      </p:sp>
      <p:sp>
        <p:nvSpPr>
          <p:cNvPr id="4" name="Rectangle 3"/>
          <p:cNvSpPr/>
          <p:nvPr/>
        </p:nvSpPr>
        <p:spPr>
          <a:xfrm>
            <a:off x="3635896" y="3140968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Oval 4"/>
          <p:cNvSpPr/>
          <p:nvPr/>
        </p:nvSpPr>
        <p:spPr>
          <a:xfrm>
            <a:off x="3635896" y="4048895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Isosceles Triangle 5"/>
          <p:cNvSpPr/>
          <p:nvPr/>
        </p:nvSpPr>
        <p:spPr>
          <a:xfrm rot="16200000">
            <a:off x="3466377" y="5157192"/>
            <a:ext cx="720080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902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Represents available choices to decision maker</a:t>
            </a:r>
          </a:p>
          <a:p>
            <a:r>
              <a:rPr lang="tr-TR" dirty="0" smtClean="0"/>
              <a:t>Choices must be mutually exclusive</a:t>
            </a:r>
          </a:p>
          <a:p>
            <a:pPr lvl="1"/>
            <a:r>
              <a:rPr lang="en-US" dirty="0"/>
              <a:t>To perform a test (or </a:t>
            </a:r>
            <a:r>
              <a:rPr lang="en-US" dirty="0" smtClean="0"/>
              <a:t>tests)</a:t>
            </a:r>
            <a:endParaRPr lang="tr-TR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treat medically or </a:t>
            </a:r>
            <a:r>
              <a:rPr lang="en-US" dirty="0" smtClean="0"/>
              <a:t>surgically</a:t>
            </a:r>
            <a:endParaRPr lang="tr-TR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do something now or </a:t>
            </a:r>
            <a:r>
              <a:rPr lang="en-US" dirty="0" smtClean="0"/>
              <a:t>later</a:t>
            </a:r>
            <a:endParaRPr lang="tr-TR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do nothing at all</a:t>
            </a:r>
          </a:p>
          <a:p>
            <a:r>
              <a:rPr lang="tr-TR" dirty="0" smtClean="0"/>
              <a:t>In our example</a:t>
            </a:r>
          </a:p>
          <a:p>
            <a:pPr lvl="1"/>
            <a:r>
              <a:rPr lang="tr-TR" dirty="0" smtClean="0"/>
              <a:t>Treat with AC</a:t>
            </a:r>
          </a:p>
          <a:p>
            <a:pPr lvl="1"/>
            <a:r>
              <a:rPr lang="tr-TR" dirty="0" smtClean="0"/>
              <a:t>Do not treat with AC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Decision node</a:t>
            </a:r>
            <a:endParaRPr lang="tr-TR" dirty="0"/>
          </a:p>
        </p:txBody>
      </p:sp>
      <p:sp>
        <p:nvSpPr>
          <p:cNvPr id="4" name="Rectangle 3"/>
          <p:cNvSpPr/>
          <p:nvPr/>
        </p:nvSpPr>
        <p:spPr>
          <a:xfrm>
            <a:off x="6444208" y="4365104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908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Chance nodes are the temporal sequence </a:t>
            </a:r>
            <a:r>
              <a:rPr lang="en-US" dirty="0" smtClean="0"/>
              <a:t>of</a:t>
            </a:r>
            <a:r>
              <a:rPr lang="tr-TR" dirty="0" smtClean="0"/>
              <a:t> </a:t>
            </a:r>
            <a:r>
              <a:rPr lang="en-US" dirty="0" smtClean="0"/>
              <a:t>possible </a:t>
            </a:r>
            <a:r>
              <a:rPr lang="en-US" dirty="0"/>
              <a:t>events which follow a decision </a:t>
            </a:r>
            <a:r>
              <a:rPr lang="en-US" dirty="0" smtClean="0"/>
              <a:t>node</a:t>
            </a:r>
            <a:endParaRPr lang="tr-TR" dirty="0" smtClean="0"/>
          </a:p>
          <a:p>
            <a:endParaRPr lang="tr-TR" dirty="0"/>
          </a:p>
          <a:p>
            <a:r>
              <a:rPr lang="en-US" dirty="0" smtClean="0"/>
              <a:t>Chance </a:t>
            </a:r>
            <a:r>
              <a:rPr lang="en-US" dirty="0"/>
              <a:t>events are out of the control of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decision </a:t>
            </a:r>
            <a:r>
              <a:rPr lang="en-US" dirty="0"/>
              <a:t>maker -- they’re based on </a:t>
            </a:r>
            <a:r>
              <a:rPr lang="en-US" dirty="0" err="1" smtClean="0"/>
              <a:t>probabilit</a:t>
            </a:r>
            <a:r>
              <a:rPr lang="tr-TR" dirty="0" smtClean="0"/>
              <a:t>y or </a:t>
            </a:r>
            <a:r>
              <a:rPr lang="tr-TR" dirty="0"/>
              <a:t>outcome data</a:t>
            </a:r>
          </a:p>
          <a:p>
            <a:endParaRPr lang="tr-TR" dirty="0" smtClean="0"/>
          </a:p>
          <a:p>
            <a:r>
              <a:rPr lang="tr-TR" dirty="0" smtClean="0"/>
              <a:t>Each event at node is mutually exclusive</a:t>
            </a:r>
          </a:p>
          <a:p>
            <a:pPr lvl="1"/>
            <a:r>
              <a:rPr lang="tr-TR" dirty="0" smtClean="0"/>
              <a:t>They can not occur at the same time...</a:t>
            </a:r>
          </a:p>
          <a:p>
            <a:endParaRPr lang="tr-TR" dirty="0" smtClean="0"/>
          </a:p>
          <a:p>
            <a:r>
              <a:rPr lang="tr-TR" dirty="0" smtClean="0"/>
              <a:t>The sum of event probabilities=1.0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Chance nodes</a:t>
            </a:r>
            <a:endParaRPr lang="tr-TR" dirty="0"/>
          </a:p>
        </p:txBody>
      </p:sp>
      <p:sp>
        <p:nvSpPr>
          <p:cNvPr id="4" name="Oval 3"/>
          <p:cNvSpPr/>
          <p:nvPr/>
        </p:nvSpPr>
        <p:spPr>
          <a:xfrm>
            <a:off x="7020272" y="470463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" name="Straight Connector 5"/>
          <p:cNvCxnSpPr/>
          <p:nvPr/>
        </p:nvCxnSpPr>
        <p:spPr>
          <a:xfrm>
            <a:off x="7236296" y="4344596"/>
            <a:ext cx="0" cy="10801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236296" y="4344596"/>
            <a:ext cx="11521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236296" y="5417951"/>
            <a:ext cx="11521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65484" y="3975264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Complication</a:t>
            </a:r>
            <a:endParaRPr lang="tr-TR" dirty="0"/>
          </a:p>
        </p:txBody>
      </p:sp>
      <p:sp>
        <p:nvSpPr>
          <p:cNvPr id="12" name="TextBox 11"/>
          <p:cNvSpPr txBox="1"/>
          <p:nvPr/>
        </p:nvSpPr>
        <p:spPr>
          <a:xfrm>
            <a:off x="7175592" y="544440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complication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1445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Endpoints of decision problem</a:t>
            </a:r>
          </a:p>
          <a:p>
            <a:r>
              <a:rPr lang="tr-TR" dirty="0" smtClean="0"/>
              <a:t>The terminal health states</a:t>
            </a:r>
          </a:p>
          <a:p>
            <a:pPr lvl="1"/>
            <a:r>
              <a:rPr lang="tr-TR" dirty="0" smtClean="0"/>
              <a:t>Live</a:t>
            </a:r>
          </a:p>
          <a:p>
            <a:pPr lvl="1"/>
            <a:r>
              <a:rPr lang="tr-TR" dirty="0" smtClean="0"/>
              <a:t>Dead</a:t>
            </a:r>
          </a:p>
          <a:p>
            <a:r>
              <a:rPr lang="tr-TR" dirty="0" smtClean="0"/>
              <a:t>Values assigned to terminal states</a:t>
            </a:r>
          </a:p>
          <a:p>
            <a:pPr lvl="1"/>
            <a:r>
              <a:rPr lang="tr-TR" dirty="0" smtClean="0"/>
              <a:t>Live=1.0</a:t>
            </a:r>
          </a:p>
          <a:p>
            <a:pPr lvl="1"/>
            <a:r>
              <a:rPr lang="tr-TR" dirty="0" smtClean="0"/>
              <a:t>Dead=0</a:t>
            </a:r>
          </a:p>
          <a:p>
            <a:pPr lvl="1"/>
            <a:r>
              <a:rPr lang="tr-TR" dirty="0" smtClean="0"/>
              <a:t>Can assign monetary values</a:t>
            </a:r>
          </a:p>
          <a:p>
            <a:pPr lvl="1"/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Terminal nodes</a:t>
            </a:r>
            <a:endParaRPr lang="tr-TR" dirty="0"/>
          </a:p>
        </p:txBody>
      </p:sp>
      <p:sp>
        <p:nvSpPr>
          <p:cNvPr id="4" name="Isosceles Triangle 3"/>
          <p:cNvSpPr/>
          <p:nvPr/>
        </p:nvSpPr>
        <p:spPr>
          <a:xfrm rot="16200000">
            <a:off x="8136590" y="4236582"/>
            <a:ext cx="518123" cy="21602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5" name="Straight Connector 4"/>
          <p:cNvCxnSpPr/>
          <p:nvPr/>
        </p:nvCxnSpPr>
        <p:spPr>
          <a:xfrm>
            <a:off x="7236296" y="4344596"/>
            <a:ext cx="0" cy="108012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7020272" y="4704636"/>
            <a:ext cx="432048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7" name="Isosceles Triangle 6"/>
          <p:cNvSpPr/>
          <p:nvPr/>
        </p:nvSpPr>
        <p:spPr>
          <a:xfrm rot="16200000">
            <a:off x="8176428" y="5305902"/>
            <a:ext cx="471021" cy="23762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TextBox 7"/>
          <p:cNvSpPr txBox="1"/>
          <p:nvPr/>
        </p:nvSpPr>
        <p:spPr>
          <a:xfrm>
            <a:off x="8659336" y="5233285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Die</a:t>
            </a:r>
            <a:endParaRPr lang="tr-TR" dirty="0"/>
          </a:p>
        </p:txBody>
      </p:sp>
      <p:sp>
        <p:nvSpPr>
          <p:cNvPr id="9" name="TextBox 8"/>
          <p:cNvSpPr txBox="1"/>
          <p:nvPr/>
        </p:nvSpPr>
        <p:spPr>
          <a:xfrm>
            <a:off x="8588191" y="415992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Live</a:t>
            </a:r>
            <a:endParaRPr lang="tr-TR" dirty="0"/>
          </a:p>
        </p:txBody>
      </p:sp>
      <p:cxnSp>
        <p:nvCxnSpPr>
          <p:cNvPr id="11" name="Straight Connector 10"/>
          <p:cNvCxnSpPr>
            <a:endCxn id="4" idx="0"/>
          </p:cNvCxnSpPr>
          <p:nvPr/>
        </p:nvCxnSpPr>
        <p:spPr>
          <a:xfrm flipV="1">
            <a:off x="7236296" y="4344594"/>
            <a:ext cx="1051344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236295" y="5424716"/>
            <a:ext cx="1051344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6228184" y="4893485"/>
            <a:ext cx="792088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47602" y="4515324"/>
            <a:ext cx="1463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Complication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25373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738" name="Rectangle 2"/>
          <p:cNvSpPr>
            <a:spLocks noChangeArrowheads="1"/>
          </p:cNvSpPr>
          <p:nvPr/>
        </p:nvSpPr>
        <p:spPr bwMode="auto">
          <a:xfrm>
            <a:off x="685800" y="617696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268739" name="Rectangle 3"/>
          <p:cNvSpPr>
            <a:spLocks noChangeArrowheads="1"/>
          </p:cNvSpPr>
          <p:nvPr/>
        </p:nvSpPr>
        <p:spPr bwMode="auto">
          <a:xfrm>
            <a:off x="3124200" y="61769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26874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600" dirty="0" err="1" smtClean="0"/>
              <a:t>Exampl</a:t>
            </a:r>
            <a:r>
              <a:rPr lang="tr-TR" sz="3600" dirty="0" smtClean="0"/>
              <a:t>e-</a:t>
            </a:r>
            <a:r>
              <a:rPr lang="en-US" sz="3600" dirty="0" smtClean="0"/>
              <a:t>decision</a:t>
            </a:r>
            <a:r>
              <a:rPr lang="tr-TR" sz="3600" dirty="0" smtClean="0"/>
              <a:t> </a:t>
            </a:r>
            <a:r>
              <a:rPr lang="en-US" sz="3600" dirty="0" smtClean="0"/>
              <a:t>tree</a:t>
            </a:r>
            <a:endParaRPr lang="en-US" sz="3600" dirty="0"/>
          </a:p>
        </p:txBody>
      </p:sp>
      <p:pic>
        <p:nvPicPr>
          <p:cNvPr id="1268743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49" y="1654969"/>
            <a:ext cx="7700963" cy="469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68748" name="Group 12"/>
          <p:cNvGrpSpPr>
            <a:grpSpLocks/>
          </p:cNvGrpSpPr>
          <p:nvPr/>
        </p:nvGrpSpPr>
        <p:grpSpPr bwMode="auto">
          <a:xfrm>
            <a:off x="885825" y="2420938"/>
            <a:ext cx="1885950" cy="1243012"/>
            <a:chOff x="548" y="1253"/>
            <a:chExt cx="1188" cy="783"/>
          </a:xfrm>
        </p:grpSpPr>
        <p:sp>
          <p:nvSpPr>
            <p:cNvPr id="1268749" name="Text Box 13"/>
            <p:cNvSpPr txBox="1">
              <a:spLocks noChangeArrowheads="1"/>
            </p:cNvSpPr>
            <p:nvPr/>
          </p:nvSpPr>
          <p:spPr bwMode="auto">
            <a:xfrm>
              <a:off x="548" y="1253"/>
              <a:ext cx="100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  <a:latin typeface="Tahoma" pitchFamily="34" charset="0"/>
                </a:rPr>
                <a:t>Decision node</a:t>
              </a:r>
            </a:p>
          </p:txBody>
        </p:sp>
        <p:sp>
          <p:nvSpPr>
            <p:cNvPr id="1268750" name="Line 14"/>
            <p:cNvSpPr>
              <a:spLocks noChangeShapeType="1"/>
            </p:cNvSpPr>
            <p:nvPr/>
          </p:nvSpPr>
          <p:spPr bwMode="auto">
            <a:xfrm>
              <a:off x="1507" y="1468"/>
              <a:ext cx="229" cy="568"/>
            </a:xfrm>
            <a:prstGeom prst="line">
              <a:avLst/>
            </a:prstGeom>
            <a:ln>
              <a:headEnd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/>
            <a:p>
              <a:endParaRPr lang="tr-TR"/>
            </a:p>
          </p:txBody>
        </p:sp>
      </p:grpSp>
      <p:grpSp>
        <p:nvGrpSpPr>
          <p:cNvPr id="1268751" name="Group 15"/>
          <p:cNvGrpSpPr>
            <a:grpSpLocks/>
          </p:cNvGrpSpPr>
          <p:nvPr/>
        </p:nvGrpSpPr>
        <p:grpSpPr bwMode="auto">
          <a:xfrm>
            <a:off x="3873500" y="5445125"/>
            <a:ext cx="1490663" cy="1092200"/>
            <a:chOff x="2451" y="3267"/>
            <a:chExt cx="939" cy="688"/>
          </a:xfrm>
        </p:grpSpPr>
        <p:sp>
          <p:nvSpPr>
            <p:cNvPr id="1268752" name="Text Box 16"/>
            <p:cNvSpPr txBox="1">
              <a:spLocks noChangeArrowheads="1"/>
            </p:cNvSpPr>
            <p:nvPr/>
          </p:nvSpPr>
          <p:spPr bwMode="auto">
            <a:xfrm>
              <a:off x="2451" y="3724"/>
              <a:ext cx="93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  <a:latin typeface="Tahoma" pitchFamily="34" charset="0"/>
                </a:rPr>
                <a:t>Chance node</a:t>
              </a:r>
            </a:p>
          </p:txBody>
        </p:sp>
        <p:sp>
          <p:nvSpPr>
            <p:cNvPr id="1268753" name="Line 17"/>
            <p:cNvSpPr>
              <a:spLocks noChangeShapeType="1"/>
            </p:cNvSpPr>
            <p:nvPr/>
          </p:nvSpPr>
          <p:spPr bwMode="auto">
            <a:xfrm flipV="1">
              <a:off x="2919" y="3267"/>
              <a:ext cx="300" cy="473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268754" name="Group 18"/>
          <p:cNvGrpSpPr>
            <a:grpSpLocks/>
          </p:cNvGrpSpPr>
          <p:nvPr/>
        </p:nvGrpSpPr>
        <p:grpSpPr bwMode="auto">
          <a:xfrm>
            <a:off x="7092950" y="4838700"/>
            <a:ext cx="1857375" cy="1039813"/>
            <a:chOff x="4284" y="2809"/>
            <a:chExt cx="1170" cy="655"/>
          </a:xfrm>
        </p:grpSpPr>
        <p:sp>
          <p:nvSpPr>
            <p:cNvPr id="1268755" name="Text Box 19"/>
            <p:cNvSpPr txBox="1">
              <a:spLocks noChangeArrowheads="1"/>
            </p:cNvSpPr>
            <p:nvPr/>
          </p:nvSpPr>
          <p:spPr bwMode="auto">
            <a:xfrm>
              <a:off x="4755" y="2988"/>
              <a:ext cx="69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>
                  <a:solidFill>
                    <a:srgbClr val="FF0000"/>
                  </a:solidFill>
                  <a:latin typeface="Tahoma" pitchFamily="34" charset="0"/>
                </a:rPr>
                <a:t>Branches</a:t>
              </a:r>
            </a:p>
          </p:txBody>
        </p:sp>
        <p:sp>
          <p:nvSpPr>
            <p:cNvPr id="1268756" name="Line 20"/>
            <p:cNvSpPr>
              <a:spLocks noChangeShapeType="1"/>
            </p:cNvSpPr>
            <p:nvPr/>
          </p:nvSpPr>
          <p:spPr bwMode="auto">
            <a:xfrm flipH="1" flipV="1">
              <a:off x="4284" y="2809"/>
              <a:ext cx="458" cy="276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268757" name="Line 21"/>
            <p:cNvSpPr>
              <a:spLocks noChangeShapeType="1"/>
            </p:cNvSpPr>
            <p:nvPr/>
          </p:nvSpPr>
          <p:spPr bwMode="auto">
            <a:xfrm flipH="1">
              <a:off x="4348" y="3125"/>
              <a:ext cx="386" cy="339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268758" name="Group 22"/>
          <p:cNvGrpSpPr>
            <a:grpSpLocks/>
          </p:cNvGrpSpPr>
          <p:nvPr/>
        </p:nvGrpSpPr>
        <p:grpSpPr bwMode="auto">
          <a:xfrm>
            <a:off x="7753365" y="1849438"/>
            <a:ext cx="1076941" cy="1163638"/>
            <a:chOff x="4892" y="892"/>
            <a:chExt cx="1237" cy="733"/>
          </a:xfrm>
        </p:grpSpPr>
        <p:sp>
          <p:nvSpPr>
            <p:cNvPr id="1268759" name="Text Box 23"/>
            <p:cNvSpPr txBox="1">
              <a:spLocks noChangeArrowheads="1"/>
            </p:cNvSpPr>
            <p:nvPr/>
          </p:nvSpPr>
          <p:spPr bwMode="auto">
            <a:xfrm>
              <a:off x="5061" y="900"/>
              <a:ext cx="1068" cy="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1800" dirty="0" smtClean="0">
                  <a:solidFill>
                    <a:srgbClr val="FF0000"/>
                  </a:solidFill>
                  <a:latin typeface="Tahoma" pitchFamily="34" charset="0"/>
                </a:rPr>
                <a:t>Leaves</a:t>
              </a:r>
              <a:endParaRPr lang="tr-TR" sz="1800" dirty="0" smtClean="0">
                <a:solidFill>
                  <a:srgbClr val="FF0000"/>
                </a:solidFill>
                <a:latin typeface="Tahoma" pitchFamily="34" charset="0"/>
              </a:endParaRPr>
            </a:p>
            <a:p>
              <a:r>
                <a:rPr lang="tr-TR" dirty="0" smtClean="0">
                  <a:solidFill>
                    <a:srgbClr val="FF0000"/>
                  </a:solidFill>
                  <a:latin typeface="Tahoma" pitchFamily="34" charset="0"/>
                </a:rPr>
                <a:t>Or </a:t>
              </a:r>
            </a:p>
            <a:p>
              <a:r>
                <a:rPr lang="tr-TR" dirty="0" smtClean="0">
                  <a:solidFill>
                    <a:srgbClr val="FF0000"/>
                  </a:solidFill>
                  <a:latin typeface="Tahoma" pitchFamily="34" charset="0"/>
                </a:rPr>
                <a:t>terminal nodes</a:t>
              </a:r>
              <a:endParaRPr lang="en-GB" sz="180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1268760" name="Line 24"/>
            <p:cNvSpPr>
              <a:spLocks noChangeShapeType="1"/>
            </p:cNvSpPr>
            <p:nvPr/>
          </p:nvSpPr>
          <p:spPr bwMode="auto">
            <a:xfrm flipH="1">
              <a:off x="4892" y="892"/>
              <a:ext cx="95" cy="8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268761" name="Line 25"/>
            <p:cNvSpPr>
              <a:spLocks noChangeShapeType="1"/>
            </p:cNvSpPr>
            <p:nvPr/>
          </p:nvSpPr>
          <p:spPr bwMode="auto">
            <a:xfrm flipH="1">
              <a:off x="4932" y="1483"/>
              <a:ext cx="102" cy="142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60201" y="1580118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Probabilities</a:t>
            </a:r>
            <a:endParaRPr lang="tr-TR" dirty="0"/>
          </a:p>
        </p:txBody>
      </p:sp>
      <p:sp>
        <p:nvSpPr>
          <p:cNvPr id="26" name="Line 14"/>
          <p:cNvSpPr>
            <a:spLocks noChangeShapeType="1"/>
          </p:cNvSpPr>
          <p:nvPr/>
        </p:nvSpPr>
        <p:spPr bwMode="auto">
          <a:xfrm>
            <a:off x="4528880" y="1826023"/>
            <a:ext cx="1771312" cy="28713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7575470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608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32608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3260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tr-TR" sz="3600" dirty="0" smtClean="0"/>
              <a:t>Example </a:t>
            </a:r>
            <a:r>
              <a:rPr lang="en-US" sz="3600" dirty="0" smtClean="0"/>
              <a:t>decision-tree</a:t>
            </a:r>
            <a:r>
              <a:rPr lang="tr-TR" sz="3600" dirty="0" smtClean="0"/>
              <a:t>-I</a:t>
            </a:r>
            <a:endParaRPr lang="en-US" sz="3600" dirty="0"/>
          </a:p>
        </p:txBody>
      </p:sp>
      <p:sp>
        <p:nvSpPr>
          <p:cNvPr id="13260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712913"/>
            <a:ext cx="8431213" cy="164465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Decision tree is averaged out to get the expected value (EV) for each strategy (from decision node)</a:t>
            </a:r>
          </a:p>
          <a:p>
            <a:pPr>
              <a:lnSpc>
                <a:spcPct val="80000"/>
              </a:lnSpc>
            </a:pPr>
            <a:r>
              <a:rPr lang="en-GB" sz="2800"/>
              <a:t>EV is the sum of products of the estimates of probability of events and their outcomes (payoff)</a:t>
            </a:r>
          </a:p>
        </p:txBody>
      </p:sp>
      <p:pic>
        <p:nvPicPr>
          <p:cNvPr id="132608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924175"/>
            <a:ext cx="7391400" cy="364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26087" name="Rectangle 7"/>
          <p:cNvSpPr>
            <a:spLocks noChangeArrowheads="1"/>
          </p:cNvSpPr>
          <p:nvPr/>
        </p:nvSpPr>
        <p:spPr bwMode="auto">
          <a:xfrm>
            <a:off x="3995738" y="4556125"/>
            <a:ext cx="3794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0000"/>
                </a:solidFill>
              </a:rPr>
              <a:t>EV = 0.5x100 + 0.5x0 =  £50</a:t>
            </a:r>
          </a:p>
        </p:txBody>
      </p:sp>
    </p:spTree>
    <p:extLst>
      <p:ext uri="{BB962C8B-B14F-4D97-AF65-F5344CB8AC3E}">
        <p14:creationId xmlns:p14="http://schemas.microsoft.com/office/powerpoint/2010/main" val="165822924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2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6085" grpId="0" build="p" autoUpdateAnimBg="0"/>
      <p:bldP spid="132608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Literature</a:t>
            </a:r>
          </a:p>
          <a:p>
            <a:pPr lvl="1"/>
            <a:r>
              <a:rPr lang="en-US" dirty="0"/>
              <a:t>Can use RCTs, </a:t>
            </a:r>
            <a:r>
              <a:rPr lang="en-US" dirty="0" smtClean="0"/>
              <a:t>meta‐analysis</a:t>
            </a:r>
            <a:endParaRPr lang="tr-TR" dirty="0"/>
          </a:p>
          <a:p>
            <a:r>
              <a:rPr lang="tr-TR" dirty="0" smtClean="0"/>
              <a:t>E</a:t>
            </a:r>
            <a:r>
              <a:rPr lang="en-US" dirty="0" err="1" smtClean="0"/>
              <a:t>xpert</a:t>
            </a:r>
            <a:r>
              <a:rPr lang="en-US" dirty="0" smtClean="0"/>
              <a:t> opinion</a:t>
            </a:r>
            <a:endParaRPr lang="tr-TR" dirty="0"/>
          </a:p>
          <a:p>
            <a:endParaRPr lang="en-US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Step 3 Gather Data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9256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Step 3 Gather Data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624736" cy="396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16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AC or no AC?</a:t>
            </a:r>
            <a:endParaRPr lang="tr-TR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36358" y="2348880"/>
            <a:ext cx="23274" cy="3240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28346" y="3692098"/>
            <a:ext cx="216024" cy="191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" name="Straight Connector 11"/>
          <p:cNvCxnSpPr/>
          <p:nvPr/>
        </p:nvCxnSpPr>
        <p:spPr>
          <a:xfrm>
            <a:off x="1236358" y="2348880"/>
            <a:ext cx="11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59632" y="5589240"/>
            <a:ext cx="11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96909" y="1800712"/>
            <a:ext cx="54203" cy="1527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445753" y="4869160"/>
            <a:ext cx="10719" cy="144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96909" y="1800712"/>
            <a:ext cx="21750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396909" y="3319625"/>
            <a:ext cx="2175091" cy="8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56472" y="6295937"/>
            <a:ext cx="52838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56472" y="4879388"/>
            <a:ext cx="21499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82324" y="19616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AC</a:t>
            </a:r>
            <a:endParaRPr lang="tr-TR" dirty="0"/>
          </a:p>
        </p:txBody>
      </p:sp>
      <p:sp>
        <p:nvSpPr>
          <p:cNvPr id="24" name="TextBox 23"/>
          <p:cNvSpPr txBox="1"/>
          <p:nvPr/>
        </p:nvSpPr>
        <p:spPr>
          <a:xfrm>
            <a:off x="1344370" y="50131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AC</a:t>
            </a:r>
            <a:endParaRPr lang="tr-TR" dirty="0"/>
          </a:p>
        </p:txBody>
      </p:sp>
      <p:sp>
        <p:nvSpPr>
          <p:cNvPr id="25" name="TextBox 24"/>
          <p:cNvSpPr txBox="1"/>
          <p:nvPr/>
        </p:nvSpPr>
        <p:spPr>
          <a:xfrm>
            <a:off x="1212436" y="252723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Cost=500</a:t>
            </a:r>
            <a:endParaRPr lang="tr-TR" dirty="0"/>
          </a:p>
        </p:txBody>
      </p:sp>
      <p:sp>
        <p:nvSpPr>
          <p:cNvPr id="26" name="TextBox 25"/>
          <p:cNvSpPr txBox="1"/>
          <p:nvPr/>
        </p:nvSpPr>
        <p:spPr>
          <a:xfrm>
            <a:off x="1342566" y="573325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Cost=100</a:t>
            </a:r>
            <a:endParaRPr lang="tr-TR" dirty="0"/>
          </a:p>
        </p:txBody>
      </p:sp>
      <p:sp>
        <p:nvSpPr>
          <p:cNvPr id="31" name="TextBox 30"/>
          <p:cNvSpPr txBox="1"/>
          <p:nvPr/>
        </p:nvSpPr>
        <p:spPr>
          <a:xfrm>
            <a:off x="2505327" y="2708033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PE(p=0.81)</a:t>
            </a:r>
            <a:endParaRPr lang="tr-TR" dirty="0"/>
          </a:p>
        </p:txBody>
      </p:sp>
      <p:sp>
        <p:nvSpPr>
          <p:cNvPr id="33" name="TextBox 32"/>
          <p:cNvSpPr txBox="1"/>
          <p:nvPr/>
        </p:nvSpPr>
        <p:spPr>
          <a:xfrm>
            <a:off x="2505327" y="1476968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PE(p=0.19)</a:t>
            </a:r>
            <a:endParaRPr lang="tr-TR" dirty="0"/>
          </a:p>
        </p:txBody>
      </p:sp>
      <p:sp>
        <p:nvSpPr>
          <p:cNvPr id="37" name="TextBox 36"/>
          <p:cNvSpPr txBox="1"/>
          <p:nvPr/>
        </p:nvSpPr>
        <p:spPr>
          <a:xfrm>
            <a:off x="2607152" y="5897149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PE(p=0.81)</a:t>
            </a:r>
            <a:endParaRPr lang="tr-TR" dirty="0"/>
          </a:p>
        </p:txBody>
      </p:sp>
      <p:sp>
        <p:nvSpPr>
          <p:cNvPr id="38" name="TextBox 37"/>
          <p:cNvSpPr txBox="1"/>
          <p:nvPr/>
        </p:nvSpPr>
        <p:spPr>
          <a:xfrm>
            <a:off x="2568392" y="4485062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PE(p=0.19)</a:t>
            </a:r>
            <a:endParaRPr lang="tr-TR" dirty="0"/>
          </a:p>
        </p:txBody>
      </p:sp>
      <p:sp>
        <p:nvSpPr>
          <p:cNvPr id="41" name="Oval 40"/>
          <p:cNvSpPr/>
          <p:nvPr/>
        </p:nvSpPr>
        <p:spPr>
          <a:xfrm>
            <a:off x="2309935" y="2146298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Oval 41"/>
          <p:cNvSpPr/>
          <p:nvPr/>
        </p:nvSpPr>
        <p:spPr>
          <a:xfrm>
            <a:off x="2309934" y="5396190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4" name="Straight Connector 43"/>
          <p:cNvCxnSpPr/>
          <p:nvPr/>
        </p:nvCxnSpPr>
        <p:spPr>
          <a:xfrm>
            <a:off x="4594302" y="1424640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587181" y="2952988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06403" y="4471950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571999" y="3880601"/>
            <a:ext cx="3168353" cy="33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606403" y="2940123"/>
            <a:ext cx="31339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594302" y="2330964"/>
            <a:ext cx="3146050" cy="179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606403" y="1394593"/>
            <a:ext cx="31339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87181" y="4504029"/>
            <a:ext cx="3153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93" idx="0"/>
          </p:cNvCxnSpPr>
          <p:nvPr/>
        </p:nvCxnSpPr>
        <p:spPr>
          <a:xfrm flipV="1">
            <a:off x="4614786" y="5394029"/>
            <a:ext cx="3138712" cy="99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4423391" y="4700627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5" name="Oval 64"/>
          <p:cNvSpPr/>
          <p:nvPr/>
        </p:nvSpPr>
        <p:spPr>
          <a:xfrm>
            <a:off x="4457794" y="3095579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6" name="Oval 65"/>
          <p:cNvSpPr/>
          <p:nvPr/>
        </p:nvSpPr>
        <p:spPr>
          <a:xfrm>
            <a:off x="4438572" y="1661634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7" name="TextBox 66"/>
          <p:cNvSpPr txBox="1"/>
          <p:nvPr/>
        </p:nvSpPr>
        <p:spPr>
          <a:xfrm>
            <a:off x="4577589" y="1025261"/>
            <a:ext cx="307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PE/hemorrhage (p=0.01)</a:t>
            </a:r>
            <a:endParaRPr lang="tr-TR" dirty="0"/>
          </a:p>
        </p:txBody>
      </p:sp>
      <p:sp>
        <p:nvSpPr>
          <p:cNvPr id="68" name="TextBox 67"/>
          <p:cNvSpPr txBox="1"/>
          <p:nvPr/>
        </p:nvSpPr>
        <p:spPr>
          <a:xfrm>
            <a:off x="4709210" y="1961632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 (p=0.99)</a:t>
            </a:r>
            <a:endParaRPr lang="tr-TR" dirty="0"/>
          </a:p>
        </p:txBody>
      </p:sp>
      <p:sp>
        <p:nvSpPr>
          <p:cNvPr id="70" name="TextBox 69"/>
          <p:cNvSpPr txBox="1"/>
          <p:nvPr/>
        </p:nvSpPr>
        <p:spPr>
          <a:xfrm>
            <a:off x="4618699" y="2564371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hemorrhage (p=0.008)</a:t>
            </a:r>
            <a:endParaRPr lang="tr-TR" dirty="0"/>
          </a:p>
        </p:txBody>
      </p:sp>
      <p:sp>
        <p:nvSpPr>
          <p:cNvPr id="71" name="TextBox 70"/>
          <p:cNvSpPr txBox="1"/>
          <p:nvPr/>
        </p:nvSpPr>
        <p:spPr>
          <a:xfrm>
            <a:off x="4817655" y="3597797"/>
            <a:ext cx="190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 (p=0.992)</a:t>
            </a:r>
            <a:endParaRPr lang="tr-TR" dirty="0"/>
          </a:p>
        </p:txBody>
      </p:sp>
      <p:sp>
        <p:nvSpPr>
          <p:cNvPr id="80" name="TextBox 79"/>
          <p:cNvSpPr txBox="1"/>
          <p:nvPr/>
        </p:nvSpPr>
        <p:spPr>
          <a:xfrm>
            <a:off x="4709210" y="4097745"/>
            <a:ext cx="177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PE(p=0.25)</a:t>
            </a:r>
            <a:endParaRPr lang="tr-TR" dirty="0"/>
          </a:p>
        </p:txBody>
      </p:sp>
      <p:sp>
        <p:nvSpPr>
          <p:cNvPr id="81" name="TextBox 80"/>
          <p:cNvSpPr txBox="1"/>
          <p:nvPr/>
        </p:nvSpPr>
        <p:spPr>
          <a:xfrm>
            <a:off x="4664728" y="5013176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Survive(p=0.75)</a:t>
            </a:r>
            <a:endParaRPr lang="tr-TR" dirty="0"/>
          </a:p>
        </p:txBody>
      </p:sp>
      <p:sp>
        <p:nvSpPr>
          <p:cNvPr id="89" name="Isosceles Triangle 88"/>
          <p:cNvSpPr/>
          <p:nvPr/>
        </p:nvSpPr>
        <p:spPr>
          <a:xfrm rot="16200000">
            <a:off x="7707802" y="1281866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0" name="Isosceles Triangle 89"/>
          <p:cNvSpPr/>
          <p:nvPr/>
        </p:nvSpPr>
        <p:spPr>
          <a:xfrm rot="16200000">
            <a:off x="7726414" y="2825621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1" name="Isosceles Triangle 90"/>
          <p:cNvSpPr/>
          <p:nvPr/>
        </p:nvSpPr>
        <p:spPr>
          <a:xfrm rot="16402671">
            <a:off x="7707803" y="3774712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2" name="Isosceles Triangle 91"/>
          <p:cNvSpPr/>
          <p:nvPr/>
        </p:nvSpPr>
        <p:spPr>
          <a:xfrm rot="16440414">
            <a:off x="7707804" y="4381538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3" name="Isosceles Triangle 92"/>
          <p:cNvSpPr/>
          <p:nvPr/>
        </p:nvSpPr>
        <p:spPr>
          <a:xfrm rot="16440414">
            <a:off x="7707804" y="5261232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4" name="Isosceles Triangle 93"/>
          <p:cNvSpPr/>
          <p:nvPr/>
        </p:nvSpPr>
        <p:spPr>
          <a:xfrm rot="16049088">
            <a:off x="7641704" y="6166546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5" name="Isosceles Triangle 94"/>
          <p:cNvSpPr/>
          <p:nvPr/>
        </p:nvSpPr>
        <p:spPr>
          <a:xfrm rot="16200000">
            <a:off x="7641703" y="2223961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6" name="TextBox 95"/>
          <p:cNvSpPr txBox="1"/>
          <p:nvPr/>
        </p:nvSpPr>
        <p:spPr>
          <a:xfrm>
            <a:off x="8256016" y="6102588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8284892" y="5139977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8" name="TextBox 97"/>
          <p:cNvSpPr txBox="1"/>
          <p:nvPr/>
        </p:nvSpPr>
        <p:spPr>
          <a:xfrm>
            <a:off x="8256016" y="3660793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9" name="TextBox 98"/>
          <p:cNvSpPr txBox="1"/>
          <p:nvPr/>
        </p:nvSpPr>
        <p:spPr>
          <a:xfrm>
            <a:off x="8192190" y="2169099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8297300" y="4326676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8179720" y="2704731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8150906" y="1193807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279069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2132856"/>
            <a:ext cx="7408333" cy="3450696"/>
          </a:xfrm>
        </p:spPr>
        <p:txBody>
          <a:bodyPr>
            <a:normAutofit/>
          </a:bodyPr>
          <a:lstStyle/>
          <a:p>
            <a:pPr marL="274320" lvl="1"/>
            <a:r>
              <a:rPr lang="en-GB" sz="2400" dirty="0"/>
              <a:t>A simplification of reality to capture the ‘essence’ of the problem with the minimum level of complexity</a:t>
            </a:r>
          </a:p>
          <a:p>
            <a:pPr lvl="1"/>
            <a:endParaRPr lang="en-GB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What is a model?</a:t>
            </a:r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96952"/>
            <a:ext cx="5976664" cy="3669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1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</a:t>
            </a:r>
            <a:r>
              <a:rPr lang="en-US" dirty="0"/>
              <a:t>expected value of each </a:t>
            </a:r>
            <a:r>
              <a:rPr lang="en-US" dirty="0" smtClean="0"/>
              <a:t>strategy</a:t>
            </a:r>
            <a:endParaRPr lang="tr-TR" dirty="0" smtClean="0"/>
          </a:p>
          <a:p>
            <a:r>
              <a:rPr lang="en-US" dirty="0" smtClean="0"/>
              <a:t> </a:t>
            </a:r>
            <a:r>
              <a:rPr lang="en-US" dirty="0"/>
              <a:t>Also referred to as “rolling back” or taking the average of the tree</a:t>
            </a:r>
          </a:p>
          <a:p>
            <a:r>
              <a:rPr lang="en-US" dirty="0" smtClean="0"/>
              <a:t>Start </a:t>
            </a:r>
            <a:r>
              <a:rPr lang="en-US" dirty="0"/>
              <a:t>at terminal node and multiply probabilities as you trace tree to origin</a:t>
            </a:r>
          </a:p>
          <a:p>
            <a:r>
              <a:rPr lang="en-US" dirty="0"/>
              <a:t>to get probability of </a:t>
            </a:r>
            <a:r>
              <a:rPr lang="en-US" dirty="0" smtClean="0"/>
              <a:t>outcome</a:t>
            </a:r>
            <a:endParaRPr lang="tr-TR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Sum weighted </a:t>
            </a:r>
            <a:r>
              <a:rPr lang="en-US" dirty="0" smtClean="0"/>
              <a:t>outcomes </a:t>
            </a:r>
            <a:r>
              <a:rPr lang="en-US" dirty="0"/>
              <a:t>for each strategy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Step 4 Analysing the tree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7000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26376"/>
          </a:xfrm>
        </p:spPr>
        <p:txBody>
          <a:bodyPr>
            <a:normAutofit fontScale="90000"/>
          </a:bodyPr>
          <a:lstStyle/>
          <a:p>
            <a:r>
              <a:rPr lang="tr-TR" dirty="0" smtClean="0"/>
              <a:t>AC or no AC?</a:t>
            </a:r>
            <a:endParaRPr lang="tr-TR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36358" y="2348880"/>
            <a:ext cx="23274" cy="32403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128346" y="3692098"/>
            <a:ext cx="216024" cy="191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" name="Straight Connector 11"/>
          <p:cNvCxnSpPr/>
          <p:nvPr/>
        </p:nvCxnSpPr>
        <p:spPr>
          <a:xfrm>
            <a:off x="1236358" y="2348880"/>
            <a:ext cx="11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59632" y="5589240"/>
            <a:ext cx="11754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96909" y="1800712"/>
            <a:ext cx="54203" cy="15273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445753" y="4869160"/>
            <a:ext cx="10719" cy="144016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96909" y="1800712"/>
            <a:ext cx="217509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396909" y="3319625"/>
            <a:ext cx="2175091" cy="8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56472" y="6295937"/>
            <a:ext cx="52838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456472" y="4879388"/>
            <a:ext cx="214993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282324" y="196163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AC</a:t>
            </a:r>
            <a:endParaRPr lang="tr-TR" dirty="0"/>
          </a:p>
        </p:txBody>
      </p:sp>
      <p:sp>
        <p:nvSpPr>
          <p:cNvPr id="24" name="TextBox 23"/>
          <p:cNvSpPr txBox="1"/>
          <p:nvPr/>
        </p:nvSpPr>
        <p:spPr>
          <a:xfrm>
            <a:off x="1344370" y="501317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AC</a:t>
            </a:r>
            <a:endParaRPr lang="tr-TR" dirty="0"/>
          </a:p>
        </p:txBody>
      </p:sp>
      <p:sp>
        <p:nvSpPr>
          <p:cNvPr id="25" name="TextBox 24"/>
          <p:cNvSpPr txBox="1"/>
          <p:nvPr/>
        </p:nvSpPr>
        <p:spPr>
          <a:xfrm>
            <a:off x="1212436" y="2527237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Cost=500</a:t>
            </a:r>
            <a:endParaRPr lang="tr-TR" dirty="0"/>
          </a:p>
        </p:txBody>
      </p:sp>
      <p:sp>
        <p:nvSpPr>
          <p:cNvPr id="26" name="TextBox 25"/>
          <p:cNvSpPr txBox="1"/>
          <p:nvPr/>
        </p:nvSpPr>
        <p:spPr>
          <a:xfrm>
            <a:off x="1342566" y="573325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Cost=100</a:t>
            </a:r>
            <a:endParaRPr lang="tr-TR" dirty="0"/>
          </a:p>
        </p:txBody>
      </p:sp>
      <p:sp>
        <p:nvSpPr>
          <p:cNvPr id="31" name="TextBox 30"/>
          <p:cNvSpPr txBox="1"/>
          <p:nvPr/>
        </p:nvSpPr>
        <p:spPr>
          <a:xfrm>
            <a:off x="2505327" y="2708033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PE(p=0.81)</a:t>
            </a:r>
            <a:endParaRPr lang="tr-TR" dirty="0"/>
          </a:p>
        </p:txBody>
      </p:sp>
      <p:sp>
        <p:nvSpPr>
          <p:cNvPr id="33" name="TextBox 32"/>
          <p:cNvSpPr txBox="1"/>
          <p:nvPr/>
        </p:nvSpPr>
        <p:spPr>
          <a:xfrm>
            <a:off x="2505327" y="1476968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PE(p=0.19)</a:t>
            </a:r>
            <a:endParaRPr lang="tr-TR" dirty="0"/>
          </a:p>
        </p:txBody>
      </p:sp>
      <p:sp>
        <p:nvSpPr>
          <p:cNvPr id="37" name="TextBox 36"/>
          <p:cNvSpPr txBox="1"/>
          <p:nvPr/>
        </p:nvSpPr>
        <p:spPr>
          <a:xfrm>
            <a:off x="2607152" y="5897149"/>
            <a:ext cx="156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No PE(p=0.81)</a:t>
            </a:r>
            <a:endParaRPr lang="tr-TR" dirty="0"/>
          </a:p>
        </p:txBody>
      </p:sp>
      <p:sp>
        <p:nvSpPr>
          <p:cNvPr id="38" name="TextBox 37"/>
          <p:cNvSpPr txBox="1"/>
          <p:nvPr/>
        </p:nvSpPr>
        <p:spPr>
          <a:xfrm>
            <a:off x="2568392" y="4485062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PE(p=0.19)</a:t>
            </a:r>
            <a:endParaRPr lang="tr-TR" dirty="0"/>
          </a:p>
        </p:txBody>
      </p:sp>
      <p:sp>
        <p:nvSpPr>
          <p:cNvPr id="41" name="Oval 40"/>
          <p:cNvSpPr/>
          <p:nvPr/>
        </p:nvSpPr>
        <p:spPr>
          <a:xfrm>
            <a:off x="2309935" y="2146298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2" name="Oval 41"/>
          <p:cNvSpPr/>
          <p:nvPr/>
        </p:nvSpPr>
        <p:spPr>
          <a:xfrm>
            <a:off x="2309934" y="5396190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4" name="Straight Connector 43"/>
          <p:cNvCxnSpPr/>
          <p:nvPr/>
        </p:nvCxnSpPr>
        <p:spPr>
          <a:xfrm>
            <a:off x="4594302" y="1424640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587181" y="2952988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606403" y="4471950"/>
            <a:ext cx="0" cy="9242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4571999" y="3880601"/>
            <a:ext cx="3168353" cy="33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606403" y="2940123"/>
            <a:ext cx="31339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4594302" y="2330964"/>
            <a:ext cx="3146050" cy="1791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606403" y="1394593"/>
            <a:ext cx="313394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4587181" y="4504029"/>
            <a:ext cx="315317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endCxn id="93" idx="0"/>
          </p:cNvCxnSpPr>
          <p:nvPr/>
        </p:nvCxnSpPr>
        <p:spPr>
          <a:xfrm flipV="1">
            <a:off x="4614786" y="5394029"/>
            <a:ext cx="3138712" cy="99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Oval 63"/>
          <p:cNvSpPr/>
          <p:nvPr/>
        </p:nvSpPr>
        <p:spPr>
          <a:xfrm>
            <a:off x="4423391" y="4700627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5" name="Oval 64"/>
          <p:cNvSpPr/>
          <p:nvPr/>
        </p:nvSpPr>
        <p:spPr>
          <a:xfrm>
            <a:off x="4457794" y="3095579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6" name="Oval 65"/>
          <p:cNvSpPr/>
          <p:nvPr/>
        </p:nvSpPr>
        <p:spPr>
          <a:xfrm>
            <a:off x="4438572" y="1661634"/>
            <a:ext cx="297217" cy="337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7" name="TextBox 66"/>
          <p:cNvSpPr txBox="1"/>
          <p:nvPr/>
        </p:nvSpPr>
        <p:spPr>
          <a:xfrm>
            <a:off x="4577589" y="1025261"/>
            <a:ext cx="3076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PE/hemorrhage (p=0.01)</a:t>
            </a:r>
            <a:endParaRPr lang="tr-TR" dirty="0"/>
          </a:p>
        </p:txBody>
      </p:sp>
      <p:sp>
        <p:nvSpPr>
          <p:cNvPr id="68" name="TextBox 67"/>
          <p:cNvSpPr txBox="1"/>
          <p:nvPr/>
        </p:nvSpPr>
        <p:spPr>
          <a:xfrm>
            <a:off x="4709210" y="1961632"/>
            <a:ext cx="1794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 (p=0.99)</a:t>
            </a:r>
            <a:endParaRPr lang="tr-TR" dirty="0"/>
          </a:p>
        </p:txBody>
      </p:sp>
      <p:sp>
        <p:nvSpPr>
          <p:cNvPr id="70" name="TextBox 69"/>
          <p:cNvSpPr txBox="1"/>
          <p:nvPr/>
        </p:nvSpPr>
        <p:spPr>
          <a:xfrm>
            <a:off x="4618699" y="2564371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PE/hemorrhage (p=0.008)</a:t>
            </a:r>
            <a:endParaRPr lang="tr-TR" dirty="0"/>
          </a:p>
        </p:txBody>
      </p:sp>
      <p:sp>
        <p:nvSpPr>
          <p:cNvPr id="71" name="TextBox 70"/>
          <p:cNvSpPr txBox="1"/>
          <p:nvPr/>
        </p:nvSpPr>
        <p:spPr>
          <a:xfrm>
            <a:off x="4817655" y="3597797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Survive(p=0.99</a:t>
            </a:r>
            <a:r>
              <a:rPr lang="en-US" smtClean="0"/>
              <a:t>2</a:t>
            </a:r>
            <a:r>
              <a:rPr lang="tr-TR" smtClean="0"/>
              <a:t>)</a:t>
            </a:r>
            <a:endParaRPr lang="tr-TR" dirty="0"/>
          </a:p>
        </p:txBody>
      </p:sp>
      <p:sp>
        <p:nvSpPr>
          <p:cNvPr id="80" name="TextBox 79"/>
          <p:cNvSpPr txBox="1"/>
          <p:nvPr/>
        </p:nvSpPr>
        <p:spPr>
          <a:xfrm>
            <a:off x="4709210" y="4097745"/>
            <a:ext cx="3090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Fatal PE/hemorrhage </a:t>
            </a:r>
            <a:r>
              <a:rPr lang="tr-TR" dirty="0"/>
              <a:t>(</a:t>
            </a:r>
            <a:r>
              <a:rPr lang="tr-TR" dirty="0" smtClean="0"/>
              <a:t>p=0.25)</a:t>
            </a:r>
            <a:endParaRPr lang="tr-TR" dirty="0"/>
          </a:p>
        </p:txBody>
      </p:sp>
      <p:sp>
        <p:nvSpPr>
          <p:cNvPr id="81" name="TextBox 80"/>
          <p:cNvSpPr txBox="1"/>
          <p:nvPr/>
        </p:nvSpPr>
        <p:spPr>
          <a:xfrm>
            <a:off x="4664728" y="5013176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Survive(p=0.75)</a:t>
            </a:r>
            <a:endParaRPr lang="tr-TR" dirty="0"/>
          </a:p>
        </p:txBody>
      </p:sp>
      <p:sp>
        <p:nvSpPr>
          <p:cNvPr id="89" name="Isosceles Triangle 88"/>
          <p:cNvSpPr/>
          <p:nvPr/>
        </p:nvSpPr>
        <p:spPr>
          <a:xfrm rot="16200000">
            <a:off x="7707802" y="1281866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0" name="Isosceles Triangle 89"/>
          <p:cNvSpPr/>
          <p:nvPr/>
        </p:nvSpPr>
        <p:spPr>
          <a:xfrm rot="16200000">
            <a:off x="7726414" y="2825621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1" name="Isosceles Triangle 90"/>
          <p:cNvSpPr/>
          <p:nvPr/>
        </p:nvSpPr>
        <p:spPr>
          <a:xfrm rot="16402671">
            <a:off x="7707803" y="3774712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2" name="Isosceles Triangle 91"/>
          <p:cNvSpPr/>
          <p:nvPr/>
        </p:nvSpPr>
        <p:spPr>
          <a:xfrm rot="16440414">
            <a:off x="7707804" y="4381538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3" name="Isosceles Triangle 92"/>
          <p:cNvSpPr/>
          <p:nvPr/>
        </p:nvSpPr>
        <p:spPr>
          <a:xfrm rot="16440414">
            <a:off x="7707804" y="5261232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4" name="Isosceles Triangle 93"/>
          <p:cNvSpPr/>
          <p:nvPr/>
        </p:nvSpPr>
        <p:spPr>
          <a:xfrm rot="16049088">
            <a:off x="7641704" y="6166546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5" name="Isosceles Triangle 94"/>
          <p:cNvSpPr/>
          <p:nvPr/>
        </p:nvSpPr>
        <p:spPr>
          <a:xfrm rot="16200000">
            <a:off x="7641703" y="2223961"/>
            <a:ext cx="376237" cy="2855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6" name="TextBox 95"/>
          <p:cNvSpPr txBox="1"/>
          <p:nvPr/>
        </p:nvSpPr>
        <p:spPr>
          <a:xfrm>
            <a:off x="8256016" y="6102588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7" name="TextBox 96"/>
          <p:cNvSpPr txBox="1"/>
          <p:nvPr/>
        </p:nvSpPr>
        <p:spPr>
          <a:xfrm>
            <a:off x="8284892" y="5139977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8" name="TextBox 97"/>
          <p:cNvSpPr txBox="1"/>
          <p:nvPr/>
        </p:nvSpPr>
        <p:spPr>
          <a:xfrm>
            <a:off x="8256016" y="3660793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99" name="TextBox 98"/>
          <p:cNvSpPr txBox="1"/>
          <p:nvPr/>
        </p:nvSpPr>
        <p:spPr>
          <a:xfrm>
            <a:off x="8192190" y="2169099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1</a:t>
            </a:r>
            <a:endParaRPr lang="tr-TR" sz="2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8297300" y="4326676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8179720" y="2704731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8150906" y="1193807"/>
            <a:ext cx="21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0</a:t>
            </a:r>
            <a:endParaRPr lang="tr-TR" sz="2400" dirty="0"/>
          </a:p>
        </p:txBody>
      </p:sp>
      <p:sp>
        <p:nvSpPr>
          <p:cNvPr id="106" name="Rounded Rectangular Callout 105"/>
          <p:cNvSpPr/>
          <p:nvPr/>
        </p:nvSpPr>
        <p:spPr>
          <a:xfrm>
            <a:off x="3293302" y="2113977"/>
            <a:ext cx="990893" cy="427389"/>
          </a:xfrm>
          <a:prstGeom prst="wedgeRoundRectCallout">
            <a:avLst>
              <a:gd name="adj1" fmla="val 85383"/>
              <a:gd name="adj2" fmla="val 221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0.992</a:t>
            </a:r>
            <a:endParaRPr lang="tr-TR" dirty="0"/>
          </a:p>
        </p:txBody>
      </p:sp>
      <p:sp>
        <p:nvSpPr>
          <p:cNvPr id="107" name="Rounded Rectangular Callout 106"/>
          <p:cNvSpPr/>
          <p:nvPr/>
        </p:nvSpPr>
        <p:spPr>
          <a:xfrm>
            <a:off x="3432498" y="996232"/>
            <a:ext cx="990893" cy="427389"/>
          </a:xfrm>
          <a:prstGeom prst="wedgeRoundRectCallout">
            <a:avLst>
              <a:gd name="adj1" fmla="val 48195"/>
              <a:gd name="adj2" fmla="val 12209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0.990</a:t>
            </a:r>
            <a:endParaRPr lang="tr-TR" dirty="0"/>
          </a:p>
        </p:txBody>
      </p:sp>
      <p:sp>
        <p:nvSpPr>
          <p:cNvPr id="108" name="Rounded Rectangular Callout 107"/>
          <p:cNvSpPr/>
          <p:nvPr/>
        </p:nvSpPr>
        <p:spPr>
          <a:xfrm>
            <a:off x="0" y="836712"/>
            <a:ext cx="2396909" cy="1124920"/>
          </a:xfrm>
          <a:prstGeom prst="wedgeRoundRectCallout">
            <a:avLst>
              <a:gd name="adj1" fmla="val 56669"/>
              <a:gd name="adj2" fmla="val 8084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Eu=(0.81*0.992)+</a:t>
            </a:r>
          </a:p>
          <a:p>
            <a:pPr algn="ctr"/>
            <a:r>
              <a:rPr lang="tr-TR" dirty="0" smtClean="0"/>
              <a:t>(0.990*0.19)=</a:t>
            </a:r>
          </a:p>
          <a:p>
            <a:pPr algn="ctr"/>
            <a:r>
              <a:rPr lang="tr-TR" dirty="0" smtClean="0"/>
              <a:t>0.9916</a:t>
            </a:r>
            <a:endParaRPr lang="tr-TR" dirty="0"/>
          </a:p>
        </p:txBody>
      </p:sp>
      <p:sp>
        <p:nvSpPr>
          <p:cNvPr id="109" name="Rounded Rectangular Callout 108"/>
          <p:cNvSpPr/>
          <p:nvPr/>
        </p:nvSpPr>
        <p:spPr>
          <a:xfrm>
            <a:off x="3121842" y="3612293"/>
            <a:ext cx="990893" cy="427389"/>
          </a:xfrm>
          <a:prstGeom prst="wedgeRoundRectCallout">
            <a:avLst>
              <a:gd name="adj1" fmla="val 85383"/>
              <a:gd name="adj2" fmla="val 2210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0.750</a:t>
            </a:r>
            <a:endParaRPr lang="tr-TR" dirty="0"/>
          </a:p>
        </p:txBody>
      </p:sp>
      <p:sp>
        <p:nvSpPr>
          <p:cNvPr id="111" name="Rounded Rectangular Callout 110"/>
          <p:cNvSpPr/>
          <p:nvPr/>
        </p:nvSpPr>
        <p:spPr>
          <a:xfrm>
            <a:off x="165583" y="3729474"/>
            <a:ext cx="2093705" cy="1124920"/>
          </a:xfrm>
          <a:prstGeom prst="wedgeRoundRectCallout">
            <a:avLst>
              <a:gd name="adj1" fmla="val 55365"/>
              <a:gd name="adj2" fmla="val 966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Eu=(0.81*1.0)+</a:t>
            </a:r>
          </a:p>
          <a:p>
            <a:pPr algn="ctr"/>
            <a:r>
              <a:rPr lang="tr-TR" dirty="0" smtClean="0"/>
              <a:t>(</a:t>
            </a:r>
            <a:r>
              <a:rPr lang="tr-TR" dirty="0" smtClean="0"/>
              <a:t>0.7</a:t>
            </a:r>
            <a:r>
              <a:rPr lang="en-US" dirty="0" smtClean="0"/>
              <a:t>5</a:t>
            </a:r>
            <a:r>
              <a:rPr lang="tr-TR" dirty="0" smtClean="0"/>
              <a:t>*0.19</a:t>
            </a:r>
            <a:r>
              <a:rPr lang="tr-TR" dirty="0" smtClean="0"/>
              <a:t>)=</a:t>
            </a:r>
          </a:p>
          <a:p>
            <a:pPr algn="ctr"/>
            <a:r>
              <a:rPr lang="tr-TR" dirty="0" smtClean="0"/>
              <a:t>0.94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5084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" grpId="0" animBg="1"/>
      <p:bldP spid="107" grpId="0" animBg="1"/>
      <p:bldP spid="108" grpId="0" animBg="1"/>
      <p:bldP spid="109" grpId="0" animBg="1"/>
      <p:bldP spid="1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1‐way sensitivity analyses on all parameters to debug tree</a:t>
            </a:r>
          </a:p>
          <a:p>
            <a:r>
              <a:rPr lang="en-US" dirty="0" smtClean="0"/>
              <a:t>Vary </a:t>
            </a:r>
            <a:r>
              <a:rPr lang="en-US" dirty="0"/>
              <a:t>probabilities from 0 to </a:t>
            </a:r>
            <a:r>
              <a:rPr lang="en-US" dirty="0" smtClean="0"/>
              <a:t>1</a:t>
            </a:r>
            <a:endParaRPr lang="tr-TR" dirty="0" smtClean="0"/>
          </a:p>
          <a:p>
            <a:pPr lvl="1"/>
            <a:r>
              <a:rPr lang="en-US" dirty="0" smtClean="0"/>
              <a:t>response </a:t>
            </a:r>
            <a:r>
              <a:rPr lang="en-US" dirty="0"/>
              <a:t>of model to changes should </a:t>
            </a:r>
            <a:r>
              <a:rPr lang="en-US" dirty="0" smtClean="0"/>
              <a:t>be</a:t>
            </a:r>
            <a:r>
              <a:rPr lang="tr-TR" dirty="0" smtClean="0"/>
              <a:t> logical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Sensitivity analysis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173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7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32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964488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6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</a:t>
            </a:r>
            <a:r>
              <a:rPr lang="en-US" dirty="0" err="1" smtClean="0"/>
              <a:t>ransitions</a:t>
            </a:r>
            <a:r>
              <a:rPr lang="en-US" dirty="0" smtClean="0"/>
              <a:t> </a:t>
            </a:r>
            <a:r>
              <a:rPr lang="en-US" dirty="0"/>
              <a:t>into and out of health states are possible, </a:t>
            </a:r>
            <a:r>
              <a:rPr lang="en-US" dirty="0" err="1"/>
              <a:t>e.g.,recurrent</a:t>
            </a:r>
            <a:r>
              <a:rPr lang="en-US" dirty="0"/>
              <a:t> </a:t>
            </a:r>
            <a:r>
              <a:rPr lang="en-US" dirty="0" smtClean="0"/>
              <a:t>events</a:t>
            </a:r>
            <a:endParaRPr lang="tr-TR" dirty="0"/>
          </a:p>
          <a:p>
            <a:pPr lvl="1"/>
            <a:r>
              <a:rPr lang="tr-TR" dirty="0" smtClean="0"/>
              <a:t>MI, stroke, Cancer</a:t>
            </a:r>
            <a:endParaRPr lang="en-US" dirty="0"/>
          </a:p>
          <a:p>
            <a:r>
              <a:rPr lang="tr-TR" dirty="0" smtClean="0"/>
              <a:t> </a:t>
            </a:r>
            <a:r>
              <a:rPr lang="tr-TR" dirty="0"/>
              <a:t>M</a:t>
            </a:r>
            <a:r>
              <a:rPr lang="tr-TR" dirty="0" smtClean="0"/>
              <a:t>odeling </a:t>
            </a:r>
            <a:r>
              <a:rPr lang="tr-TR" dirty="0"/>
              <a:t>a complex disease</a:t>
            </a:r>
          </a:p>
          <a:p>
            <a:r>
              <a:rPr lang="tr-TR" dirty="0"/>
              <a:t>P</a:t>
            </a:r>
            <a:r>
              <a:rPr lang="tr-TR" dirty="0" smtClean="0"/>
              <a:t>robabilities </a:t>
            </a:r>
            <a:r>
              <a:rPr lang="tr-TR" dirty="0"/>
              <a:t>vary over time</a:t>
            </a:r>
          </a:p>
          <a:p>
            <a:r>
              <a:rPr lang="tr-TR" dirty="0"/>
              <a:t>T</a:t>
            </a:r>
            <a:r>
              <a:rPr lang="en-US" dirty="0" smtClean="0"/>
              <a:t>he </a:t>
            </a:r>
            <a:r>
              <a:rPr lang="en-US" dirty="0"/>
              <a:t>timeframe of the analysis is lengthy</a:t>
            </a:r>
          </a:p>
          <a:p>
            <a:r>
              <a:rPr lang="tr-TR" dirty="0"/>
              <a:t>A</a:t>
            </a:r>
            <a:r>
              <a:rPr lang="en-US" dirty="0" smtClean="0"/>
              <a:t> </a:t>
            </a:r>
            <a:r>
              <a:rPr lang="en-US" dirty="0"/>
              <a:t>decision tree would become too complex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When to use Markov Model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7624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Markov modelling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nl-NL" dirty="0" smtClean="0"/>
              <a:t>Probability </a:t>
            </a:r>
            <a:r>
              <a:rPr lang="nl-NL" dirty="0"/>
              <a:t>of going to a state depends only on current state, not on history </a:t>
            </a:r>
          </a:p>
          <a:p>
            <a:endParaRPr lang="tr-TR" dirty="0" smtClean="0"/>
          </a:p>
          <a:p>
            <a:endParaRPr lang="tr-TR" dirty="0"/>
          </a:p>
          <a:p>
            <a:r>
              <a:rPr lang="nl-NL" dirty="0" smtClean="0"/>
              <a:t>The </a:t>
            </a:r>
            <a:r>
              <a:rPr lang="nl-NL" dirty="0"/>
              <a:t>states that can be distinghuised are different regarding costs and value of health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3984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50" name="Group 50"/>
          <p:cNvGrpSpPr>
            <a:grpSpLocks/>
          </p:cNvGrpSpPr>
          <p:nvPr/>
        </p:nvGrpSpPr>
        <p:grpSpPr bwMode="auto">
          <a:xfrm>
            <a:off x="881945" y="2095500"/>
            <a:ext cx="5825067" cy="990600"/>
            <a:chOff x="480" y="1296"/>
            <a:chExt cx="4128" cy="624"/>
          </a:xfrm>
        </p:grpSpPr>
        <p:grpSp>
          <p:nvGrpSpPr>
            <p:cNvPr id="102447" name="Group 47"/>
            <p:cNvGrpSpPr>
              <a:grpSpLocks/>
            </p:cNvGrpSpPr>
            <p:nvPr/>
          </p:nvGrpSpPr>
          <p:grpSpPr bwMode="auto">
            <a:xfrm>
              <a:off x="480" y="1296"/>
              <a:ext cx="1152" cy="624"/>
              <a:chOff x="480" y="1296"/>
              <a:chExt cx="1152" cy="624"/>
            </a:xfrm>
          </p:grpSpPr>
          <p:sp>
            <p:nvSpPr>
              <p:cNvPr id="102403" name="Oval 3"/>
              <p:cNvSpPr>
                <a:spLocks noChangeArrowheads="1"/>
              </p:cNvSpPr>
              <p:nvPr/>
            </p:nvSpPr>
            <p:spPr bwMode="auto">
              <a:xfrm>
                <a:off x="480" y="1296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04" name="Rectangle 4"/>
              <p:cNvSpPr>
                <a:spLocks noChangeArrowheads="1"/>
              </p:cNvSpPr>
              <p:nvPr/>
            </p:nvSpPr>
            <p:spPr bwMode="auto">
              <a:xfrm>
                <a:off x="529" y="1465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HEALTHY</a:t>
                </a:r>
              </a:p>
            </p:txBody>
          </p:sp>
        </p:grpSp>
        <p:grpSp>
          <p:nvGrpSpPr>
            <p:cNvPr id="102449" name="Group 49"/>
            <p:cNvGrpSpPr>
              <a:grpSpLocks/>
            </p:cNvGrpSpPr>
            <p:nvPr/>
          </p:nvGrpSpPr>
          <p:grpSpPr bwMode="auto">
            <a:xfrm>
              <a:off x="1968" y="1296"/>
              <a:ext cx="1152" cy="624"/>
              <a:chOff x="1968" y="1296"/>
              <a:chExt cx="1152" cy="624"/>
            </a:xfrm>
          </p:grpSpPr>
          <p:sp>
            <p:nvSpPr>
              <p:cNvPr id="102406" name="Oval 6"/>
              <p:cNvSpPr>
                <a:spLocks noChangeArrowheads="1"/>
              </p:cNvSpPr>
              <p:nvPr/>
            </p:nvSpPr>
            <p:spPr bwMode="auto">
              <a:xfrm>
                <a:off x="1968" y="1296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07" name="Rectangle 7"/>
              <p:cNvSpPr>
                <a:spLocks noChangeArrowheads="1"/>
              </p:cNvSpPr>
              <p:nvPr/>
            </p:nvSpPr>
            <p:spPr bwMode="auto">
              <a:xfrm>
                <a:off x="2017" y="1465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ILL</a:t>
                </a:r>
              </a:p>
            </p:txBody>
          </p:sp>
        </p:grpSp>
        <p:grpSp>
          <p:nvGrpSpPr>
            <p:cNvPr id="102448" name="Group 48"/>
            <p:cNvGrpSpPr>
              <a:grpSpLocks/>
            </p:cNvGrpSpPr>
            <p:nvPr/>
          </p:nvGrpSpPr>
          <p:grpSpPr bwMode="auto">
            <a:xfrm>
              <a:off x="3456" y="1296"/>
              <a:ext cx="1152" cy="624"/>
              <a:chOff x="3456" y="1296"/>
              <a:chExt cx="1152" cy="624"/>
            </a:xfrm>
          </p:grpSpPr>
          <p:sp>
            <p:nvSpPr>
              <p:cNvPr id="102409" name="Oval 9"/>
              <p:cNvSpPr>
                <a:spLocks noChangeArrowheads="1"/>
              </p:cNvSpPr>
              <p:nvPr/>
            </p:nvSpPr>
            <p:spPr bwMode="auto">
              <a:xfrm>
                <a:off x="3456" y="1296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10" name="Rectangle 10"/>
              <p:cNvSpPr>
                <a:spLocks noChangeArrowheads="1"/>
              </p:cNvSpPr>
              <p:nvPr/>
            </p:nvSpPr>
            <p:spPr bwMode="auto">
              <a:xfrm>
                <a:off x="3505" y="1465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DEAD</a:t>
                </a:r>
              </a:p>
            </p:txBody>
          </p:sp>
        </p:grpSp>
      </p:grpSp>
      <p:grpSp>
        <p:nvGrpSpPr>
          <p:cNvPr id="102445" name="Group 45"/>
          <p:cNvGrpSpPr>
            <a:grpSpLocks/>
          </p:cNvGrpSpPr>
          <p:nvPr/>
        </p:nvGrpSpPr>
        <p:grpSpPr bwMode="auto">
          <a:xfrm>
            <a:off x="1694746" y="3071814"/>
            <a:ext cx="4200877" cy="625475"/>
            <a:chOff x="1056" y="1911"/>
            <a:chExt cx="2977" cy="394"/>
          </a:xfrm>
        </p:grpSpPr>
        <p:sp>
          <p:nvSpPr>
            <p:cNvPr id="102429" name="Freeform 29"/>
            <p:cNvSpPr>
              <a:spLocks/>
            </p:cNvSpPr>
            <p:nvPr/>
          </p:nvSpPr>
          <p:spPr bwMode="auto">
            <a:xfrm>
              <a:off x="1056" y="1911"/>
              <a:ext cx="2977" cy="394"/>
            </a:xfrm>
            <a:custGeom>
              <a:avLst/>
              <a:gdLst>
                <a:gd name="T0" fmla="*/ 0 w 2977"/>
                <a:gd name="T1" fmla="*/ 0 h 394"/>
                <a:gd name="T2" fmla="*/ 2976 w 2977"/>
                <a:gd name="T3" fmla="*/ 393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77" h="394">
                  <a:moveTo>
                    <a:pt x="0" y="0"/>
                  </a:moveTo>
                  <a:lnTo>
                    <a:pt x="2976" y="393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0" name="Freeform 30"/>
            <p:cNvSpPr>
              <a:spLocks/>
            </p:cNvSpPr>
            <p:nvPr/>
          </p:nvSpPr>
          <p:spPr bwMode="auto">
            <a:xfrm>
              <a:off x="1056" y="1920"/>
              <a:ext cx="1" cy="385"/>
            </a:xfrm>
            <a:custGeom>
              <a:avLst/>
              <a:gdLst>
                <a:gd name="T0" fmla="*/ 0 w 1"/>
                <a:gd name="T1" fmla="*/ 0 h 385"/>
                <a:gd name="T2" fmla="*/ 0 w 1"/>
                <a:gd name="T3" fmla="*/ 38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85">
                  <a:moveTo>
                    <a:pt x="0" y="0"/>
                  </a:moveTo>
                  <a:lnTo>
                    <a:pt x="0" y="384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2" name="Freeform 32"/>
            <p:cNvSpPr>
              <a:spLocks/>
            </p:cNvSpPr>
            <p:nvPr/>
          </p:nvSpPr>
          <p:spPr bwMode="auto">
            <a:xfrm>
              <a:off x="1056" y="1920"/>
              <a:ext cx="1489" cy="385"/>
            </a:xfrm>
            <a:custGeom>
              <a:avLst/>
              <a:gdLst>
                <a:gd name="T0" fmla="*/ 0 w 1489"/>
                <a:gd name="T1" fmla="*/ 0 h 385"/>
                <a:gd name="T2" fmla="*/ 1488 w 1489"/>
                <a:gd name="T3" fmla="*/ 384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9" h="385">
                  <a:moveTo>
                    <a:pt x="0" y="0"/>
                  </a:moveTo>
                  <a:lnTo>
                    <a:pt x="1488" y="384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02455" name="Group 55"/>
          <p:cNvGrpSpPr>
            <a:grpSpLocks/>
          </p:cNvGrpSpPr>
          <p:nvPr/>
        </p:nvGrpSpPr>
        <p:grpSpPr bwMode="auto">
          <a:xfrm>
            <a:off x="881945" y="2590800"/>
            <a:ext cx="8262055" cy="2095500"/>
            <a:chOff x="480" y="1608"/>
            <a:chExt cx="5855" cy="1320"/>
          </a:xfrm>
        </p:grpSpPr>
        <p:grpSp>
          <p:nvGrpSpPr>
            <p:cNvPr id="102451" name="Group 51"/>
            <p:cNvGrpSpPr>
              <a:grpSpLocks/>
            </p:cNvGrpSpPr>
            <p:nvPr/>
          </p:nvGrpSpPr>
          <p:grpSpPr bwMode="auto">
            <a:xfrm>
              <a:off x="480" y="2304"/>
              <a:ext cx="1152" cy="624"/>
              <a:chOff x="480" y="2304"/>
              <a:chExt cx="1152" cy="624"/>
            </a:xfrm>
          </p:grpSpPr>
          <p:sp>
            <p:nvSpPr>
              <p:cNvPr id="102421" name="Oval 21"/>
              <p:cNvSpPr>
                <a:spLocks noChangeArrowheads="1"/>
              </p:cNvSpPr>
              <p:nvPr/>
            </p:nvSpPr>
            <p:spPr bwMode="auto">
              <a:xfrm>
                <a:off x="480" y="2304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22" name="Rectangle 22"/>
              <p:cNvSpPr>
                <a:spLocks noChangeArrowheads="1"/>
              </p:cNvSpPr>
              <p:nvPr/>
            </p:nvSpPr>
            <p:spPr bwMode="auto">
              <a:xfrm>
                <a:off x="529" y="2473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HEALTHY</a:t>
                </a:r>
              </a:p>
            </p:txBody>
          </p:sp>
        </p:grpSp>
        <p:grpSp>
          <p:nvGrpSpPr>
            <p:cNvPr id="102454" name="Group 54"/>
            <p:cNvGrpSpPr>
              <a:grpSpLocks/>
            </p:cNvGrpSpPr>
            <p:nvPr/>
          </p:nvGrpSpPr>
          <p:grpSpPr bwMode="auto">
            <a:xfrm>
              <a:off x="1968" y="2304"/>
              <a:ext cx="1152" cy="624"/>
              <a:chOff x="1968" y="2304"/>
              <a:chExt cx="1152" cy="624"/>
            </a:xfrm>
          </p:grpSpPr>
          <p:sp>
            <p:nvSpPr>
              <p:cNvPr id="102424" name="Oval 24"/>
              <p:cNvSpPr>
                <a:spLocks noChangeArrowheads="1"/>
              </p:cNvSpPr>
              <p:nvPr/>
            </p:nvSpPr>
            <p:spPr bwMode="auto">
              <a:xfrm>
                <a:off x="1968" y="2304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25" name="Rectangle 25"/>
              <p:cNvSpPr>
                <a:spLocks noChangeArrowheads="1"/>
              </p:cNvSpPr>
              <p:nvPr/>
            </p:nvSpPr>
            <p:spPr bwMode="auto">
              <a:xfrm>
                <a:off x="2017" y="2473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ILL</a:t>
                </a:r>
              </a:p>
            </p:txBody>
          </p:sp>
        </p:grpSp>
        <p:grpSp>
          <p:nvGrpSpPr>
            <p:cNvPr id="102453" name="Group 53"/>
            <p:cNvGrpSpPr>
              <a:grpSpLocks/>
            </p:cNvGrpSpPr>
            <p:nvPr/>
          </p:nvGrpSpPr>
          <p:grpSpPr bwMode="auto">
            <a:xfrm>
              <a:off x="3456" y="2304"/>
              <a:ext cx="1152" cy="624"/>
              <a:chOff x="3456" y="2304"/>
              <a:chExt cx="1152" cy="624"/>
            </a:xfrm>
          </p:grpSpPr>
          <p:sp>
            <p:nvSpPr>
              <p:cNvPr id="102427" name="Oval 27"/>
              <p:cNvSpPr>
                <a:spLocks noChangeArrowheads="1"/>
              </p:cNvSpPr>
              <p:nvPr/>
            </p:nvSpPr>
            <p:spPr bwMode="auto">
              <a:xfrm>
                <a:off x="3456" y="2304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28" name="Rectangle 28"/>
              <p:cNvSpPr>
                <a:spLocks noChangeArrowheads="1"/>
              </p:cNvSpPr>
              <p:nvPr/>
            </p:nvSpPr>
            <p:spPr bwMode="auto">
              <a:xfrm>
                <a:off x="3505" y="2473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DEAD</a:t>
                </a:r>
              </a:p>
            </p:txBody>
          </p:sp>
        </p:grpSp>
        <p:grpSp>
          <p:nvGrpSpPr>
            <p:cNvPr id="102452" name="Group 52"/>
            <p:cNvGrpSpPr>
              <a:grpSpLocks/>
            </p:cNvGrpSpPr>
            <p:nvPr/>
          </p:nvGrpSpPr>
          <p:grpSpPr bwMode="auto">
            <a:xfrm>
              <a:off x="4607" y="1608"/>
              <a:ext cx="1728" cy="1010"/>
              <a:chOff x="4607" y="1608"/>
              <a:chExt cx="1728" cy="1010"/>
            </a:xfrm>
          </p:grpSpPr>
          <p:sp>
            <p:nvSpPr>
              <p:cNvPr id="102438" name="Freeform 38"/>
              <p:cNvSpPr>
                <a:spLocks/>
              </p:cNvSpPr>
              <p:nvPr/>
            </p:nvSpPr>
            <p:spPr bwMode="auto">
              <a:xfrm>
                <a:off x="4607" y="1608"/>
                <a:ext cx="610" cy="1010"/>
              </a:xfrm>
              <a:custGeom>
                <a:avLst/>
                <a:gdLst>
                  <a:gd name="T0" fmla="*/ 0 w 610"/>
                  <a:gd name="T1" fmla="*/ 0 h 1010"/>
                  <a:gd name="T2" fmla="*/ 58 w 610"/>
                  <a:gd name="T3" fmla="*/ 4 h 1010"/>
                  <a:gd name="T4" fmla="*/ 117 w 610"/>
                  <a:gd name="T5" fmla="*/ 12 h 1010"/>
                  <a:gd name="T6" fmla="*/ 167 w 610"/>
                  <a:gd name="T7" fmla="*/ 25 h 1010"/>
                  <a:gd name="T8" fmla="*/ 225 w 610"/>
                  <a:gd name="T9" fmla="*/ 42 h 1010"/>
                  <a:gd name="T10" fmla="*/ 275 w 610"/>
                  <a:gd name="T11" fmla="*/ 67 h 1010"/>
                  <a:gd name="T12" fmla="*/ 325 w 610"/>
                  <a:gd name="T13" fmla="*/ 92 h 1010"/>
                  <a:gd name="T14" fmla="*/ 417 w 610"/>
                  <a:gd name="T15" fmla="*/ 159 h 1010"/>
                  <a:gd name="T16" fmla="*/ 492 w 610"/>
                  <a:gd name="T17" fmla="*/ 234 h 1010"/>
                  <a:gd name="T18" fmla="*/ 559 w 610"/>
                  <a:gd name="T19" fmla="*/ 318 h 1010"/>
                  <a:gd name="T20" fmla="*/ 592 w 610"/>
                  <a:gd name="T21" fmla="*/ 410 h 1010"/>
                  <a:gd name="T22" fmla="*/ 609 w 610"/>
                  <a:gd name="T23" fmla="*/ 502 h 1010"/>
                  <a:gd name="T24" fmla="*/ 592 w 610"/>
                  <a:gd name="T25" fmla="*/ 599 h 1010"/>
                  <a:gd name="T26" fmla="*/ 559 w 610"/>
                  <a:gd name="T27" fmla="*/ 691 h 1010"/>
                  <a:gd name="T28" fmla="*/ 501 w 610"/>
                  <a:gd name="T29" fmla="*/ 775 h 1010"/>
                  <a:gd name="T30" fmla="*/ 417 w 610"/>
                  <a:gd name="T31" fmla="*/ 850 h 1010"/>
                  <a:gd name="T32" fmla="*/ 325 w 610"/>
                  <a:gd name="T33" fmla="*/ 917 h 1010"/>
                  <a:gd name="T34" fmla="*/ 275 w 610"/>
                  <a:gd name="T35" fmla="*/ 942 h 1010"/>
                  <a:gd name="T36" fmla="*/ 225 w 610"/>
                  <a:gd name="T37" fmla="*/ 967 h 1010"/>
                  <a:gd name="T38" fmla="*/ 175 w 610"/>
                  <a:gd name="T39" fmla="*/ 984 h 1010"/>
                  <a:gd name="T40" fmla="*/ 117 w 610"/>
                  <a:gd name="T41" fmla="*/ 996 h 1010"/>
                  <a:gd name="T42" fmla="*/ 58 w 610"/>
                  <a:gd name="T43" fmla="*/ 1005 h 1010"/>
                  <a:gd name="T44" fmla="*/ 0 w 610"/>
                  <a:gd name="T45" fmla="*/ 1009 h 1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10" h="1010">
                    <a:moveTo>
                      <a:pt x="0" y="0"/>
                    </a:moveTo>
                    <a:lnTo>
                      <a:pt x="58" y="4"/>
                    </a:lnTo>
                    <a:lnTo>
                      <a:pt x="117" y="12"/>
                    </a:lnTo>
                    <a:lnTo>
                      <a:pt x="167" y="25"/>
                    </a:lnTo>
                    <a:lnTo>
                      <a:pt x="225" y="42"/>
                    </a:lnTo>
                    <a:lnTo>
                      <a:pt x="275" y="67"/>
                    </a:lnTo>
                    <a:lnTo>
                      <a:pt x="325" y="92"/>
                    </a:lnTo>
                    <a:lnTo>
                      <a:pt x="417" y="159"/>
                    </a:lnTo>
                    <a:lnTo>
                      <a:pt x="492" y="234"/>
                    </a:lnTo>
                    <a:lnTo>
                      <a:pt x="559" y="318"/>
                    </a:lnTo>
                    <a:lnTo>
                      <a:pt x="592" y="410"/>
                    </a:lnTo>
                    <a:lnTo>
                      <a:pt x="609" y="502"/>
                    </a:lnTo>
                    <a:lnTo>
                      <a:pt x="592" y="599"/>
                    </a:lnTo>
                    <a:lnTo>
                      <a:pt x="559" y="691"/>
                    </a:lnTo>
                    <a:lnTo>
                      <a:pt x="501" y="775"/>
                    </a:lnTo>
                    <a:lnTo>
                      <a:pt x="417" y="850"/>
                    </a:lnTo>
                    <a:lnTo>
                      <a:pt x="325" y="917"/>
                    </a:lnTo>
                    <a:lnTo>
                      <a:pt x="275" y="942"/>
                    </a:lnTo>
                    <a:lnTo>
                      <a:pt x="225" y="967"/>
                    </a:lnTo>
                    <a:lnTo>
                      <a:pt x="175" y="984"/>
                    </a:lnTo>
                    <a:lnTo>
                      <a:pt x="117" y="996"/>
                    </a:lnTo>
                    <a:lnTo>
                      <a:pt x="58" y="1005"/>
                    </a:lnTo>
                    <a:lnTo>
                      <a:pt x="0" y="1009"/>
                    </a:lnTo>
                  </a:path>
                </a:pathLst>
              </a:custGeom>
              <a:noFill/>
              <a:ln w="25399" cap="rnd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02439" name="Rectangle 39"/>
              <p:cNvSpPr>
                <a:spLocks noChangeArrowheads="1"/>
              </p:cNvSpPr>
              <p:nvPr/>
            </p:nvSpPr>
            <p:spPr bwMode="auto">
              <a:xfrm>
                <a:off x="5233" y="2007"/>
                <a:ext cx="110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defTabSz="762000">
                  <a:spcBef>
                    <a:spcPct val="50000"/>
                  </a:spcBef>
                </a:pPr>
                <a:r>
                  <a:rPr lang="nl-NL" i="0">
                    <a:solidFill>
                      <a:schemeClr val="tx1"/>
                    </a:solidFill>
                  </a:rPr>
                  <a:t>CYCLETIME</a:t>
                </a:r>
              </a:p>
            </p:txBody>
          </p:sp>
        </p:grpSp>
      </p:grpSp>
      <p:sp>
        <p:nvSpPr>
          <p:cNvPr id="102441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Markov structure</a:t>
            </a:r>
          </a:p>
        </p:txBody>
      </p:sp>
      <p:grpSp>
        <p:nvGrpSpPr>
          <p:cNvPr id="102461" name="Group 61"/>
          <p:cNvGrpSpPr>
            <a:grpSpLocks/>
          </p:cNvGrpSpPr>
          <p:nvPr/>
        </p:nvGrpSpPr>
        <p:grpSpPr bwMode="auto">
          <a:xfrm>
            <a:off x="881945" y="4227514"/>
            <a:ext cx="6752166" cy="2135187"/>
            <a:chOff x="480" y="2639"/>
            <a:chExt cx="4785" cy="1345"/>
          </a:xfrm>
        </p:grpSpPr>
        <p:grpSp>
          <p:nvGrpSpPr>
            <p:cNvPr id="102456" name="Group 56"/>
            <p:cNvGrpSpPr>
              <a:grpSpLocks/>
            </p:cNvGrpSpPr>
            <p:nvPr/>
          </p:nvGrpSpPr>
          <p:grpSpPr bwMode="auto">
            <a:xfrm>
              <a:off x="480" y="3360"/>
              <a:ext cx="1152" cy="624"/>
              <a:chOff x="480" y="3360"/>
              <a:chExt cx="1152" cy="624"/>
            </a:xfrm>
          </p:grpSpPr>
          <p:sp>
            <p:nvSpPr>
              <p:cNvPr id="102412" name="Oval 12"/>
              <p:cNvSpPr>
                <a:spLocks noChangeArrowheads="1"/>
              </p:cNvSpPr>
              <p:nvPr/>
            </p:nvSpPr>
            <p:spPr bwMode="auto">
              <a:xfrm>
                <a:off x="480" y="3360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13" name="Rectangle 13"/>
              <p:cNvSpPr>
                <a:spLocks noChangeArrowheads="1"/>
              </p:cNvSpPr>
              <p:nvPr/>
            </p:nvSpPr>
            <p:spPr bwMode="auto">
              <a:xfrm>
                <a:off x="529" y="3529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HEALTHY</a:t>
                </a:r>
              </a:p>
            </p:txBody>
          </p:sp>
        </p:grpSp>
        <p:grpSp>
          <p:nvGrpSpPr>
            <p:cNvPr id="102458" name="Group 58"/>
            <p:cNvGrpSpPr>
              <a:grpSpLocks/>
            </p:cNvGrpSpPr>
            <p:nvPr/>
          </p:nvGrpSpPr>
          <p:grpSpPr bwMode="auto">
            <a:xfrm>
              <a:off x="1968" y="3360"/>
              <a:ext cx="1152" cy="624"/>
              <a:chOff x="1968" y="3360"/>
              <a:chExt cx="1152" cy="624"/>
            </a:xfrm>
          </p:grpSpPr>
          <p:sp>
            <p:nvSpPr>
              <p:cNvPr id="102415" name="Oval 15"/>
              <p:cNvSpPr>
                <a:spLocks noChangeArrowheads="1"/>
              </p:cNvSpPr>
              <p:nvPr/>
            </p:nvSpPr>
            <p:spPr bwMode="auto">
              <a:xfrm>
                <a:off x="1968" y="3360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16" name="Rectangle 16"/>
              <p:cNvSpPr>
                <a:spLocks noChangeArrowheads="1"/>
              </p:cNvSpPr>
              <p:nvPr/>
            </p:nvSpPr>
            <p:spPr bwMode="auto">
              <a:xfrm>
                <a:off x="2017" y="3529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ILL</a:t>
                </a:r>
              </a:p>
            </p:txBody>
          </p:sp>
        </p:grpSp>
        <p:grpSp>
          <p:nvGrpSpPr>
            <p:cNvPr id="102457" name="Group 57"/>
            <p:cNvGrpSpPr>
              <a:grpSpLocks/>
            </p:cNvGrpSpPr>
            <p:nvPr/>
          </p:nvGrpSpPr>
          <p:grpSpPr bwMode="auto">
            <a:xfrm>
              <a:off x="3456" y="3360"/>
              <a:ext cx="1152" cy="624"/>
              <a:chOff x="3456" y="3360"/>
              <a:chExt cx="1152" cy="624"/>
            </a:xfrm>
          </p:grpSpPr>
          <p:sp>
            <p:nvSpPr>
              <p:cNvPr id="102418" name="Oval 18"/>
              <p:cNvSpPr>
                <a:spLocks noChangeArrowheads="1"/>
              </p:cNvSpPr>
              <p:nvPr/>
            </p:nvSpPr>
            <p:spPr bwMode="auto">
              <a:xfrm>
                <a:off x="3456" y="3360"/>
                <a:ext cx="1152" cy="624"/>
              </a:xfrm>
              <a:prstGeom prst="ellipse">
                <a:avLst/>
              </a:prstGeom>
              <a:noFill/>
              <a:ln w="12699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02419" name="Rectangle 19"/>
              <p:cNvSpPr>
                <a:spLocks noChangeArrowheads="1"/>
              </p:cNvSpPr>
              <p:nvPr/>
            </p:nvSpPr>
            <p:spPr bwMode="auto">
              <a:xfrm>
                <a:off x="3505" y="3529"/>
                <a:ext cx="1054" cy="2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699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488" tIns="44450" rIns="90488" bIns="44450">
                <a:spAutoFit/>
              </a:bodyPr>
              <a:lstStyle/>
              <a:p>
                <a:pPr algn="ctr" defTabSz="762000">
                  <a:spcBef>
                    <a:spcPct val="50000"/>
                  </a:spcBef>
                </a:pPr>
                <a:r>
                  <a:rPr lang="nl-NL" sz="2400" i="0">
                    <a:solidFill>
                      <a:schemeClr val="tx1"/>
                    </a:solidFill>
                  </a:rPr>
                  <a:t>DEAD</a:t>
                </a:r>
              </a:p>
            </p:txBody>
          </p:sp>
        </p:grpSp>
        <p:sp>
          <p:nvSpPr>
            <p:cNvPr id="102431" name="Freeform 31"/>
            <p:cNvSpPr>
              <a:spLocks/>
            </p:cNvSpPr>
            <p:nvPr/>
          </p:nvSpPr>
          <p:spPr bwMode="auto">
            <a:xfrm>
              <a:off x="1056" y="2928"/>
              <a:ext cx="1" cy="433"/>
            </a:xfrm>
            <a:custGeom>
              <a:avLst/>
              <a:gdLst>
                <a:gd name="T0" fmla="*/ 0 w 1"/>
                <a:gd name="T1" fmla="*/ 0 h 433"/>
                <a:gd name="T2" fmla="*/ 0 w 1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433">
                  <a:moveTo>
                    <a:pt x="0" y="0"/>
                  </a:moveTo>
                  <a:lnTo>
                    <a:pt x="0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3" name="Freeform 33"/>
            <p:cNvSpPr>
              <a:spLocks/>
            </p:cNvSpPr>
            <p:nvPr/>
          </p:nvSpPr>
          <p:spPr bwMode="auto">
            <a:xfrm>
              <a:off x="1056" y="2928"/>
              <a:ext cx="1489" cy="433"/>
            </a:xfrm>
            <a:custGeom>
              <a:avLst/>
              <a:gdLst>
                <a:gd name="T0" fmla="*/ 0 w 1489"/>
                <a:gd name="T1" fmla="*/ 0 h 433"/>
                <a:gd name="T2" fmla="*/ 1488 w 1489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9" h="433">
                  <a:moveTo>
                    <a:pt x="0" y="0"/>
                  </a:moveTo>
                  <a:lnTo>
                    <a:pt x="1488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4" name="Freeform 34"/>
            <p:cNvSpPr>
              <a:spLocks/>
            </p:cNvSpPr>
            <p:nvPr/>
          </p:nvSpPr>
          <p:spPr bwMode="auto">
            <a:xfrm>
              <a:off x="1056" y="2928"/>
              <a:ext cx="2977" cy="433"/>
            </a:xfrm>
            <a:custGeom>
              <a:avLst/>
              <a:gdLst>
                <a:gd name="T0" fmla="*/ 0 w 2977"/>
                <a:gd name="T1" fmla="*/ 0 h 433"/>
                <a:gd name="T2" fmla="*/ 2976 w 2977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977" h="433">
                  <a:moveTo>
                    <a:pt x="0" y="0"/>
                  </a:moveTo>
                  <a:lnTo>
                    <a:pt x="2976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5" name="Freeform 35"/>
            <p:cNvSpPr>
              <a:spLocks/>
            </p:cNvSpPr>
            <p:nvPr/>
          </p:nvSpPr>
          <p:spPr bwMode="auto">
            <a:xfrm>
              <a:off x="2544" y="2928"/>
              <a:ext cx="1" cy="433"/>
            </a:xfrm>
            <a:custGeom>
              <a:avLst/>
              <a:gdLst>
                <a:gd name="T0" fmla="*/ 0 w 1"/>
                <a:gd name="T1" fmla="*/ 0 h 433"/>
                <a:gd name="T2" fmla="*/ 0 w 1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433">
                  <a:moveTo>
                    <a:pt x="0" y="0"/>
                  </a:moveTo>
                  <a:lnTo>
                    <a:pt x="0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6" name="Freeform 36"/>
            <p:cNvSpPr>
              <a:spLocks/>
            </p:cNvSpPr>
            <p:nvPr/>
          </p:nvSpPr>
          <p:spPr bwMode="auto">
            <a:xfrm>
              <a:off x="4032" y="2928"/>
              <a:ext cx="1" cy="433"/>
            </a:xfrm>
            <a:custGeom>
              <a:avLst/>
              <a:gdLst>
                <a:gd name="T0" fmla="*/ 0 w 1"/>
                <a:gd name="T1" fmla="*/ 0 h 433"/>
                <a:gd name="T2" fmla="*/ 0 w 1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433">
                  <a:moveTo>
                    <a:pt x="0" y="0"/>
                  </a:moveTo>
                  <a:lnTo>
                    <a:pt x="0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37" name="Freeform 37"/>
            <p:cNvSpPr>
              <a:spLocks/>
            </p:cNvSpPr>
            <p:nvPr/>
          </p:nvSpPr>
          <p:spPr bwMode="auto">
            <a:xfrm>
              <a:off x="1056" y="2928"/>
              <a:ext cx="1489" cy="433"/>
            </a:xfrm>
            <a:custGeom>
              <a:avLst/>
              <a:gdLst>
                <a:gd name="T0" fmla="*/ 1488 w 1489"/>
                <a:gd name="T1" fmla="*/ 0 h 433"/>
                <a:gd name="T2" fmla="*/ 0 w 1489"/>
                <a:gd name="T3" fmla="*/ 432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89" h="433">
                  <a:moveTo>
                    <a:pt x="1488" y="0"/>
                  </a:moveTo>
                  <a:lnTo>
                    <a:pt x="0" y="432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02440" name="Freeform 40"/>
            <p:cNvSpPr>
              <a:spLocks/>
            </p:cNvSpPr>
            <p:nvPr/>
          </p:nvSpPr>
          <p:spPr bwMode="auto">
            <a:xfrm>
              <a:off x="4658" y="2639"/>
              <a:ext cx="607" cy="1011"/>
            </a:xfrm>
            <a:custGeom>
              <a:avLst/>
              <a:gdLst>
                <a:gd name="T0" fmla="*/ 0 w 607"/>
                <a:gd name="T1" fmla="*/ 0 h 1011"/>
                <a:gd name="T2" fmla="*/ 59 w 607"/>
                <a:gd name="T3" fmla="*/ 6 h 1011"/>
                <a:gd name="T4" fmla="*/ 109 w 607"/>
                <a:gd name="T5" fmla="*/ 12 h 1011"/>
                <a:gd name="T6" fmla="*/ 219 w 607"/>
                <a:gd name="T7" fmla="*/ 41 h 1011"/>
                <a:gd name="T8" fmla="*/ 328 w 607"/>
                <a:gd name="T9" fmla="*/ 93 h 1011"/>
                <a:gd name="T10" fmla="*/ 421 w 607"/>
                <a:gd name="T11" fmla="*/ 158 h 1011"/>
                <a:gd name="T12" fmla="*/ 497 w 607"/>
                <a:gd name="T13" fmla="*/ 233 h 1011"/>
                <a:gd name="T14" fmla="*/ 555 w 607"/>
                <a:gd name="T15" fmla="*/ 321 h 1011"/>
                <a:gd name="T16" fmla="*/ 589 w 607"/>
                <a:gd name="T17" fmla="*/ 414 h 1011"/>
                <a:gd name="T18" fmla="*/ 606 w 607"/>
                <a:gd name="T19" fmla="*/ 508 h 1011"/>
                <a:gd name="T20" fmla="*/ 589 w 607"/>
                <a:gd name="T21" fmla="*/ 601 h 1011"/>
                <a:gd name="T22" fmla="*/ 555 w 607"/>
                <a:gd name="T23" fmla="*/ 695 h 1011"/>
                <a:gd name="T24" fmla="*/ 497 w 607"/>
                <a:gd name="T25" fmla="*/ 776 h 1011"/>
                <a:gd name="T26" fmla="*/ 421 w 607"/>
                <a:gd name="T27" fmla="*/ 852 h 1011"/>
                <a:gd name="T28" fmla="*/ 328 w 607"/>
                <a:gd name="T29" fmla="*/ 917 h 1011"/>
                <a:gd name="T30" fmla="*/ 219 w 607"/>
                <a:gd name="T31" fmla="*/ 969 h 1011"/>
                <a:gd name="T32" fmla="*/ 109 w 607"/>
                <a:gd name="T33" fmla="*/ 998 h 1011"/>
                <a:gd name="T34" fmla="*/ 59 w 607"/>
                <a:gd name="T35" fmla="*/ 1010 h 1011"/>
                <a:gd name="T36" fmla="*/ 0 w 607"/>
                <a:gd name="T37" fmla="*/ 101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7" h="1011">
                  <a:moveTo>
                    <a:pt x="0" y="0"/>
                  </a:moveTo>
                  <a:lnTo>
                    <a:pt x="59" y="6"/>
                  </a:lnTo>
                  <a:lnTo>
                    <a:pt x="109" y="12"/>
                  </a:lnTo>
                  <a:lnTo>
                    <a:pt x="219" y="41"/>
                  </a:lnTo>
                  <a:lnTo>
                    <a:pt x="328" y="93"/>
                  </a:lnTo>
                  <a:lnTo>
                    <a:pt x="421" y="158"/>
                  </a:lnTo>
                  <a:lnTo>
                    <a:pt x="497" y="233"/>
                  </a:lnTo>
                  <a:lnTo>
                    <a:pt x="555" y="321"/>
                  </a:lnTo>
                  <a:lnTo>
                    <a:pt x="589" y="414"/>
                  </a:lnTo>
                  <a:lnTo>
                    <a:pt x="606" y="508"/>
                  </a:lnTo>
                  <a:lnTo>
                    <a:pt x="589" y="601"/>
                  </a:lnTo>
                  <a:lnTo>
                    <a:pt x="555" y="695"/>
                  </a:lnTo>
                  <a:lnTo>
                    <a:pt x="497" y="776"/>
                  </a:lnTo>
                  <a:lnTo>
                    <a:pt x="421" y="852"/>
                  </a:lnTo>
                  <a:lnTo>
                    <a:pt x="328" y="917"/>
                  </a:lnTo>
                  <a:lnTo>
                    <a:pt x="219" y="969"/>
                  </a:lnTo>
                  <a:lnTo>
                    <a:pt x="109" y="998"/>
                  </a:lnTo>
                  <a:lnTo>
                    <a:pt x="59" y="1010"/>
                  </a:lnTo>
                  <a:lnTo>
                    <a:pt x="0" y="1010"/>
                  </a:lnTo>
                </a:path>
              </a:pathLst>
            </a:custGeom>
            <a:noFill/>
            <a:ln w="25399" cap="rnd" cmpd="sng">
              <a:solidFill>
                <a:schemeClr val="tx1"/>
              </a:solidFill>
              <a:prstDash val="sysDot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cxnSp>
          <p:nvCxnSpPr>
            <p:cNvPr id="102460" name="AutoShape 60"/>
            <p:cNvCxnSpPr>
              <a:cxnSpLocks noChangeShapeType="1"/>
              <a:stCxn id="102437" idx="0"/>
              <a:endCxn id="102434" idx="1"/>
            </p:cNvCxnSpPr>
            <p:nvPr/>
          </p:nvCxnSpPr>
          <p:spPr bwMode="auto">
            <a:xfrm>
              <a:off x="2552" y="2928"/>
              <a:ext cx="1488" cy="432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8815685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r>
              <a:rPr lang="en-GB"/>
              <a:t>Markov model</a:t>
            </a:r>
          </a:p>
        </p:txBody>
      </p:sp>
      <p:graphicFrame>
        <p:nvGraphicFramePr>
          <p:cNvPr id="218115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6947013"/>
              </p:ext>
            </p:extLst>
          </p:nvPr>
        </p:nvGraphicFramePr>
        <p:xfrm>
          <a:off x="304800" y="1449089"/>
          <a:ext cx="8610600" cy="5148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ABC FlowCharter" r:id="rId3" imgW="5092200" imgH="3197520" progId="ABCFlow">
                  <p:embed/>
                </p:oleObj>
              </mc:Choice>
              <mc:Fallback>
                <p:oleObj name="ABC FlowCharter" r:id="rId3" imgW="5092200" imgH="3197520" progId="ABCFlow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449089"/>
                        <a:ext cx="8610600" cy="5148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8116" name="Line 4"/>
          <p:cNvSpPr>
            <a:spLocks noChangeShapeType="1"/>
          </p:cNvSpPr>
          <p:nvPr/>
        </p:nvSpPr>
        <p:spPr bwMode="auto">
          <a:xfrm>
            <a:off x="1083733" y="2438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17" name="Line 5"/>
          <p:cNvSpPr>
            <a:spLocks noChangeShapeType="1"/>
          </p:cNvSpPr>
          <p:nvPr/>
        </p:nvSpPr>
        <p:spPr bwMode="auto">
          <a:xfrm flipH="1">
            <a:off x="1083733" y="2360614"/>
            <a:ext cx="2777067" cy="1220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18" name="Line 6"/>
          <p:cNvSpPr>
            <a:spLocks noChangeShapeType="1"/>
          </p:cNvSpPr>
          <p:nvPr/>
        </p:nvSpPr>
        <p:spPr bwMode="auto">
          <a:xfrm>
            <a:off x="3860800" y="23622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19" name="Line 7"/>
          <p:cNvSpPr>
            <a:spLocks noChangeShapeType="1"/>
          </p:cNvSpPr>
          <p:nvPr/>
        </p:nvSpPr>
        <p:spPr bwMode="auto">
          <a:xfrm>
            <a:off x="1083733" y="2362200"/>
            <a:ext cx="2641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0" name="Line 8"/>
          <p:cNvSpPr>
            <a:spLocks noChangeShapeType="1"/>
          </p:cNvSpPr>
          <p:nvPr/>
        </p:nvSpPr>
        <p:spPr bwMode="auto">
          <a:xfrm>
            <a:off x="1151467" y="2360614"/>
            <a:ext cx="5418667" cy="1144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1" name="Line 9"/>
          <p:cNvSpPr>
            <a:spLocks noChangeShapeType="1"/>
          </p:cNvSpPr>
          <p:nvPr/>
        </p:nvSpPr>
        <p:spPr bwMode="auto">
          <a:xfrm>
            <a:off x="6705600" y="25146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2" name="Line 10"/>
          <p:cNvSpPr>
            <a:spLocks noChangeShapeType="1"/>
          </p:cNvSpPr>
          <p:nvPr/>
        </p:nvSpPr>
        <p:spPr bwMode="auto">
          <a:xfrm>
            <a:off x="4199467" y="2514600"/>
            <a:ext cx="2370667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3" name="Line 11"/>
          <p:cNvSpPr>
            <a:spLocks noChangeShapeType="1"/>
          </p:cNvSpPr>
          <p:nvPr/>
        </p:nvSpPr>
        <p:spPr bwMode="auto">
          <a:xfrm>
            <a:off x="1083733" y="4648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4" name="Line 12"/>
          <p:cNvSpPr>
            <a:spLocks noChangeShapeType="1"/>
          </p:cNvSpPr>
          <p:nvPr/>
        </p:nvSpPr>
        <p:spPr bwMode="auto">
          <a:xfrm>
            <a:off x="1151467" y="4648200"/>
            <a:ext cx="2709333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5" name="Line 13"/>
          <p:cNvSpPr>
            <a:spLocks noChangeShapeType="1"/>
          </p:cNvSpPr>
          <p:nvPr/>
        </p:nvSpPr>
        <p:spPr bwMode="auto">
          <a:xfrm>
            <a:off x="1151467" y="4648200"/>
            <a:ext cx="5486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6" name="Line 14"/>
          <p:cNvSpPr>
            <a:spLocks noChangeShapeType="1"/>
          </p:cNvSpPr>
          <p:nvPr/>
        </p:nvSpPr>
        <p:spPr bwMode="auto">
          <a:xfrm flipH="1">
            <a:off x="1286933" y="4572000"/>
            <a:ext cx="2573867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7" name="Line 15"/>
          <p:cNvSpPr>
            <a:spLocks noChangeShapeType="1"/>
          </p:cNvSpPr>
          <p:nvPr/>
        </p:nvSpPr>
        <p:spPr bwMode="auto">
          <a:xfrm>
            <a:off x="3860800" y="4572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8" name="Line 16"/>
          <p:cNvSpPr>
            <a:spLocks noChangeShapeType="1"/>
          </p:cNvSpPr>
          <p:nvPr/>
        </p:nvSpPr>
        <p:spPr bwMode="auto">
          <a:xfrm>
            <a:off x="3860800" y="4572000"/>
            <a:ext cx="28448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18129" name="Line 17"/>
          <p:cNvSpPr>
            <a:spLocks noChangeShapeType="1"/>
          </p:cNvSpPr>
          <p:nvPr/>
        </p:nvSpPr>
        <p:spPr bwMode="auto">
          <a:xfrm>
            <a:off x="6773333" y="45720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sm" len="sm"/>
            <a:tailEnd type="triangle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2" name="TextBox 1"/>
          <p:cNvSpPr txBox="1"/>
          <p:nvPr/>
        </p:nvSpPr>
        <p:spPr>
          <a:xfrm>
            <a:off x="4013358" y="4756392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12</a:t>
            </a:r>
            <a:endParaRPr lang="tr-TR" dirty="0"/>
          </a:p>
        </p:txBody>
      </p:sp>
      <p:sp>
        <p:nvSpPr>
          <p:cNvPr id="19" name="TextBox 18"/>
          <p:cNvSpPr txBox="1"/>
          <p:nvPr/>
        </p:nvSpPr>
        <p:spPr>
          <a:xfrm>
            <a:off x="3131840" y="4895418"/>
            <a:ext cx="38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14</a:t>
            </a:r>
            <a:endParaRPr lang="tr-TR" dirty="0"/>
          </a:p>
        </p:txBody>
      </p:sp>
      <p:sp>
        <p:nvSpPr>
          <p:cNvPr id="20" name="TextBox 19"/>
          <p:cNvSpPr txBox="1"/>
          <p:nvPr/>
        </p:nvSpPr>
        <p:spPr>
          <a:xfrm>
            <a:off x="5746028" y="553145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46028" y="480643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6</a:t>
            </a:r>
            <a:endParaRPr lang="tr-TR" dirty="0"/>
          </a:p>
        </p:txBody>
      </p:sp>
      <p:sp>
        <p:nvSpPr>
          <p:cNvPr id="22" name="TextBox 21"/>
          <p:cNvSpPr txBox="1"/>
          <p:nvPr/>
        </p:nvSpPr>
        <p:spPr>
          <a:xfrm>
            <a:off x="251520" y="4953000"/>
            <a:ext cx="43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49</a:t>
            </a:r>
            <a:endParaRPr lang="tr-TR" dirty="0"/>
          </a:p>
        </p:txBody>
      </p:sp>
      <p:sp>
        <p:nvSpPr>
          <p:cNvPr id="23" name="TextBox 22"/>
          <p:cNvSpPr txBox="1"/>
          <p:nvPr/>
        </p:nvSpPr>
        <p:spPr>
          <a:xfrm>
            <a:off x="1317556" y="487553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2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4076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Why </a:t>
            </a:r>
            <a:r>
              <a:rPr lang="tr-TR" dirty="0" smtClean="0"/>
              <a:t>use a model?</a:t>
            </a:r>
            <a:endParaRPr lang="nl-NL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/>
              <a:t>To extend available information:	</a:t>
            </a:r>
          </a:p>
          <a:p>
            <a:pPr lvl="1"/>
            <a:r>
              <a:rPr lang="nl-NL" dirty="0"/>
              <a:t>to extrapolate results from short to long term</a:t>
            </a:r>
          </a:p>
          <a:p>
            <a:pPr lvl="1"/>
            <a:r>
              <a:rPr lang="nl-NL" dirty="0"/>
              <a:t>to add cost data to outcome </a:t>
            </a:r>
            <a:r>
              <a:rPr lang="nl-NL" dirty="0" smtClean="0"/>
              <a:t>trials</a:t>
            </a:r>
            <a:endParaRPr lang="tr-TR" dirty="0" smtClean="0"/>
          </a:p>
          <a:p>
            <a:pPr lvl="1"/>
            <a:r>
              <a:rPr lang="tr-TR" dirty="0" smtClean="0"/>
              <a:t>To generalise </a:t>
            </a:r>
            <a:r>
              <a:rPr lang="nl-NL" dirty="0"/>
              <a:t>controlled trial circumstances to daily </a:t>
            </a:r>
            <a:r>
              <a:rPr lang="nl-NL" dirty="0" smtClean="0"/>
              <a:t>practice</a:t>
            </a:r>
            <a:endParaRPr lang="tr-TR" dirty="0" smtClean="0"/>
          </a:p>
          <a:p>
            <a:pPr marL="301943" lvl="1" indent="0">
              <a:buNone/>
            </a:pPr>
            <a:endParaRPr lang="tr-TR" dirty="0" smtClean="0"/>
          </a:p>
          <a:p>
            <a:r>
              <a:rPr lang="en-GB" sz="2600" dirty="0"/>
              <a:t>To synthesise data from multiple sources</a:t>
            </a:r>
            <a:endParaRPr lang="tr-TR" sz="2600" dirty="0"/>
          </a:p>
          <a:p>
            <a:pPr lvl="1"/>
            <a:r>
              <a:rPr lang="en-GB" dirty="0"/>
              <a:t>To extrapolate from intermediate to final outcomes</a:t>
            </a:r>
            <a:endParaRPr lang="tr-TR" dirty="0"/>
          </a:p>
          <a:p>
            <a:pPr lvl="1"/>
            <a:r>
              <a:rPr lang="en-GB" dirty="0"/>
              <a:t>To predict outcomes that are unknown or are unethical to collect</a:t>
            </a:r>
            <a:endParaRPr lang="tr-TR" dirty="0"/>
          </a:p>
          <a:p>
            <a:pPr lvl="1"/>
            <a:r>
              <a:rPr lang="en-GB" dirty="0"/>
              <a:t>Handle ambiguity of clinical data and variations in </a:t>
            </a:r>
            <a:r>
              <a:rPr lang="en-GB" dirty="0" smtClean="0"/>
              <a:t>interpretation</a:t>
            </a:r>
            <a:endParaRPr lang="tr-TR" dirty="0" smtClean="0"/>
          </a:p>
          <a:p>
            <a:pPr lvl="1"/>
            <a:endParaRPr lang="tr-TR" dirty="0"/>
          </a:p>
          <a:p>
            <a:r>
              <a:rPr lang="nl-NL" dirty="0"/>
              <a:t>In case a quick (and relatively cheap) answer is </a:t>
            </a:r>
            <a:r>
              <a:rPr lang="nl-NL" dirty="0" smtClean="0"/>
              <a:t>necessary</a:t>
            </a:r>
            <a:endParaRPr lang="tr-TR" dirty="0" smtClean="0"/>
          </a:p>
          <a:p>
            <a:pPr lvl="1"/>
            <a:r>
              <a:rPr lang="tr-TR" dirty="0" smtClean="0"/>
              <a:t>Is it cost effective to start a Rotavirus vaccination in Turkey?</a:t>
            </a:r>
            <a:endParaRPr lang="nl-NL" dirty="0"/>
          </a:p>
          <a:p>
            <a:endParaRPr lang="tr-TR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58902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Markov Model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Cycles patients through health states based on </a:t>
            </a:r>
            <a:r>
              <a:rPr lang="tr-TR" dirty="0" smtClean="0"/>
              <a:t>state specific</a:t>
            </a:r>
            <a:r>
              <a:rPr lang="en-US" dirty="0" smtClean="0"/>
              <a:t> </a:t>
            </a:r>
            <a:r>
              <a:rPr lang="en-US" dirty="0"/>
              <a:t>probabilities</a:t>
            </a:r>
          </a:p>
          <a:p>
            <a:r>
              <a:rPr lang="en-US" dirty="0"/>
              <a:t>Example model:</a:t>
            </a:r>
          </a:p>
          <a:p>
            <a:pPr lvl="1"/>
            <a:r>
              <a:rPr lang="en-US" dirty="0"/>
              <a:t>Healthy </a:t>
            </a:r>
          </a:p>
          <a:p>
            <a:pPr lvl="1"/>
            <a:r>
              <a:rPr lang="en-US" dirty="0"/>
              <a:t>Sick </a:t>
            </a:r>
          </a:p>
          <a:p>
            <a:pPr lvl="1"/>
            <a:r>
              <a:rPr lang="en-US" dirty="0"/>
              <a:t>Dead</a:t>
            </a:r>
          </a:p>
          <a:p>
            <a:r>
              <a:rPr lang="en-US" dirty="0"/>
              <a:t>Each state is assigned its own utility and cost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32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 of Therapies</a:t>
            </a:r>
          </a:p>
        </p:txBody>
      </p:sp>
      <p:graphicFrame>
        <p:nvGraphicFramePr>
          <p:cNvPr id="35991" name="Group 151"/>
          <p:cNvGraphicFramePr>
            <a:graphicFrameLocks noGrp="1"/>
          </p:cNvGraphicFramePr>
          <p:nvPr>
            <p:ph sz="half" idx="4294967295"/>
          </p:nvPr>
        </p:nvGraphicFramePr>
        <p:xfrm>
          <a:off x="609600" y="1981200"/>
          <a:ext cx="8077200" cy="3800793"/>
        </p:xfrm>
        <a:graphic>
          <a:graphicData uri="http://schemas.openxmlformats.org/drawingml/2006/table">
            <a:tbl>
              <a:tblPr/>
              <a:tblGrid>
                <a:gridCol w="2895600"/>
                <a:gridCol w="2438400"/>
                <a:gridCol w="2743200"/>
              </a:tblGrid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Therapy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of care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treatment, one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$1,500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5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healthy to sick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tx + disease progression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$3,200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sick to death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195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/>
              <a:t>Markov Model Example</a:t>
            </a:r>
            <a:br>
              <a:rPr lang="en-US" sz="4000"/>
            </a:br>
            <a:r>
              <a:rPr lang="en-US" sz="4000"/>
              <a:t>Standard of Care</a:t>
            </a:r>
          </a:p>
        </p:txBody>
      </p:sp>
      <p:graphicFrame>
        <p:nvGraphicFramePr>
          <p:cNvPr id="44126" name="Group 94"/>
          <p:cNvGraphicFramePr>
            <a:graphicFrameLocks noGrp="1"/>
          </p:cNvGraphicFramePr>
          <p:nvPr>
            <p:ph sz="quarter" idx="2"/>
          </p:nvPr>
        </p:nvGraphicFramePr>
        <p:xfrm>
          <a:off x="5181600" y="21336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125" name="Group 93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124" name="Group 92"/>
          <p:cNvGraphicFramePr>
            <a:graphicFrameLocks noGrp="1"/>
          </p:cNvGraphicFramePr>
          <p:nvPr>
            <p:ph sz="quarter" idx="4"/>
          </p:nvPr>
        </p:nvGraphicFramePr>
        <p:xfrm>
          <a:off x="3429000" y="2971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105" name="Group 73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106" name="Oval 74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44107" name="Oval 75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44108" name="Oval 76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44109" name="Picture 77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4112" name="Picture 80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113" name="Line 81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14" name="Line 82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15" name="Line 83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17" name="Line 8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19" name="Line 87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20" name="Line 88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44121" name="Text Box 89"/>
          <p:cNvSpPr txBox="1">
            <a:spLocks noChangeArrowheads="1"/>
          </p:cNvSpPr>
          <p:nvPr/>
        </p:nvSpPr>
        <p:spPr bwMode="auto">
          <a:xfrm>
            <a:off x="2514600" y="2133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Healthy</a:t>
            </a:r>
          </a:p>
        </p:txBody>
      </p:sp>
      <p:sp>
        <p:nvSpPr>
          <p:cNvPr id="44122" name="Text Box 90"/>
          <p:cNvSpPr txBox="1">
            <a:spLocks noChangeArrowheads="1"/>
          </p:cNvSpPr>
          <p:nvPr/>
        </p:nvSpPr>
        <p:spPr bwMode="auto">
          <a:xfrm>
            <a:off x="2590800" y="38100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44123" name="Text Box 91"/>
          <p:cNvSpPr txBox="1">
            <a:spLocks noChangeArrowheads="1"/>
          </p:cNvSpPr>
          <p:nvPr/>
        </p:nvSpPr>
        <p:spPr bwMode="auto">
          <a:xfrm>
            <a:off x="26670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19577"/>
              </p:ext>
            </p:extLst>
          </p:nvPr>
        </p:nvGraphicFramePr>
        <p:xfrm>
          <a:off x="6300192" y="1972464"/>
          <a:ext cx="2843808" cy="4589472"/>
        </p:xfrm>
        <a:graphic>
          <a:graphicData uri="http://schemas.openxmlformats.org/drawingml/2006/table">
            <a:tbl>
              <a:tblPr/>
              <a:tblGrid>
                <a:gridCol w="1543782"/>
                <a:gridCol w="1300026"/>
              </a:tblGrid>
              <a:tr h="692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Therapy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of care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treatment, one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healthy to sick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2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disease progression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$2,500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2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sick to death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014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/>
              <a:t>Markov Model Example</a:t>
            </a:r>
            <a:br>
              <a:rPr lang="en-US" sz="4000"/>
            </a:br>
            <a:r>
              <a:rPr lang="en-US" sz="4000"/>
              <a:t>New Treatment</a:t>
            </a:r>
          </a:p>
        </p:txBody>
      </p:sp>
      <p:graphicFrame>
        <p:nvGraphicFramePr>
          <p:cNvPr id="57387" name="Group 43"/>
          <p:cNvGraphicFramePr>
            <a:graphicFrameLocks noGrp="1"/>
          </p:cNvGraphicFramePr>
          <p:nvPr>
            <p:ph sz="quarter" idx="2"/>
          </p:nvPr>
        </p:nvGraphicFramePr>
        <p:xfrm>
          <a:off x="5181600" y="2209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7386" name="Group 42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7385" name="Group 41"/>
          <p:cNvGraphicFramePr>
            <a:graphicFrameLocks noGrp="1"/>
          </p:cNvGraphicFramePr>
          <p:nvPr>
            <p:ph sz="quarter" idx="4"/>
          </p:nvPr>
        </p:nvGraphicFramePr>
        <p:xfrm>
          <a:off x="3429000" y="2971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7365" name="Group 21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371" name="Oval 27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7372" name="Oval 28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7373" name="Oval 29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57374" name="Picture 30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7375" name="Picture 31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76" name="Line 32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77" name="Line 33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78" name="Line 34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79" name="Line 3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80" name="Line 36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81" name="Line 37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7382" name="Text Box 38"/>
          <p:cNvSpPr txBox="1">
            <a:spLocks noChangeArrowheads="1"/>
          </p:cNvSpPr>
          <p:nvPr/>
        </p:nvSpPr>
        <p:spPr bwMode="auto">
          <a:xfrm>
            <a:off x="2514600" y="21336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Healthy</a:t>
            </a:r>
          </a:p>
        </p:txBody>
      </p:sp>
      <p:sp>
        <p:nvSpPr>
          <p:cNvPr id="57383" name="Text Box 39"/>
          <p:cNvSpPr txBox="1">
            <a:spLocks noChangeArrowheads="1"/>
          </p:cNvSpPr>
          <p:nvPr/>
        </p:nvSpPr>
        <p:spPr bwMode="auto">
          <a:xfrm>
            <a:off x="2590800" y="38100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57384" name="Text Box 40"/>
          <p:cNvSpPr txBox="1">
            <a:spLocks noChangeArrowheads="1"/>
          </p:cNvSpPr>
          <p:nvPr/>
        </p:nvSpPr>
        <p:spPr bwMode="auto">
          <a:xfrm>
            <a:off x="26670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862589"/>
              </p:ext>
            </p:extLst>
          </p:nvPr>
        </p:nvGraphicFramePr>
        <p:xfrm>
          <a:off x="6156176" y="2201064"/>
          <a:ext cx="2843808" cy="4589472"/>
        </p:xfrm>
        <a:graphic>
          <a:graphicData uri="http://schemas.openxmlformats.org/drawingml/2006/table">
            <a:tbl>
              <a:tblPr/>
              <a:tblGrid>
                <a:gridCol w="1543782"/>
                <a:gridCol w="1300026"/>
              </a:tblGrid>
              <a:tr h="6922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Therapy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Standard of care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treatment, one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$1,500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61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healthy to sick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2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 of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+ disease progression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$3,200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24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Progression from sick to death per month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7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Health State Utilities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Healthy</a:t>
            </a:r>
          </a:p>
          <a:p>
            <a:pPr lvl="1"/>
            <a:r>
              <a:rPr lang="en-US"/>
              <a:t>Utility = 0.8  (not 1.0 due to side effects)</a:t>
            </a:r>
          </a:p>
          <a:p>
            <a:r>
              <a:rPr lang="en-US"/>
              <a:t>Sick</a:t>
            </a:r>
          </a:p>
          <a:p>
            <a:pPr lvl="1"/>
            <a:r>
              <a:rPr lang="en-US"/>
              <a:t>Utility = 0.4</a:t>
            </a:r>
          </a:p>
          <a:p>
            <a:r>
              <a:rPr lang="en-US"/>
              <a:t>Dead</a:t>
            </a:r>
          </a:p>
          <a:p>
            <a:pPr lvl="1"/>
            <a:r>
              <a:rPr lang="en-US"/>
              <a:t>Utility = 0</a:t>
            </a:r>
          </a:p>
        </p:txBody>
      </p:sp>
    </p:spTree>
    <p:extLst>
      <p:ext uri="{BB962C8B-B14F-4D97-AF65-F5344CB8AC3E}">
        <p14:creationId xmlns:p14="http://schemas.microsoft.com/office/powerpoint/2010/main" val="57317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4000"/>
              <a:t>10,000 Patient Cohort:</a:t>
            </a:r>
            <a:br>
              <a:rPr lang="en-US" sz="4000"/>
            </a:br>
            <a:r>
              <a:rPr lang="en-US" sz="4000"/>
              <a:t> New Treatment</a:t>
            </a:r>
          </a:p>
        </p:txBody>
      </p:sp>
      <p:graphicFrame>
        <p:nvGraphicFramePr>
          <p:cNvPr id="58412" name="Group 44"/>
          <p:cNvGraphicFramePr>
            <a:graphicFrameLocks noGrp="1"/>
          </p:cNvGraphicFramePr>
          <p:nvPr>
            <p:ph sz="quarter" idx="2"/>
          </p:nvPr>
        </p:nvGraphicFramePr>
        <p:xfrm>
          <a:off x="5181600" y="21336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411" name="Group 43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410" name="Group 42"/>
          <p:cNvGraphicFramePr>
            <a:graphicFrameLocks noGrp="1"/>
          </p:cNvGraphicFramePr>
          <p:nvPr>
            <p:ph sz="quarter" idx="4"/>
          </p:nvPr>
        </p:nvGraphicFramePr>
        <p:xfrm>
          <a:off x="3429000" y="28956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8389" name="Group 21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8395" name="Oval 27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8396" name="Oval 28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8397" name="Oval 29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58398" name="Picture 30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8399" name="Picture 31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400" name="Line 32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1" name="Line 33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2" name="Line 34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3" name="Line 3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4" name="Line 36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5" name="Line 37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8406" name="Text Box 38"/>
          <p:cNvSpPr txBox="1">
            <a:spLocks noChangeArrowheads="1"/>
          </p:cNvSpPr>
          <p:nvPr/>
        </p:nvSpPr>
        <p:spPr bwMode="auto">
          <a:xfrm>
            <a:off x="304800" y="2057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Healthy</a:t>
            </a:r>
          </a:p>
        </p:txBody>
      </p:sp>
      <p:sp>
        <p:nvSpPr>
          <p:cNvPr id="58407" name="Text Box 39"/>
          <p:cNvSpPr txBox="1">
            <a:spLocks noChangeArrowheads="1"/>
          </p:cNvSpPr>
          <p:nvPr/>
        </p:nvSpPr>
        <p:spPr bwMode="auto">
          <a:xfrm>
            <a:off x="457200" y="3733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58408" name="Text Box 40"/>
          <p:cNvSpPr txBox="1">
            <a:spLocks noChangeArrowheads="1"/>
          </p:cNvSpPr>
          <p:nvPr/>
        </p:nvSpPr>
        <p:spPr bwMode="auto">
          <a:xfrm>
            <a:off x="4572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sp>
        <p:nvSpPr>
          <p:cNvPr id="58409" name="Text Box 41"/>
          <p:cNvSpPr txBox="1">
            <a:spLocks noChangeArrowheads="1"/>
          </p:cNvSpPr>
          <p:nvPr/>
        </p:nvSpPr>
        <p:spPr bwMode="auto">
          <a:xfrm>
            <a:off x="2438400" y="2133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10,000 pts</a:t>
            </a:r>
          </a:p>
        </p:txBody>
      </p:sp>
    </p:spTree>
    <p:extLst>
      <p:ext uri="{BB962C8B-B14F-4D97-AF65-F5344CB8AC3E}">
        <p14:creationId xmlns:p14="http://schemas.microsoft.com/office/powerpoint/2010/main" val="172689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After 1 month</a:t>
            </a:r>
          </a:p>
        </p:txBody>
      </p:sp>
      <p:graphicFrame>
        <p:nvGraphicFramePr>
          <p:cNvPr id="59442" name="Group 50"/>
          <p:cNvGraphicFramePr>
            <a:graphicFrameLocks noGrp="1"/>
          </p:cNvGraphicFramePr>
          <p:nvPr>
            <p:ph sz="quarter" idx="2"/>
          </p:nvPr>
        </p:nvGraphicFramePr>
        <p:xfrm>
          <a:off x="5181600" y="2209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441" name="Group 49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440" name="Group 48"/>
          <p:cNvGraphicFramePr>
            <a:graphicFrameLocks noGrp="1"/>
          </p:cNvGraphicFramePr>
          <p:nvPr>
            <p:ph sz="quarter" idx="4"/>
          </p:nvPr>
        </p:nvGraphicFramePr>
        <p:xfrm>
          <a:off x="3429000" y="2971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9413" name="Group 21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9419" name="Oval 27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9420" name="Oval 28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9421" name="Oval 29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59422" name="Picture 30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23" name="Picture 31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24" name="Line 32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25" name="Line 33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26" name="Line 34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27" name="Line 3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28" name="Line 36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29" name="Line 37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59430" name="Text Box 38"/>
          <p:cNvSpPr txBox="1">
            <a:spLocks noChangeArrowheads="1"/>
          </p:cNvSpPr>
          <p:nvPr/>
        </p:nvSpPr>
        <p:spPr bwMode="auto">
          <a:xfrm>
            <a:off x="304800" y="2057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/>
              <a:t>Healthy</a:t>
            </a:r>
          </a:p>
        </p:txBody>
      </p:sp>
      <p:sp>
        <p:nvSpPr>
          <p:cNvPr id="59431" name="Text Box 39"/>
          <p:cNvSpPr txBox="1">
            <a:spLocks noChangeArrowheads="1"/>
          </p:cNvSpPr>
          <p:nvPr/>
        </p:nvSpPr>
        <p:spPr bwMode="auto">
          <a:xfrm>
            <a:off x="457200" y="3733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59432" name="Text Box 40"/>
          <p:cNvSpPr txBox="1">
            <a:spLocks noChangeArrowheads="1"/>
          </p:cNvSpPr>
          <p:nvPr/>
        </p:nvSpPr>
        <p:spPr bwMode="auto">
          <a:xfrm>
            <a:off x="4572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sp>
        <p:nvSpPr>
          <p:cNvPr id="59433" name="Text Box 41"/>
          <p:cNvSpPr txBox="1">
            <a:spLocks noChangeArrowheads="1"/>
          </p:cNvSpPr>
          <p:nvPr/>
        </p:nvSpPr>
        <p:spPr bwMode="auto">
          <a:xfrm>
            <a:off x="2438400" y="2133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9,600 pts</a:t>
            </a:r>
          </a:p>
        </p:txBody>
      </p:sp>
      <p:sp>
        <p:nvSpPr>
          <p:cNvPr id="59434" name="Text Box 42"/>
          <p:cNvSpPr txBox="1">
            <a:spLocks noChangeArrowheads="1"/>
          </p:cNvSpPr>
          <p:nvPr/>
        </p:nvSpPr>
        <p:spPr bwMode="auto">
          <a:xfrm>
            <a:off x="2514600" y="3733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400 pts</a:t>
            </a:r>
          </a:p>
        </p:txBody>
      </p:sp>
      <p:sp>
        <p:nvSpPr>
          <p:cNvPr id="59438" name="Rectangle 46"/>
          <p:cNvSpPr>
            <a:spLocks noChangeArrowheads="1"/>
          </p:cNvSpPr>
          <p:nvPr/>
        </p:nvSpPr>
        <p:spPr bwMode="auto">
          <a:xfrm>
            <a:off x="6096000" y="3286978"/>
            <a:ext cx="2819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1" dirty="0"/>
              <a:t>COST: 400 x $3,200</a:t>
            </a:r>
          </a:p>
          <a:p>
            <a:pPr eaLnBrk="1" hangingPunct="1"/>
            <a:r>
              <a:rPr lang="en-US" b="1" dirty="0"/>
              <a:t>  =$1.3M</a:t>
            </a:r>
          </a:p>
          <a:p>
            <a:pPr eaLnBrk="1" hangingPunct="1"/>
            <a:r>
              <a:rPr lang="en-US" b="1" dirty="0"/>
              <a:t>QALY: 1/12 x 400 x 0.4</a:t>
            </a:r>
          </a:p>
          <a:p>
            <a:pPr eaLnBrk="1" hangingPunct="1"/>
            <a:r>
              <a:rPr lang="en-US" b="1" dirty="0"/>
              <a:t>  =13 QALY</a:t>
            </a:r>
          </a:p>
        </p:txBody>
      </p:sp>
      <p:sp>
        <p:nvSpPr>
          <p:cNvPr id="59439" name="Rectangle 47"/>
          <p:cNvSpPr>
            <a:spLocks noChangeArrowheads="1"/>
          </p:cNvSpPr>
          <p:nvPr/>
        </p:nvSpPr>
        <p:spPr bwMode="auto">
          <a:xfrm>
            <a:off x="6012160" y="1919287"/>
            <a:ext cx="313184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en-US" b="1" dirty="0"/>
              <a:t>COST: 9,600 x $1,500</a:t>
            </a:r>
          </a:p>
          <a:p>
            <a:pPr eaLnBrk="1" hangingPunct="1"/>
            <a:r>
              <a:rPr lang="en-US" b="1" dirty="0"/>
              <a:t>  =$14.4M</a:t>
            </a:r>
          </a:p>
          <a:p>
            <a:pPr eaLnBrk="1" hangingPunct="1"/>
            <a:r>
              <a:rPr lang="en-US" b="1" dirty="0"/>
              <a:t>QALY: 1/12 x 9,600 x 0.8</a:t>
            </a:r>
          </a:p>
          <a:p>
            <a:pPr eaLnBrk="1" hangingPunct="1"/>
            <a:r>
              <a:rPr lang="en-US" b="1" dirty="0"/>
              <a:t>  =640 QALY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577722"/>
            <a:ext cx="3707904" cy="232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2461441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Utility=0.8</a:t>
            </a:r>
            <a:endParaRPr lang="tr-TR" dirty="0"/>
          </a:p>
        </p:txBody>
      </p:sp>
      <p:sp>
        <p:nvSpPr>
          <p:cNvPr id="27" name="TextBox 26"/>
          <p:cNvSpPr txBox="1"/>
          <p:nvPr/>
        </p:nvSpPr>
        <p:spPr>
          <a:xfrm>
            <a:off x="176576" y="4191000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Utility=0.4</a:t>
            </a:r>
            <a:endParaRPr lang="tr-TR" dirty="0"/>
          </a:p>
        </p:txBody>
      </p:sp>
      <p:sp>
        <p:nvSpPr>
          <p:cNvPr id="28" name="TextBox 27"/>
          <p:cNvSpPr txBox="1"/>
          <p:nvPr/>
        </p:nvSpPr>
        <p:spPr>
          <a:xfrm>
            <a:off x="354419" y="2839134"/>
            <a:ext cx="1500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Healthy=1500</a:t>
            </a:r>
            <a:endParaRPr lang="tr-TR" dirty="0"/>
          </a:p>
        </p:txBody>
      </p:sp>
      <p:sp>
        <p:nvSpPr>
          <p:cNvPr id="29" name="TextBox 28"/>
          <p:cNvSpPr txBox="1"/>
          <p:nvPr/>
        </p:nvSpPr>
        <p:spPr>
          <a:xfrm>
            <a:off x="251868" y="4480277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Sick=3200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8659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After 2 months</a:t>
            </a:r>
          </a:p>
        </p:txBody>
      </p:sp>
      <p:graphicFrame>
        <p:nvGraphicFramePr>
          <p:cNvPr id="60464" name="Group 48"/>
          <p:cNvGraphicFramePr>
            <a:graphicFrameLocks noGrp="1"/>
          </p:cNvGraphicFramePr>
          <p:nvPr>
            <p:ph sz="quarter" idx="2"/>
          </p:nvPr>
        </p:nvGraphicFramePr>
        <p:xfrm>
          <a:off x="5181600" y="21336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463" name="Group 47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465" name="Group 49"/>
          <p:cNvGraphicFramePr>
            <a:graphicFrameLocks noGrp="1"/>
          </p:cNvGraphicFramePr>
          <p:nvPr>
            <p:ph sz="quarter" idx="4"/>
          </p:nvPr>
        </p:nvGraphicFramePr>
        <p:xfrm>
          <a:off x="3429000" y="2971800"/>
          <a:ext cx="685800" cy="458788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0437" name="Group 21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0443" name="Oval 27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0444" name="Oval 28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0445" name="Oval 29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60446" name="Picture 30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0447" name="Picture 31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48" name="Line 32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49" name="Line 33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50" name="Line 34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51" name="Line 3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52" name="Line 36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53" name="Line 37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0454" name="Text Box 38"/>
          <p:cNvSpPr txBox="1">
            <a:spLocks noChangeArrowheads="1"/>
          </p:cNvSpPr>
          <p:nvPr/>
        </p:nvSpPr>
        <p:spPr bwMode="auto">
          <a:xfrm>
            <a:off x="304800" y="2057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Healthy</a:t>
            </a:r>
          </a:p>
        </p:txBody>
      </p:sp>
      <p:sp>
        <p:nvSpPr>
          <p:cNvPr id="60455" name="Text Box 39"/>
          <p:cNvSpPr txBox="1">
            <a:spLocks noChangeArrowheads="1"/>
          </p:cNvSpPr>
          <p:nvPr/>
        </p:nvSpPr>
        <p:spPr bwMode="auto">
          <a:xfrm>
            <a:off x="457200" y="3733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60456" name="Text Box 40"/>
          <p:cNvSpPr txBox="1">
            <a:spLocks noChangeArrowheads="1"/>
          </p:cNvSpPr>
          <p:nvPr/>
        </p:nvSpPr>
        <p:spPr bwMode="auto">
          <a:xfrm>
            <a:off x="4572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sp>
        <p:nvSpPr>
          <p:cNvPr id="60457" name="Text Box 41"/>
          <p:cNvSpPr txBox="1">
            <a:spLocks noChangeArrowheads="1"/>
          </p:cNvSpPr>
          <p:nvPr/>
        </p:nvSpPr>
        <p:spPr bwMode="auto">
          <a:xfrm>
            <a:off x="2438400" y="2133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9,216 pts</a:t>
            </a:r>
          </a:p>
        </p:txBody>
      </p:sp>
      <p:sp>
        <p:nvSpPr>
          <p:cNvPr id="60458" name="Text Box 42"/>
          <p:cNvSpPr txBox="1">
            <a:spLocks noChangeArrowheads="1"/>
          </p:cNvSpPr>
          <p:nvPr/>
        </p:nvSpPr>
        <p:spPr bwMode="auto">
          <a:xfrm>
            <a:off x="2514600" y="37338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744 pts</a:t>
            </a:r>
          </a:p>
        </p:txBody>
      </p:sp>
      <p:sp>
        <p:nvSpPr>
          <p:cNvPr id="60459" name="Text Box 43"/>
          <p:cNvSpPr txBox="1">
            <a:spLocks noChangeArrowheads="1"/>
          </p:cNvSpPr>
          <p:nvPr/>
        </p:nvSpPr>
        <p:spPr bwMode="auto">
          <a:xfrm>
            <a:off x="2514600" y="5410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40 pts</a:t>
            </a:r>
          </a:p>
        </p:txBody>
      </p:sp>
      <p:sp>
        <p:nvSpPr>
          <p:cNvPr id="60460" name="Rectangle 44"/>
          <p:cNvSpPr>
            <a:spLocks noChangeArrowheads="1"/>
          </p:cNvSpPr>
          <p:nvPr/>
        </p:nvSpPr>
        <p:spPr bwMode="auto">
          <a:xfrm>
            <a:off x="6248400" y="3505200"/>
            <a:ext cx="2895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1"/>
              <a:t>COST: 744 x $3,200</a:t>
            </a:r>
          </a:p>
          <a:p>
            <a:pPr eaLnBrk="1" hangingPunct="1"/>
            <a:r>
              <a:rPr lang="en-US" b="1"/>
              <a:t>  =$2.4M</a:t>
            </a:r>
          </a:p>
          <a:p>
            <a:pPr eaLnBrk="1" hangingPunct="1"/>
            <a:r>
              <a:rPr lang="en-US" b="1"/>
              <a:t>QALY: 1/12 x 744 x 0.4</a:t>
            </a:r>
          </a:p>
          <a:p>
            <a:pPr eaLnBrk="1" hangingPunct="1"/>
            <a:r>
              <a:rPr lang="en-US" b="1"/>
              <a:t>  =25 QALY</a:t>
            </a:r>
          </a:p>
        </p:txBody>
      </p:sp>
      <p:sp>
        <p:nvSpPr>
          <p:cNvPr id="60461" name="Rectangle 45"/>
          <p:cNvSpPr>
            <a:spLocks noChangeArrowheads="1"/>
          </p:cNvSpPr>
          <p:nvPr/>
        </p:nvSpPr>
        <p:spPr bwMode="auto">
          <a:xfrm>
            <a:off x="6172200" y="2133600"/>
            <a:ext cx="29718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1"/>
              <a:t>COST: 9,216 x $1,500</a:t>
            </a:r>
          </a:p>
          <a:p>
            <a:pPr eaLnBrk="1" hangingPunct="1"/>
            <a:r>
              <a:rPr lang="en-US" b="1"/>
              <a:t>  =$13.8M</a:t>
            </a:r>
          </a:p>
          <a:p>
            <a:pPr eaLnBrk="1" hangingPunct="1"/>
            <a:r>
              <a:rPr lang="en-US" b="1"/>
              <a:t>QALY: 1/12 x 9,216 x 0.8</a:t>
            </a:r>
          </a:p>
          <a:p>
            <a:pPr eaLnBrk="1" hangingPunct="1"/>
            <a:r>
              <a:rPr lang="en-US" b="1"/>
              <a:t>  =614 QALY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695825"/>
            <a:ext cx="3707904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304800" y="2461441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Utility=0.8</a:t>
            </a:r>
            <a:endParaRPr lang="tr-TR" dirty="0"/>
          </a:p>
        </p:txBody>
      </p:sp>
      <p:sp>
        <p:nvSpPr>
          <p:cNvPr id="28" name="TextBox 27"/>
          <p:cNvSpPr txBox="1"/>
          <p:nvPr/>
        </p:nvSpPr>
        <p:spPr>
          <a:xfrm>
            <a:off x="354419" y="2839134"/>
            <a:ext cx="1500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Healthy=1500</a:t>
            </a:r>
            <a:endParaRPr lang="tr-TR" dirty="0"/>
          </a:p>
        </p:txBody>
      </p:sp>
      <p:sp>
        <p:nvSpPr>
          <p:cNvPr id="29" name="TextBox 28"/>
          <p:cNvSpPr txBox="1"/>
          <p:nvPr/>
        </p:nvSpPr>
        <p:spPr>
          <a:xfrm>
            <a:off x="176576" y="4191000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Utility=0.4</a:t>
            </a:r>
            <a:endParaRPr lang="tr-TR" dirty="0"/>
          </a:p>
        </p:txBody>
      </p:sp>
      <p:sp>
        <p:nvSpPr>
          <p:cNvPr id="30" name="TextBox 29"/>
          <p:cNvSpPr txBox="1"/>
          <p:nvPr/>
        </p:nvSpPr>
        <p:spPr>
          <a:xfrm>
            <a:off x="251868" y="4480277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Sick=3200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0732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After 3 months</a:t>
            </a:r>
          </a:p>
        </p:txBody>
      </p:sp>
      <p:graphicFrame>
        <p:nvGraphicFramePr>
          <p:cNvPr id="61495" name="Group 55"/>
          <p:cNvGraphicFramePr>
            <a:graphicFrameLocks noGrp="1"/>
          </p:cNvGraphicFramePr>
          <p:nvPr>
            <p:ph sz="quarter" idx="2"/>
          </p:nvPr>
        </p:nvGraphicFramePr>
        <p:xfrm>
          <a:off x="5181600" y="21336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1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494" name="Group 54"/>
          <p:cNvGraphicFramePr>
            <a:graphicFrameLocks noGrp="1"/>
          </p:cNvGraphicFramePr>
          <p:nvPr>
            <p:ph sz="quarter" idx="3"/>
          </p:nvPr>
        </p:nvGraphicFramePr>
        <p:xfrm>
          <a:off x="5181600" y="3813175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493" name="Group 53"/>
          <p:cNvGraphicFramePr>
            <a:graphicFrameLocks noGrp="1"/>
          </p:cNvGraphicFramePr>
          <p:nvPr>
            <p:ph sz="quarter" idx="4"/>
          </p:nvPr>
        </p:nvGraphicFramePr>
        <p:xfrm>
          <a:off x="3429000" y="2971800"/>
          <a:ext cx="685800" cy="396240"/>
        </p:xfrm>
        <a:graphic>
          <a:graphicData uri="http://schemas.openxmlformats.org/drawingml/2006/table">
            <a:tbl>
              <a:tblPr/>
              <a:tblGrid>
                <a:gridCol w="685800"/>
              </a:tblGrid>
              <a:tr h="347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1461" name="Group 21"/>
          <p:cNvGraphicFramePr>
            <a:graphicFrameLocks noGrp="1"/>
          </p:cNvGraphicFramePr>
          <p:nvPr/>
        </p:nvGraphicFramePr>
        <p:xfrm>
          <a:off x="3429000" y="4572000"/>
          <a:ext cx="609600" cy="396240"/>
        </p:xfrm>
        <a:graphic>
          <a:graphicData uri="http://schemas.openxmlformats.org/drawingml/2006/table">
            <a:tbl>
              <a:tblPr/>
              <a:tblGrid>
                <a:gridCol w="609600"/>
              </a:tblGrid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467" name="Oval 27"/>
          <p:cNvSpPr>
            <a:spLocks noChangeArrowheads="1"/>
          </p:cNvSpPr>
          <p:nvPr/>
        </p:nvSpPr>
        <p:spPr bwMode="auto">
          <a:xfrm>
            <a:off x="1905000" y="19812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1468" name="Oval 28"/>
          <p:cNvSpPr>
            <a:spLocks noChangeArrowheads="1"/>
          </p:cNvSpPr>
          <p:nvPr/>
        </p:nvSpPr>
        <p:spPr bwMode="auto">
          <a:xfrm>
            <a:off x="1905000" y="35814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1469" name="Oval 29"/>
          <p:cNvSpPr>
            <a:spLocks noChangeArrowheads="1"/>
          </p:cNvSpPr>
          <p:nvPr/>
        </p:nvSpPr>
        <p:spPr bwMode="auto">
          <a:xfrm>
            <a:off x="1905000" y="5257800"/>
            <a:ext cx="2667000" cy="7620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pic>
        <p:nvPicPr>
          <p:cNvPr id="61470" name="Picture 30" descr="refresh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133600"/>
            <a:ext cx="552450" cy="4508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1" name="Picture 31" descr="refres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9150" y="3657600"/>
            <a:ext cx="552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2" name="Line 32"/>
          <p:cNvSpPr>
            <a:spLocks noChangeShapeType="1"/>
          </p:cNvSpPr>
          <p:nvPr/>
        </p:nvSpPr>
        <p:spPr bwMode="auto">
          <a:xfrm>
            <a:off x="3200400" y="28194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3" name="Line 33"/>
          <p:cNvSpPr>
            <a:spLocks noChangeShapeType="1"/>
          </p:cNvSpPr>
          <p:nvPr/>
        </p:nvSpPr>
        <p:spPr bwMode="auto">
          <a:xfrm>
            <a:off x="3200400" y="4495800"/>
            <a:ext cx="0" cy="685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4" name="Line 34"/>
          <p:cNvSpPr>
            <a:spLocks noChangeShapeType="1"/>
          </p:cNvSpPr>
          <p:nvPr/>
        </p:nvSpPr>
        <p:spPr bwMode="auto">
          <a:xfrm flipV="1">
            <a:off x="32004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5" name="Line 35"/>
          <p:cNvSpPr>
            <a:spLocks noChangeShapeType="1"/>
          </p:cNvSpPr>
          <p:nvPr/>
        </p:nvSpPr>
        <p:spPr bwMode="auto">
          <a:xfrm flipH="1" flipV="1">
            <a:off x="3048000" y="33528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6" name="Line 36"/>
          <p:cNvSpPr>
            <a:spLocks noChangeShapeType="1"/>
          </p:cNvSpPr>
          <p:nvPr/>
        </p:nvSpPr>
        <p:spPr bwMode="auto">
          <a:xfrm flipH="1" flipV="1">
            <a:off x="30480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7" name="Line 37"/>
          <p:cNvSpPr>
            <a:spLocks noChangeShapeType="1"/>
          </p:cNvSpPr>
          <p:nvPr/>
        </p:nvSpPr>
        <p:spPr bwMode="auto">
          <a:xfrm flipV="1">
            <a:off x="3200400" y="5029200"/>
            <a:ext cx="1524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61478" name="Text Box 38"/>
          <p:cNvSpPr txBox="1">
            <a:spLocks noChangeArrowheads="1"/>
          </p:cNvSpPr>
          <p:nvPr/>
        </p:nvSpPr>
        <p:spPr bwMode="auto">
          <a:xfrm>
            <a:off x="304800" y="20574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Healthy</a:t>
            </a:r>
          </a:p>
        </p:txBody>
      </p:sp>
      <p:sp>
        <p:nvSpPr>
          <p:cNvPr id="61479" name="Text Box 39"/>
          <p:cNvSpPr txBox="1">
            <a:spLocks noChangeArrowheads="1"/>
          </p:cNvSpPr>
          <p:nvPr/>
        </p:nvSpPr>
        <p:spPr bwMode="auto">
          <a:xfrm>
            <a:off x="457200" y="37338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Sick</a:t>
            </a:r>
          </a:p>
        </p:txBody>
      </p:sp>
      <p:sp>
        <p:nvSpPr>
          <p:cNvPr id="61480" name="Text Box 40"/>
          <p:cNvSpPr txBox="1">
            <a:spLocks noChangeArrowheads="1"/>
          </p:cNvSpPr>
          <p:nvPr/>
        </p:nvSpPr>
        <p:spPr bwMode="auto">
          <a:xfrm>
            <a:off x="457200" y="5410200"/>
            <a:ext cx="99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Dead</a:t>
            </a:r>
          </a:p>
        </p:txBody>
      </p:sp>
      <p:sp>
        <p:nvSpPr>
          <p:cNvPr id="61481" name="Text Box 41"/>
          <p:cNvSpPr txBox="1">
            <a:spLocks noChangeArrowheads="1"/>
          </p:cNvSpPr>
          <p:nvPr/>
        </p:nvSpPr>
        <p:spPr bwMode="auto">
          <a:xfrm>
            <a:off x="2438400" y="2133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8,847 pts</a:t>
            </a:r>
          </a:p>
        </p:txBody>
      </p:sp>
      <p:sp>
        <p:nvSpPr>
          <p:cNvPr id="61482" name="Text Box 42"/>
          <p:cNvSpPr txBox="1">
            <a:spLocks noChangeArrowheads="1"/>
          </p:cNvSpPr>
          <p:nvPr/>
        </p:nvSpPr>
        <p:spPr bwMode="auto">
          <a:xfrm>
            <a:off x="2438400" y="3733800"/>
            <a:ext cx="167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1,039 pts</a:t>
            </a:r>
          </a:p>
        </p:txBody>
      </p:sp>
      <p:sp>
        <p:nvSpPr>
          <p:cNvPr id="61483" name="Text Box 43"/>
          <p:cNvSpPr txBox="1">
            <a:spLocks noChangeArrowheads="1"/>
          </p:cNvSpPr>
          <p:nvPr/>
        </p:nvSpPr>
        <p:spPr bwMode="auto">
          <a:xfrm>
            <a:off x="2514600" y="5410200"/>
            <a:ext cx="152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114 pts</a:t>
            </a:r>
          </a:p>
        </p:txBody>
      </p:sp>
      <p:sp>
        <p:nvSpPr>
          <p:cNvPr id="61484" name="Text Box 44"/>
          <p:cNvSpPr txBox="1">
            <a:spLocks noChangeArrowheads="1"/>
          </p:cNvSpPr>
          <p:nvPr/>
        </p:nvSpPr>
        <p:spPr bwMode="auto">
          <a:xfrm>
            <a:off x="4724400" y="6019800"/>
            <a:ext cx="4038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/>
              <a:t>And so on until all patients are in the “absorbing state” (death)</a:t>
            </a:r>
          </a:p>
        </p:txBody>
      </p:sp>
      <p:sp>
        <p:nvSpPr>
          <p:cNvPr id="61485" name="Rectangle 45"/>
          <p:cNvSpPr>
            <a:spLocks noChangeArrowheads="1"/>
          </p:cNvSpPr>
          <p:nvPr/>
        </p:nvSpPr>
        <p:spPr bwMode="auto">
          <a:xfrm>
            <a:off x="6096000" y="3505200"/>
            <a:ext cx="3048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1"/>
              <a:t>COST: 1,039 x $3,200</a:t>
            </a:r>
          </a:p>
          <a:p>
            <a:pPr eaLnBrk="1" hangingPunct="1"/>
            <a:r>
              <a:rPr lang="en-US" b="1"/>
              <a:t>  =$3.3M</a:t>
            </a:r>
          </a:p>
          <a:p>
            <a:pPr eaLnBrk="1" hangingPunct="1"/>
            <a:r>
              <a:rPr lang="en-US" b="1"/>
              <a:t>QALY: 1/12 x 1,039 x 0.4</a:t>
            </a:r>
          </a:p>
          <a:p>
            <a:pPr eaLnBrk="1" hangingPunct="1"/>
            <a:r>
              <a:rPr lang="en-US" b="1"/>
              <a:t>  =35 QALY</a:t>
            </a:r>
          </a:p>
        </p:txBody>
      </p:sp>
      <p:sp>
        <p:nvSpPr>
          <p:cNvPr id="61486" name="Rectangle 46"/>
          <p:cNvSpPr>
            <a:spLocks noChangeArrowheads="1"/>
          </p:cNvSpPr>
          <p:nvPr/>
        </p:nvSpPr>
        <p:spPr bwMode="auto">
          <a:xfrm>
            <a:off x="6096000" y="2133600"/>
            <a:ext cx="3048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b="1"/>
              <a:t>COST: 8,847 x $1,500</a:t>
            </a:r>
          </a:p>
          <a:p>
            <a:pPr eaLnBrk="1" hangingPunct="1"/>
            <a:r>
              <a:rPr lang="en-US" b="1"/>
              <a:t>  =$13.2M</a:t>
            </a:r>
          </a:p>
          <a:p>
            <a:pPr eaLnBrk="1" hangingPunct="1"/>
            <a:r>
              <a:rPr lang="en-US" b="1"/>
              <a:t>QALY: 1/12 x 8,847 x 0.8</a:t>
            </a:r>
          </a:p>
          <a:p>
            <a:pPr eaLnBrk="1" hangingPunct="1"/>
            <a:r>
              <a:rPr lang="en-US" b="1"/>
              <a:t>  =590 QALY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4800" y="2461441"/>
            <a:ext cx="119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Utility=0.8</a:t>
            </a:r>
            <a:endParaRPr lang="tr-TR" dirty="0"/>
          </a:p>
        </p:txBody>
      </p:sp>
      <p:sp>
        <p:nvSpPr>
          <p:cNvPr id="28" name="TextBox 27"/>
          <p:cNvSpPr txBox="1"/>
          <p:nvPr/>
        </p:nvSpPr>
        <p:spPr>
          <a:xfrm>
            <a:off x="354419" y="2839134"/>
            <a:ext cx="15007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Healthy=1500</a:t>
            </a:r>
            <a:endParaRPr lang="tr-TR" dirty="0"/>
          </a:p>
        </p:txBody>
      </p:sp>
      <p:sp>
        <p:nvSpPr>
          <p:cNvPr id="29" name="TextBox 28"/>
          <p:cNvSpPr txBox="1"/>
          <p:nvPr/>
        </p:nvSpPr>
        <p:spPr>
          <a:xfrm>
            <a:off x="176576" y="4191000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Utility=0.4</a:t>
            </a:r>
            <a:endParaRPr lang="tr-TR" dirty="0"/>
          </a:p>
        </p:txBody>
      </p:sp>
      <p:sp>
        <p:nvSpPr>
          <p:cNvPr id="30" name="TextBox 29"/>
          <p:cNvSpPr txBox="1"/>
          <p:nvPr/>
        </p:nvSpPr>
        <p:spPr>
          <a:xfrm>
            <a:off x="251868" y="4480277"/>
            <a:ext cx="1159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Cost</a:t>
            </a:r>
          </a:p>
          <a:p>
            <a:r>
              <a:rPr lang="tr-TR" dirty="0" smtClean="0"/>
              <a:t>Sick=3200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4694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Markov Model Results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343400"/>
          </a:xfrm>
        </p:spPr>
        <p:txBody>
          <a:bodyPr/>
          <a:lstStyle/>
          <a:p>
            <a:r>
              <a:rPr lang="en-US"/>
              <a:t>Model continues until all patients in absorbing state or time horizon complete</a:t>
            </a:r>
          </a:p>
          <a:p>
            <a:r>
              <a:rPr lang="en-US"/>
              <a:t>Patients accrue QALYs and costs each cycle</a:t>
            </a:r>
          </a:p>
          <a:p>
            <a:r>
              <a:rPr lang="en-US"/>
              <a:t>Separate models run for new treatment and standard of care</a:t>
            </a:r>
          </a:p>
          <a:p>
            <a:r>
              <a:rPr lang="en-US"/>
              <a:t>Once complete, ICER is calculated</a:t>
            </a:r>
          </a:p>
          <a:p>
            <a:pPr lvl="1"/>
            <a:r>
              <a:rPr lang="en-US"/>
              <a:t>(difference in cost) / (difference in QALYs)</a:t>
            </a:r>
          </a:p>
        </p:txBody>
      </p:sp>
    </p:spTree>
    <p:extLst>
      <p:ext uri="{BB962C8B-B14F-4D97-AF65-F5344CB8AC3E}">
        <p14:creationId xmlns:p14="http://schemas.microsoft.com/office/powerpoint/2010/main" val="152108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 smtClean="0"/>
          </a:p>
          <a:p>
            <a:r>
              <a:rPr lang="tr-TR" dirty="0" smtClean="0"/>
              <a:t>Decision trees     </a:t>
            </a:r>
          </a:p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Markov Models</a:t>
            </a:r>
          </a:p>
          <a:p>
            <a:endParaRPr lang="tr-TR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51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458200" cy="1371600"/>
          </a:xfrm>
        </p:spPr>
        <p:txBody>
          <a:bodyPr/>
          <a:lstStyle/>
          <a:p>
            <a:r>
              <a:rPr lang="en-US"/>
              <a:t>Markov Models in the Real World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132856"/>
            <a:ext cx="8229600" cy="4267200"/>
          </a:xfrm>
        </p:spPr>
        <p:txBody>
          <a:bodyPr/>
          <a:lstStyle/>
          <a:p>
            <a:r>
              <a:rPr lang="en-US" dirty="0"/>
              <a:t>Theoretically, models could be completed by hand </a:t>
            </a:r>
          </a:p>
          <a:p>
            <a:r>
              <a:rPr lang="en-US" dirty="0"/>
              <a:t>Real life models become much more complex</a:t>
            </a:r>
          </a:p>
          <a:p>
            <a:pPr lvl="1"/>
            <a:r>
              <a:rPr lang="en-US" dirty="0"/>
              <a:t>More health states</a:t>
            </a:r>
          </a:p>
          <a:p>
            <a:pPr lvl="1"/>
            <a:r>
              <a:rPr lang="en-US" dirty="0"/>
              <a:t>Ability to move more freely through states</a:t>
            </a:r>
          </a:p>
          <a:p>
            <a:pPr lvl="1"/>
            <a:r>
              <a:rPr lang="en-US" dirty="0"/>
              <a:t>Account for issues such as adverse events</a:t>
            </a:r>
          </a:p>
          <a:p>
            <a:r>
              <a:rPr lang="en-US" dirty="0"/>
              <a:t>Computers solve complex models</a:t>
            </a:r>
          </a:p>
        </p:txBody>
      </p:sp>
    </p:spTree>
    <p:extLst>
      <p:ext uri="{BB962C8B-B14F-4D97-AF65-F5344CB8AC3E}">
        <p14:creationId xmlns:p14="http://schemas.microsoft.com/office/powerpoint/2010/main" val="32091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Real Life Example</a:t>
            </a:r>
          </a:p>
        </p:txBody>
      </p:sp>
      <p:pic>
        <p:nvPicPr>
          <p:cNvPr id="83972" name="Picture 4" descr="markovbarret'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79600" y="1981200"/>
            <a:ext cx="5588000" cy="40338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6149975" y="6613525"/>
            <a:ext cx="29940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1000"/>
              <a:t>Shaheen NJ et al. Gut. 2004 Dec;53(12):1736-44.</a:t>
            </a:r>
            <a:r>
              <a:rPr lang="en-US" sz="8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859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Sensitivity Analysis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95800"/>
          </a:xfrm>
        </p:spPr>
        <p:txBody>
          <a:bodyPr/>
          <a:lstStyle/>
          <a:p>
            <a:r>
              <a:rPr lang="en-US"/>
              <a:t>The scenario based off initial estimates is called the “base case scenario”</a:t>
            </a:r>
          </a:p>
          <a:p>
            <a:r>
              <a:rPr lang="en-US"/>
              <a:t>Real life probabilities and costs may be higher or lower than predicted</a:t>
            </a:r>
          </a:p>
          <a:p>
            <a:r>
              <a:rPr lang="en-US"/>
              <a:t>Adjust assumptions upward and downward and recalculate ICER</a:t>
            </a:r>
          </a:p>
          <a:p>
            <a:r>
              <a:rPr lang="en-US"/>
              <a:t>Provides a range of possible economic outcomes</a:t>
            </a:r>
          </a:p>
        </p:txBody>
      </p:sp>
    </p:spTree>
    <p:extLst>
      <p:ext uri="{BB962C8B-B14F-4D97-AF65-F5344CB8AC3E}">
        <p14:creationId xmlns:p14="http://schemas.microsoft.com/office/powerpoint/2010/main" val="214193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Markov model – practical issues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Model </a:t>
            </a:r>
            <a:r>
              <a:rPr lang="nl-NL" dirty="0"/>
              <a:t>has no memory, </a:t>
            </a:r>
            <a:r>
              <a:rPr lang="nl-NL" dirty="0" smtClean="0"/>
              <a:t>defin</a:t>
            </a:r>
            <a:r>
              <a:rPr lang="tr-TR" dirty="0"/>
              <a:t>e</a:t>
            </a:r>
            <a:r>
              <a:rPr lang="nl-NL" dirty="0" smtClean="0"/>
              <a:t> </a:t>
            </a:r>
            <a:r>
              <a:rPr lang="nl-NL" dirty="0"/>
              <a:t>extra health states when required</a:t>
            </a:r>
          </a:p>
          <a:p>
            <a:pPr marL="0" indent="0">
              <a:buNone/>
            </a:pPr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764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3" y="2674938"/>
            <a:ext cx="5218766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3" y="1700808"/>
            <a:ext cx="589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Disease history can be taken into account by defining  </a:t>
            </a:r>
          </a:p>
          <a:p>
            <a:r>
              <a:rPr lang="tr-TR" dirty="0" smtClean="0"/>
              <a:t>relevant health states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0579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tr-TR" dirty="0" smtClean="0"/>
              <a:t>     </a:t>
            </a:r>
            <a:r>
              <a:rPr lang="tr-TR" sz="3200" dirty="0" smtClean="0"/>
              <a:t>THANK YOU</a:t>
            </a:r>
            <a:endParaRPr lang="tr-TR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985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Decision analysis is a </a:t>
            </a:r>
            <a:r>
              <a:rPr lang="tr-TR" dirty="0" smtClean="0"/>
              <a:t>quantitative, probabilistic </a:t>
            </a:r>
            <a:r>
              <a:rPr lang="tr-TR" dirty="0"/>
              <a:t>way of </a:t>
            </a:r>
            <a:r>
              <a:rPr lang="tr-TR" dirty="0" smtClean="0"/>
              <a:t>modeling problems </a:t>
            </a:r>
            <a:r>
              <a:rPr lang="tr-TR" dirty="0"/>
              <a:t>under situations </a:t>
            </a:r>
            <a:r>
              <a:rPr lang="tr-TR" dirty="0" smtClean="0"/>
              <a:t>of uncertainty</a:t>
            </a:r>
            <a:endParaRPr lang="tr-TR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What is decision analysis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648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Identify and bound the </a:t>
            </a:r>
            <a:r>
              <a:rPr lang="en-US" dirty="0" smtClean="0"/>
              <a:t>problem</a:t>
            </a:r>
            <a:endParaRPr lang="tr-TR" dirty="0"/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Structure </a:t>
            </a:r>
            <a:r>
              <a:rPr lang="tr-TR" dirty="0"/>
              <a:t>the </a:t>
            </a:r>
            <a:r>
              <a:rPr lang="tr-TR" dirty="0" smtClean="0"/>
              <a:t>problem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Gather data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Analyze </a:t>
            </a:r>
            <a:r>
              <a:rPr lang="tr-TR" dirty="0"/>
              <a:t>the </a:t>
            </a:r>
            <a:r>
              <a:rPr lang="tr-TR" dirty="0" smtClean="0"/>
              <a:t>tree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Perform </a:t>
            </a:r>
            <a:r>
              <a:rPr lang="en-US" dirty="0"/>
              <a:t>sensitivity analysis</a:t>
            </a:r>
          </a:p>
          <a:p>
            <a:pPr marL="457200" indent="-457200">
              <a:buFont typeface="+mj-lt"/>
              <a:buAutoNum type="arabicPeriod"/>
            </a:pP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Elements of decision analysis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0392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Decision model (usually decision tree) </a:t>
            </a:r>
            <a:r>
              <a:rPr lang="en-US" dirty="0" smtClean="0"/>
              <a:t>is</a:t>
            </a:r>
            <a:r>
              <a:rPr lang="tr-TR" dirty="0" smtClean="0"/>
              <a:t> </a:t>
            </a:r>
            <a:r>
              <a:rPr lang="en-US" dirty="0" smtClean="0"/>
              <a:t>chosen </a:t>
            </a:r>
            <a:r>
              <a:rPr lang="en-US" dirty="0"/>
              <a:t>to represent the clinical </a:t>
            </a:r>
            <a:r>
              <a:rPr lang="en-US" dirty="0" smtClean="0"/>
              <a:t>problem</a:t>
            </a:r>
            <a:endParaRPr lang="tr-TR" dirty="0" smtClean="0"/>
          </a:p>
          <a:p>
            <a:r>
              <a:rPr lang="en-US" dirty="0" smtClean="0"/>
              <a:t> </a:t>
            </a:r>
            <a:r>
              <a:rPr lang="en-US" dirty="0"/>
              <a:t>Model needs to be simple enough to </a:t>
            </a:r>
            <a:r>
              <a:rPr lang="en-US" dirty="0" smtClean="0"/>
              <a:t>be</a:t>
            </a:r>
            <a:r>
              <a:rPr lang="tr-TR" dirty="0" smtClean="0"/>
              <a:t> u</a:t>
            </a:r>
            <a:r>
              <a:rPr lang="en-US" dirty="0" err="1" smtClean="0"/>
              <a:t>nderstood</a:t>
            </a:r>
            <a:r>
              <a:rPr lang="en-US" dirty="0"/>
              <a:t>, but complex enough to </a:t>
            </a:r>
            <a:r>
              <a:rPr lang="en-US" dirty="0" smtClean="0"/>
              <a:t>capture</a:t>
            </a:r>
            <a:r>
              <a:rPr lang="tr-TR" dirty="0" smtClean="0"/>
              <a:t> </a:t>
            </a:r>
            <a:r>
              <a:rPr lang="en-US" dirty="0" smtClean="0"/>
              <a:t>the </a:t>
            </a:r>
            <a:r>
              <a:rPr lang="en-US" dirty="0"/>
              <a:t>essentials of the </a:t>
            </a:r>
            <a:r>
              <a:rPr lang="en-US" dirty="0" smtClean="0"/>
              <a:t>problem</a:t>
            </a:r>
            <a:endParaRPr lang="tr-TR" dirty="0" smtClean="0"/>
          </a:p>
          <a:p>
            <a:r>
              <a:rPr lang="en-US" dirty="0" smtClean="0"/>
              <a:t> </a:t>
            </a:r>
            <a:r>
              <a:rPr lang="en-US" dirty="0"/>
              <a:t>Many simplifying assumptions are </a:t>
            </a:r>
            <a:r>
              <a:rPr lang="en-US" dirty="0" smtClean="0"/>
              <a:t>needed</a:t>
            </a:r>
            <a:r>
              <a:rPr lang="tr-TR" dirty="0" smtClean="0"/>
              <a:t> for </a:t>
            </a:r>
            <a:r>
              <a:rPr lang="tr-TR" dirty="0"/>
              <a:t>modeling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1.Identify the problem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743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smtClean="0"/>
              <a:t>Given the patients history, signs and symptoms you are concerned that a pregnant woman may have PE. PE is life threatening event. Treatment with anticoagulation is effective in preventing further PE hence reducing fatality rate.</a:t>
            </a:r>
          </a:p>
          <a:p>
            <a:r>
              <a:rPr lang="tr-TR" dirty="0" smtClean="0"/>
              <a:t>However AC has a risk of major bleeding which can be fatal, it is better to avoid if unneccessary.</a:t>
            </a:r>
          </a:p>
          <a:p>
            <a:r>
              <a:rPr lang="tr-TR" dirty="0" smtClean="0"/>
              <a:t>Pulmonary angiography- can not be done because we have to avoid diagnostic methods using x- ray as she is pregnant</a:t>
            </a:r>
          </a:p>
          <a:p>
            <a:r>
              <a:rPr lang="tr-TR" dirty="0" smtClean="0"/>
              <a:t>Focus is survival of women 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Example</a:t>
            </a:r>
            <a:br>
              <a:rPr lang="tr-TR" dirty="0" smtClean="0"/>
            </a:br>
            <a:r>
              <a:rPr lang="tr-TR" dirty="0" smtClean="0"/>
              <a:t>Suspected pulmonary embolism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6090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Step 1 Identify the problem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2823324"/>
            <a:ext cx="4212889" cy="3450696"/>
          </a:xfrm>
        </p:spPr>
        <p:txBody>
          <a:bodyPr/>
          <a:lstStyle/>
          <a:p>
            <a:r>
              <a:rPr lang="tr-TR" dirty="0" smtClean="0"/>
              <a:t>What is the decision problem?</a:t>
            </a:r>
          </a:p>
          <a:p>
            <a:r>
              <a:rPr lang="tr-TR" dirty="0" smtClean="0"/>
              <a:t>What are the potential alternative actions?</a:t>
            </a:r>
          </a:p>
          <a:p>
            <a:r>
              <a:rPr lang="tr-TR" dirty="0" smtClean="0"/>
              <a:t>What events follow the decision?</a:t>
            </a:r>
            <a:endParaRPr lang="tr-TR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716016" y="2823324"/>
            <a:ext cx="4212889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Should we treat with anticoagulant</a:t>
            </a:r>
          </a:p>
          <a:p>
            <a:r>
              <a:rPr lang="tr-TR" dirty="0" smtClean="0"/>
              <a:t>No anticoagulant</a:t>
            </a:r>
          </a:p>
          <a:p>
            <a:endParaRPr lang="tr-TR" dirty="0"/>
          </a:p>
          <a:p>
            <a:r>
              <a:rPr lang="tr-TR" dirty="0" smtClean="0"/>
              <a:t>Pulmonary embolism</a:t>
            </a:r>
          </a:p>
          <a:p>
            <a:r>
              <a:rPr lang="tr-TR" dirty="0" smtClean="0"/>
              <a:t>No pulmonary embolism-survive</a:t>
            </a:r>
          </a:p>
          <a:p>
            <a:r>
              <a:rPr lang="tr-TR" dirty="0" smtClean="0"/>
              <a:t>Dead</a:t>
            </a:r>
          </a:p>
        </p:txBody>
      </p:sp>
    </p:spTree>
    <p:extLst>
      <p:ext uri="{BB962C8B-B14F-4D97-AF65-F5344CB8AC3E}">
        <p14:creationId xmlns:p14="http://schemas.microsoft.com/office/powerpoint/2010/main" val="138787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1506</TotalTime>
  <Words>1410</Words>
  <Application>Microsoft Office PowerPoint</Application>
  <PresentationFormat>On-screen Show (4:3)</PresentationFormat>
  <Paragraphs>382</Paragraphs>
  <Slides>45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Waveform</vt:lpstr>
      <vt:lpstr>ABC FlowCharter</vt:lpstr>
      <vt:lpstr> Introduction to modelling   in Health economics</vt:lpstr>
      <vt:lpstr>What is a model?</vt:lpstr>
      <vt:lpstr>Why use a model?</vt:lpstr>
      <vt:lpstr>PowerPoint Presentation</vt:lpstr>
      <vt:lpstr>What is decision analysis</vt:lpstr>
      <vt:lpstr>Elements of decision analysis</vt:lpstr>
      <vt:lpstr>1.Identify the problem</vt:lpstr>
      <vt:lpstr>Example Suspected pulmonary embolism</vt:lpstr>
      <vt:lpstr>Step 1 Identify the problem</vt:lpstr>
      <vt:lpstr>Step 2:Structure the problem</vt:lpstr>
      <vt:lpstr>Decision tree</vt:lpstr>
      <vt:lpstr>Decision node</vt:lpstr>
      <vt:lpstr>Chance nodes</vt:lpstr>
      <vt:lpstr>Terminal nodes</vt:lpstr>
      <vt:lpstr>Example-decision tree</vt:lpstr>
      <vt:lpstr>Example decision-tree-I</vt:lpstr>
      <vt:lpstr>Step 3 Gather Data</vt:lpstr>
      <vt:lpstr>Step 3 Gather Data</vt:lpstr>
      <vt:lpstr>AC or no AC?</vt:lpstr>
      <vt:lpstr>Step 4 Analysing the tree</vt:lpstr>
      <vt:lpstr>AC or no AC?</vt:lpstr>
      <vt:lpstr>Sensitivity analysis</vt:lpstr>
      <vt:lpstr>PowerPoint Presentation</vt:lpstr>
      <vt:lpstr>PowerPoint Presentation</vt:lpstr>
      <vt:lpstr>PowerPoint Presentation</vt:lpstr>
      <vt:lpstr>When to use Markov Model</vt:lpstr>
      <vt:lpstr>Markov modelling</vt:lpstr>
      <vt:lpstr>Markov structure</vt:lpstr>
      <vt:lpstr>Markov model</vt:lpstr>
      <vt:lpstr>Example Markov Model</vt:lpstr>
      <vt:lpstr>Summary of Therapies</vt:lpstr>
      <vt:lpstr>Markov Model Example Standard of Care</vt:lpstr>
      <vt:lpstr>Markov Model Example New Treatment</vt:lpstr>
      <vt:lpstr>Health State Utilities</vt:lpstr>
      <vt:lpstr>10,000 Patient Cohort:  New Treatment</vt:lpstr>
      <vt:lpstr>After 1 month</vt:lpstr>
      <vt:lpstr>After 2 months</vt:lpstr>
      <vt:lpstr>After 3 months</vt:lpstr>
      <vt:lpstr>Markov Model Results</vt:lpstr>
      <vt:lpstr>Markov Models in the Real World</vt:lpstr>
      <vt:lpstr>Real Life Example</vt:lpstr>
      <vt:lpstr>Sensitivity Analysis</vt:lpstr>
      <vt:lpstr>Markov model – practical issues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concepts of models used in Health eoconomics</dc:title>
  <dc:creator>Kaan</dc:creator>
  <cp:lastModifiedBy>emro</cp:lastModifiedBy>
  <cp:revision>35</cp:revision>
  <dcterms:created xsi:type="dcterms:W3CDTF">2012-12-09T09:18:15Z</dcterms:created>
  <dcterms:modified xsi:type="dcterms:W3CDTF">2012-12-17T13:27:27Z</dcterms:modified>
</cp:coreProperties>
</file>