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0"/>
  </p:notesMasterIdLst>
  <p:sldIdLst>
    <p:sldId id="256" r:id="rId2"/>
    <p:sldId id="346" r:id="rId3"/>
    <p:sldId id="319" r:id="rId4"/>
    <p:sldId id="257" r:id="rId5"/>
    <p:sldId id="259" r:id="rId6"/>
    <p:sldId id="262" r:id="rId7"/>
    <p:sldId id="263" r:id="rId8"/>
    <p:sldId id="264" r:id="rId9"/>
    <p:sldId id="265" r:id="rId10"/>
    <p:sldId id="304" r:id="rId11"/>
    <p:sldId id="332" r:id="rId12"/>
    <p:sldId id="261" r:id="rId13"/>
    <p:sldId id="350" r:id="rId14"/>
    <p:sldId id="268" r:id="rId15"/>
    <p:sldId id="267" r:id="rId16"/>
    <p:sldId id="289" r:id="rId17"/>
    <p:sldId id="317" r:id="rId18"/>
    <p:sldId id="318" r:id="rId19"/>
    <p:sldId id="308" r:id="rId20"/>
    <p:sldId id="296" r:id="rId21"/>
    <p:sldId id="297" r:id="rId22"/>
    <p:sldId id="312" r:id="rId23"/>
    <p:sldId id="269" r:id="rId24"/>
    <p:sldId id="270" r:id="rId25"/>
    <p:sldId id="310" r:id="rId26"/>
    <p:sldId id="322" r:id="rId27"/>
    <p:sldId id="277" r:id="rId28"/>
    <p:sldId id="278" r:id="rId29"/>
    <p:sldId id="320" r:id="rId30"/>
    <p:sldId id="275" r:id="rId31"/>
    <p:sldId id="315" r:id="rId32"/>
    <p:sldId id="331" r:id="rId33"/>
    <p:sldId id="333" r:id="rId34"/>
    <p:sldId id="279" r:id="rId35"/>
    <p:sldId id="336" r:id="rId36"/>
    <p:sldId id="335" r:id="rId37"/>
    <p:sldId id="341" r:id="rId38"/>
    <p:sldId id="344" r:id="rId39"/>
    <p:sldId id="282" r:id="rId40"/>
    <p:sldId id="342" r:id="rId41"/>
    <p:sldId id="330" r:id="rId42"/>
    <p:sldId id="328" r:id="rId43"/>
    <p:sldId id="348" r:id="rId44"/>
    <p:sldId id="349" r:id="rId45"/>
    <p:sldId id="329" r:id="rId46"/>
    <p:sldId id="334" r:id="rId47"/>
    <p:sldId id="321" r:id="rId48"/>
    <p:sldId id="283" r:id="rId49"/>
    <p:sldId id="325" r:id="rId50"/>
    <p:sldId id="324" r:id="rId51"/>
    <p:sldId id="337" r:id="rId52"/>
    <p:sldId id="327" r:id="rId53"/>
    <p:sldId id="326" r:id="rId54"/>
    <p:sldId id="343" r:id="rId55"/>
    <p:sldId id="351" r:id="rId56"/>
    <p:sldId id="347" r:id="rId57"/>
    <p:sldId id="340" r:id="rId58"/>
    <p:sldId id="352" r:id="rId59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3548" autoAdjust="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498E1-8FAF-458E-B4B3-AE552230E73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A301E2-196C-4CBB-94AA-0250A38A9D4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9670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CF275D-49FC-427F-9928-247A5E8FB2E2}" type="slidenum">
              <a:rPr lang="en-US"/>
              <a:pPr/>
              <a:t>5</a:t>
            </a:fld>
            <a:endParaRPr lang="en-US"/>
          </a:p>
        </p:txBody>
      </p:sp>
      <p:sp>
        <p:nvSpPr>
          <p:cNvPr id="125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1252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4282"/>
            <a:ext cx="5487042" cy="4112155"/>
          </a:xfrm>
        </p:spPr>
        <p:txBody>
          <a:bodyPr/>
          <a:lstStyle/>
          <a:p>
            <a:r>
              <a:rPr lang="en-GB" dirty="0"/>
              <a:t>Box 1.1 The opportunity cost of in-vitro fertilisation (IVF)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64518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4519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tr-TR" dirty="0" smtClean="0">
                <a:latin typeface="Arial" pitchFamily="34" charset="0"/>
              </a:rPr>
              <a:t>HRG=Healt care resource groups</a:t>
            </a:r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837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8375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7066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7066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7066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70663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PPPs are price relatives that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 the ratio of the prices in national currencies</a:t>
            </a:r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the same good or service in different</a:t>
            </a:r>
          </a:p>
          <a:p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Countries</a:t>
            </a:r>
          </a:p>
          <a:p>
            <a:endParaRPr lang="tr-TR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example, if the price of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hamburger in the UK is 2.29£ and in the US, it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$3.54, the PPP for hamburgers between the UK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the US is 2.29£ to $3.54 or 0.65 pounds to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dollar. In other words, for every dollar spent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hamburgers in the United States, 0.65 pounds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would have to be spent in the UK. OECD-Eurostat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PPPs create similar comparisons but, unlike the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Big Mac index, the OECD-Eurostat PPPs relate to a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basket of about 3000 products and are calculated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aggregated product groups, all the way to GDP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its main components such as consumption</a:t>
            </a:r>
          </a:p>
          <a:p>
            <a:r>
              <a:rPr lang="tr-T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 investment.</a:t>
            </a:r>
            <a:endParaRPr lang="en-GB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471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47111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F71BE7-C40D-47C5-8229-49540D068BC3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8167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Survey Research Lecture 1:  Sampling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AEB89B-C4F0-4412-ABF5-7DC1A5D26D8E}" type="slidenum">
              <a:rPr lang="en-US"/>
              <a:pPr/>
              <a:t>20</a:t>
            </a:fld>
            <a:endParaRPr lang="en-US"/>
          </a:p>
        </p:txBody>
      </p:sp>
      <p:sp>
        <p:nvSpPr>
          <p:cNvPr id="535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5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Survey Research Lecture 1:  Sampling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D29F25-760B-40DB-8DC1-D42EB58EA13C}" type="slidenum">
              <a:rPr lang="en-US"/>
              <a:pPr/>
              <a:t>21</a:t>
            </a:fld>
            <a:endParaRPr 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120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1207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223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2231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735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7351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9050" tIns="0" rIns="19050" bIns="0" anchor="b"/>
          <a:lstStyle/>
          <a:p>
            <a:pPr algn="r"/>
            <a:r>
              <a:rPr lang="en-US" sz="1000" i="1"/>
              <a:t>93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5530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55303" name="Rectangle 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E8696D1-CF97-4CB2-B21F-7D040CC575E3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DB0F27C-60C8-4523-A7DA-A0C8D655E4C6}" type="slidenum">
              <a:rPr lang="tr-TR" smtClean="0"/>
              <a:t>‹#›</a:t>
            </a:fld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8.png"/><Relationship Id="rId3" Type="http://schemas.openxmlformats.org/officeDocument/2006/relationships/hyperlink" Target="../../Documents%20and%20Settings/imgres?imgurl=http:\www.abc.net.au\science\slab\cochlear\img\Implant4.jpg&amp;imgrefurl=http:\www.abc.net.au\science\slab\cochlear\default.htm&amp;h=289&amp;w=450&amp;sz=23&amp;tbnid=TuTYJ7-B6s4J:&amp;tbnh=79&amp;tbnw=123&amp;start=9&amp;prev=\images?q=cochlear+implant&amp;hl=en&amp;lr=" TargetMode="External"/><Relationship Id="rId7" Type="http://schemas.openxmlformats.org/officeDocument/2006/relationships/hyperlink" Target="../../Documents%20and%20Settings/imgres?imgurl=http:\www.carolinaeye.com\gfx\cataracts-img1.jpg&amp;imgrefurl=http:\www.carolinaeye.com\cataracts.html&amp;h=225&amp;w=150&amp;sz=11&amp;tbnid=pYn3QDUIZawJ:&amp;tbnh=102&amp;tbnw=68&amp;start=7&amp;prev=\images?q=cataracts&amp;hl=en&amp;lr=&amp;sa=G" TargetMode="External"/><Relationship Id="rId12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6.jpeg"/><Relationship Id="rId5" Type="http://schemas.openxmlformats.org/officeDocument/2006/relationships/hyperlink" Target="../../Documents%20and%20Settings/imgres?imgurl=http:\www.tmc.edu\thi\crosslg.jpg&amp;imgrefurl=http:\www.tmc.edu\thi\anatomy2.html&amp;h=469&amp;w=363&amp;sz=66&amp;tbnid=W5KPlnO8m9kJ:&amp;tbnh=124&amp;tbnw=96&amp;start=8&amp;prev=\images?q=human+heart&amp;hl=en&amp;lr=&amp;sa=G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../../Documents%20and%20Settings/imgres?imgurl=http:\images.icnetwork.co.uk\upl\icliverpool\aug2004\4\1\000D6695-D454-1121-92CC80BFB6FA0000.jpg&amp;imgrefurl=http:\icliverpool.icnetwork.co.uk\0100news\thedebate\tm_objectid=14539857&amp;method=full&amp;siteid=50061&amp;headline=would-you-give-your-child-five-in-one-jab--name_page.html&amp;h=214&amp;w=200&amp;sz=6&amp;tbnid=Pfv7hrAy8_YJ:&amp;tbnh=101&amp;tbnw=94&amp;start=40&amp;prev=\images?q=child+vaccinations&amp;start=20&amp;hl=en&amp;lr=&amp;sa=N" TargetMode="Externa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6.w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Costing analysis in Health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tr-TR" sz="2400" dirty="0" smtClean="0"/>
              <a:t>Melih Kaan Sözmen MD, MSc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44190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Whose Cost (perspective)?</a:t>
            </a:r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4205375"/>
              </p:ext>
            </p:extLst>
          </p:nvPr>
        </p:nvGraphicFramePr>
        <p:xfrm>
          <a:off x="899592" y="1196752"/>
          <a:ext cx="7543800" cy="6260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name="Picture" r:id="rId3" imgW="5392080" imgH="5000400" progId="Word.Picture.8">
                  <p:embed/>
                </p:oleObj>
              </mc:Choice>
              <mc:Fallback>
                <p:oleObj name="Picture" r:id="rId3" imgW="5392080" imgH="500040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196752"/>
                        <a:ext cx="7543800" cy="62609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559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Perspective-Example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768752" cy="5591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31640" y="4221088"/>
            <a:ext cx="5688632" cy="432048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TextBox 4"/>
          <p:cNvSpPr txBox="1"/>
          <p:nvPr/>
        </p:nvSpPr>
        <p:spPr>
          <a:xfrm>
            <a:off x="7452320" y="4139545"/>
            <a:ext cx="169168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tr-TR" dirty="0" smtClean="0"/>
              <a:t>More expensive </a:t>
            </a:r>
          </a:p>
          <a:p>
            <a:r>
              <a:rPr lang="tr-TR" dirty="0" smtClean="0"/>
              <a:t>from provider</a:t>
            </a:r>
          </a:p>
          <a:p>
            <a:r>
              <a:rPr lang="tr-TR" dirty="0" smtClean="0"/>
              <a:t> perspective</a:t>
            </a:r>
            <a:endParaRPr lang="tr-TR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7092280" y="4509120"/>
            <a:ext cx="360040" cy="2305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52320" y="5637489"/>
            <a:ext cx="169168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tr-TR" dirty="0" smtClean="0"/>
              <a:t>Less expensive from societal perspective</a:t>
            </a:r>
            <a:endParaRPr lang="tr-TR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020272" y="6099154"/>
            <a:ext cx="432048" cy="1381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187624" y="5517233"/>
            <a:ext cx="5112568" cy="4320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2874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Perspective matters</a:t>
            </a:r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74938"/>
            <a:ext cx="8149112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129134"/>
              </p:ext>
            </p:extLst>
          </p:nvPr>
        </p:nvGraphicFramePr>
        <p:xfrm>
          <a:off x="1835696" y="2132856"/>
          <a:ext cx="6312024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512168"/>
                <a:gridCol w="1728192"/>
                <a:gridCol w="1631504"/>
              </a:tblGrid>
              <a:tr h="0"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Product cost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Treatment cost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Transportation cost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Loss of productivity</a:t>
                      </a:r>
                      <a:endParaRPr lang="tr-TR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439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1844824"/>
            <a:ext cx="7408333" cy="3849291"/>
          </a:xfrm>
        </p:spPr>
        <p:txBody>
          <a:bodyPr>
            <a:normAutofit fontScale="85000" lnSpcReduction="20000"/>
          </a:bodyPr>
          <a:lstStyle/>
          <a:p>
            <a:r>
              <a:rPr lang="tr-TR" dirty="0" smtClean="0"/>
              <a:t>My perspective</a:t>
            </a:r>
          </a:p>
          <a:p>
            <a:pPr lvl="1"/>
            <a:r>
              <a:rPr lang="tr-TR" dirty="0" smtClean="0"/>
              <a:t>Visa fee</a:t>
            </a:r>
          </a:p>
          <a:p>
            <a:pPr lvl="1"/>
            <a:r>
              <a:rPr lang="tr-TR" dirty="0" smtClean="0"/>
              <a:t>4 days off * salary</a:t>
            </a:r>
          </a:p>
          <a:p>
            <a:pPr lvl="1"/>
            <a:r>
              <a:rPr lang="tr-TR" dirty="0" smtClean="0"/>
              <a:t>4 days*cost for car park</a:t>
            </a:r>
          </a:p>
          <a:p>
            <a:pPr lvl="1"/>
            <a:r>
              <a:rPr lang="tr-TR" dirty="0" smtClean="0"/>
              <a:t>2 *15 km* lt of gasoline consumed</a:t>
            </a:r>
          </a:p>
          <a:p>
            <a:pPr lvl="1"/>
            <a:endParaRPr lang="tr-TR" dirty="0"/>
          </a:p>
          <a:p>
            <a:r>
              <a:rPr lang="tr-TR" dirty="0" smtClean="0"/>
              <a:t>RESCAP-MED</a:t>
            </a:r>
          </a:p>
          <a:p>
            <a:pPr lvl="1"/>
            <a:r>
              <a:rPr lang="tr-TR" dirty="0" smtClean="0"/>
              <a:t>Travel</a:t>
            </a:r>
          </a:p>
          <a:p>
            <a:pPr lvl="1"/>
            <a:r>
              <a:rPr lang="tr-TR" dirty="0" smtClean="0"/>
              <a:t>Hotelling</a:t>
            </a:r>
          </a:p>
          <a:p>
            <a:pPr lvl="1"/>
            <a:r>
              <a:rPr lang="tr-TR" dirty="0" smtClean="0"/>
              <a:t>Lunch, catering, etc--per participant</a:t>
            </a:r>
          </a:p>
          <a:p>
            <a:pPr lvl="1"/>
            <a:endParaRPr lang="tr-TR" dirty="0"/>
          </a:p>
          <a:p>
            <a:r>
              <a:rPr lang="tr-TR" dirty="0" smtClean="0"/>
              <a:t>Ministry of Health</a:t>
            </a:r>
          </a:p>
          <a:p>
            <a:pPr lvl="1"/>
            <a:r>
              <a:rPr lang="tr-TR" dirty="0" smtClean="0"/>
              <a:t>None</a:t>
            </a:r>
          </a:p>
          <a:p>
            <a:pPr lvl="1"/>
            <a:endParaRPr lang="tr-TR" dirty="0"/>
          </a:p>
          <a:p>
            <a:pPr lvl="1"/>
            <a:endParaRPr lang="tr-TR" dirty="0" smtClean="0"/>
          </a:p>
          <a:p>
            <a:endParaRPr lang="tr-TR" dirty="0"/>
          </a:p>
          <a:p>
            <a:endParaRPr lang="tr-TR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 This meeting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9974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  <a:p>
            <a:r>
              <a:rPr lang="tr-TR" dirty="0"/>
              <a:t>D</a:t>
            </a:r>
            <a:r>
              <a:rPr lang="en-US" dirty="0" err="1" smtClean="0"/>
              <a:t>irect</a:t>
            </a:r>
            <a:r>
              <a:rPr lang="en-US" dirty="0" smtClean="0"/>
              <a:t> </a:t>
            </a:r>
            <a:r>
              <a:rPr lang="en-US" dirty="0"/>
              <a:t>medical costs (or direct health care costs</a:t>
            </a:r>
            <a:r>
              <a:rPr lang="en-US" dirty="0" smtClean="0"/>
              <a:t>)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tr-TR" dirty="0" smtClean="0"/>
              <a:t>D</a:t>
            </a:r>
            <a:r>
              <a:rPr lang="en-US" dirty="0" err="1" smtClean="0"/>
              <a:t>irect</a:t>
            </a:r>
            <a:r>
              <a:rPr lang="en-US" dirty="0" smtClean="0"/>
              <a:t> </a:t>
            </a:r>
            <a:r>
              <a:rPr lang="en-US" dirty="0"/>
              <a:t>non-medical costs (or direct non-health care costs</a:t>
            </a:r>
            <a:r>
              <a:rPr lang="en-US" dirty="0" smtClean="0"/>
              <a:t>)</a:t>
            </a:r>
            <a:endParaRPr lang="tr-TR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r>
              <a:rPr lang="tr-TR" dirty="0"/>
              <a:t>I</a:t>
            </a:r>
            <a:r>
              <a:rPr lang="en-US" dirty="0" err="1" smtClean="0"/>
              <a:t>ndirect</a:t>
            </a:r>
            <a:r>
              <a:rPr lang="en-US" dirty="0" smtClean="0"/>
              <a:t> </a:t>
            </a:r>
            <a:r>
              <a:rPr lang="en-US" dirty="0"/>
              <a:t>costs (or productivity losses) </a:t>
            </a:r>
            <a:endParaRPr lang="tr-TR" dirty="0" smtClean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Terminology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4408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7584" y="2204864"/>
            <a:ext cx="8064896" cy="4653136"/>
          </a:xfrm>
        </p:spPr>
        <p:txBody>
          <a:bodyPr>
            <a:normAutofit lnSpcReduction="10000"/>
          </a:bodyPr>
          <a:lstStyle/>
          <a:p>
            <a:r>
              <a:rPr lang="tr-TR" sz="3100" dirty="0" smtClean="0"/>
              <a:t>P</a:t>
            </a:r>
            <a:r>
              <a:rPr lang="en-US" sz="3100" dirty="0" err="1"/>
              <a:t>roductivity</a:t>
            </a:r>
            <a:r>
              <a:rPr lang="en-US" sz="3100" dirty="0"/>
              <a:t> losses related to illness or</a:t>
            </a:r>
            <a:r>
              <a:rPr lang="tr-TR" sz="3100" dirty="0"/>
              <a:t> </a:t>
            </a:r>
            <a:r>
              <a:rPr lang="en-US" sz="3100" dirty="0" smtClean="0"/>
              <a:t>death</a:t>
            </a:r>
            <a:endParaRPr lang="tr-TR" sz="3100" dirty="0"/>
          </a:p>
          <a:p>
            <a:pPr lvl="1"/>
            <a:endParaRPr lang="tr-TR" dirty="0" smtClean="0"/>
          </a:p>
          <a:p>
            <a:pPr lvl="1"/>
            <a:r>
              <a:rPr lang="en-US" dirty="0" smtClean="0"/>
              <a:t>Income </a:t>
            </a:r>
            <a:r>
              <a:rPr lang="en-US" dirty="0"/>
              <a:t>reduction due to </a:t>
            </a:r>
            <a:endParaRPr lang="tr-TR" dirty="0" smtClean="0"/>
          </a:p>
          <a:p>
            <a:pPr lvl="2"/>
            <a:r>
              <a:rPr lang="en-US" dirty="0" smtClean="0"/>
              <a:t>missed </a:t>
            </a:r>
            <a:r>
              <a:rPr lang="en-US" dirty="0"/>
              <a:t>work </a:t>
            </a:r>
            <a:r>
              <a:rPr lang="en-US" dirty="0" smtClean="0"/>
              <a:t>days/hours</a:t>
            </a:r>
            <a:endParaRPr lang="tr-TR" dirty="0" smtClean="0"/>
          </a:p>
          <a:p>
            <a:pPr lvl="2"/>
            <a:r>
              <a:rPr lang="en-US" dirty="0" smtClean="0"/>
              <a:t> </a:t>
            </a:r>
            <a:r>
              <a:rPr lang="en-US" dirty="0"/>
              <a:t>lost </a:t>
            </a:r>
            <a:r>
              <a:rPr lang="en-US" dirty="0" smtClean="0"/>
              <a:t>job</a:t>
            </a:r>
            <a:endParaRPr lang="tr-TR" dirty="0" smtClean="0"/>
          </a:p>
          <a:p>
            <a:pPr lvl="2"/>
            <a:r>
              <a:rPr lang="en-US" dirty="0" smtClean="0"/>
              <a:t> </a:t>
            </a:r>
            <a:r>
              <a:rPr lang="en-US" dirty="0"/>
              <a:t>loss of time to seek </a:t>
            </a:r>
            <a:r>
              <a:rPr lang="en-US" dirty="0" smtClean="0"/>
              <a:t>job</a:t>
            </a:r>
            <a:endParaRPr lang="tr-TR" dirty="0" smtClean="0"/>
          </a:p>
          <a:p>
            <a:pPr lvl="2"/>
            <a:r>
              <a:rPr lang="en-US" dirty="0" smtClean="0"/>
              <a:t> </a:t>
            </a:r>
            <a:r>
              <a:rPr lang="en-US" dirty="0"/>
              <a:t>uptake </a:t>
            </a:r>
            <a:r>
              <a:rPr lang="en-US" dirty="0" smtClean="0"/>
              <a:t>of</a:t>
            </a:r>
            <a:r>
              <a:rPr lang="tr-TR" dirty="0" smtClean="0"/>
              <a:t> </a:t>
            </a:r>
            <a:r>
              <a:rPr lang="en-US" dirty="0" smtClean="0"/>
              <a:t>less </a:t>
            </a:r>
            <a:r>
              <a:rPr lang="en-US" dirty="0"/>
              <a:t>paid labor due to </a:t>
            </a:r>
            <a:r>
              <a:rPr lang="en-US" dirty="0" smtClean="0"/>
              <a:t>illness</a:t>
            </a:r>
            <a:endParaRPr lang="tr-TR" dirty="0" smtClean="0"/>
          </a:p>
          <a:p>
            <a:pPr marL="301943" lvl="1" indent="0">
              <a:buNone/>
            </a:pPr>
            <a:r>
              <a:rPr lang="en-US" dirty="0" smtClean="0"/>
              <a:t> </a:t>
            </a:r>
            <a:endParaRPr lang="tr-TR" dirty="0" smtClean="0"/>
          </a:p>
          <a:p>
            <a:pPr lvl="1"/>
            <a:r>
              <a:rPr lang="en-US" dirty="0" smtClean="0"/>
              <a:t>Reduced </a:t>
            </a:r>
            <a:r>
              <a:rPr lang="en-US" dirty="0"/>
              <a:t>household activities (or cost of other household member replacing household </a:t>
            </a:r>
            <a:r>
              <a:rPr lang="en-US" dirty="0" smtClean="0"/>
              <a:t>work)</a:t>
            </a:r>
            <a:endParaRPr lang="tr-TR" dirty="0" smtClean="0"/>
          </a:p>
          <a:p>
            <a:pPr marL="301943" lvl="1" indent="0">
              <a:buNone/>
            </a:pPr>
            <a:endParaRPr lang="tr-TR" dirty="0" smtClean="0"/>
          </a:p>
          <a:p>
            <a:pPr lvl="1"/>
            <a:r>
              <a:rPr lang="tr-TR" dirty="0" smtClean="0"/>
              <a:t>Decreased productivity</a:t>
            </a:r>
          </a:p>
          <a:p>
            <a:pPr lvl="1"/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Indirect costs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1626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Human Capital Approach</a:t>
            </a:r>
          </a:p>
          <a:p>
            <a:endParaRPr lang="tr-TR" dirty="0" smtClean="0"/>
          </a:p>
          <a:p>
            <a:endParaRPr lang="tr-TR" dirty="0" smtClean="0"/>
          </a:p>
          <a:p>
            <a:r>
              <a:rPr lang="tr-TR" dirty="0" smtClean="0"/>
              <a:t>Friction Cost Method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Indirect costs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3028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  <a:p>
            <a:r>
              <a:rPr lang="en-US" dirty="0"/>
              <a:t>Assumes worker’s value equals earnings, because fair-market workplace will not pay a worker more than the additional value he/she contributes. </a:t>
            </a:r>
            <a:endParaRPr lang="tr-TR" dirty="0" smtClean="0"/>
          </a:p>
          <a:p>
            <a:pPr lvl="1"/>
            <a:r>
              <a:rPr lang="tr-TR" dirty="0" smtClean="0"/>
              <a:t>Prime minister x painter x doctor x unskilled worker</a:t>
            </a:r>
            <a:endParaRPr lang="en-US" dirty="0"/>
          </a:p>
          <a:p>
            <a:r>
              <a:rPr lang="tr-TR" dirty="0"/>
              <a:t>Lost productivity = lost earnings. </a:t>
            </a:r>
          </a:p>
          <a:p>
            <a:r>
              <a:rPr lang="en-US" dirty="0"/>
              <a:t>Valuation is simplest when an intervention affects mortality. 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Human Capital Approach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1121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Estimating </a:t>
            </a:r>
            <a:r>
              <a:rPr lang="en-US" dirty="0"/>
              <a:t>benefits of a hypertension health promotion program: </a:t>
            </a:r>
          </a:p>
          <a:p>
            <a:r>
              <a:rPr lang="en-US" dirty="0"/>
              <a:t>Before program, participants missed 20 days of work per year on average. </a:t>
            </a:r>
          </a:p>
          <a:p>
            <a:r>
              <a:rPr lang="en-US" dirty="0"/>
              <a:t>After program, missed 7 days of work per year. </a:t>
            </a:r>
          </a:p>
          <a:p>
            <a:r>
              <a:rPr lang="en-US" dirty="0"/>
              <a:t>Average income = $40,000 + $10,000 </a:t>
            </a:r>
            <a:r>
              <a:rPr lang="en-US" dirty="0" smtClean="0"/>
              <a:t>benefits</a:t>
            </a:r>
            <a:r>
              <a:rPr lang="tr-TR" dirty="0" smtClean="0"/>
              <a:t>=$50,000</a:t>
            </a:r>
            <a:r>
              <a:rPr lang="en-US" dirty="0" smtClean="0"/>
              <a:t>. </a:t>
            </a:r>
            <a:endParaRPr lang="tr-TR" dirty="0" smtClean="0"/>
          </a:p>
          <a:p>
            <a:r>
              <a:rPr lang="tr-TR" dirty="0" smtClean="0"/>
              <a:t>250 Working day/year</a:t>
            </a:r>
            <a:endParaRPr lang="en-US" dirty="0"/>
          </a:p>
          <a:p>
            <a:r>
              <a:rPr lang="tr-TR" dirty="0"/>
              <a:t>Average earnings = $200/day. </a:t>
            </a:r>
          </a:p>
          <a:p>
            <a:r>
              <a:rPr lang="en-US" dirty="0"/>
              <a:t>13 days of productivity gained X $200 = $2,600. 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HCA-Example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8050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Friction costs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11560" y="2204864"/>
            <a:ext cx="7774632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The friction-cost method is based on the idea that any productivity loss that occurs if an ill person dies or withdraws from the </a:t>
            </a:r>
            <a:r>
              <a:rPr lang="en-US" dirty="0" err="1" smtClean="0"/>
              <a:t>labour</a:t>
            </a:r>
            <a:r>
              <a:rPr lang="en-US" dirty="0" smtClean="0"/>
              <a:t> force will only last for a short while, until the ill person is replaced in his or her job by someone else. </a:t>
            </a:r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>
              <a:lnSpc>
                <a:spcPct val="80000"/>
              </a:lnSpc>
            </a:pPr>
            <a:r>
              <a:rPr lang="tr-TR" dirty="0"/>
              <a:t>T</a:t>
            </a:r>
            <a:r>
              <a:rPr lang="en-US" dirty="0" smtClean="0"/>
              <a:t>he persons who take over these jobs would otherwise have been permanently unemployed. </a:t>
            </a:r>
            <a:endParaRPr lang="tr-TR" dirty="0" smtClean="0"/>
          </a:p>
          <a:p>
            <a:pPr>
              <a:lnSpc>
                <a:spcPct val="80000"/>
              </a:lnSpc>
            </a:pPr>
            <a:endParaRPr lang="tr-TR" dirty="0"/>
          </a:p>
          <a:p>
            <a:pPr marL="274320" lvl="1">
              <a:lnSpc>
                <a:spcPct val="80000"/>
              </a:lnSpc>
            </a:pPr>
            <a:endParaRPr lang="tr-TR" dirty="0"/>
          </a:p>
          <a:p>
            <a:pPr marL="274320" lvl="1">
              <a:lnSpc>
                <a:spcPct val="80000"/>
              </a:lnSpc>
            </a:pPr>
            <a:r>
              <a:rPr lang="tr-TR" dirty="0" smtClean="0"/>
              <a:t>Unemployment rate  high</a:t>
            </a:r>
          </a:p>
          <a:p>
            <a:pPr marL="553720" lvl="2">
              <a:lnSpc>
                <a:spcPct val="80000"/>
              </a:lnSpc>
            </a:pPr>
            <a:r>
              <a:rPr lang="tr-TR" dirty="0" smtClean="0"/>
              <a:t>So no cost to the society...</a:t>
            </a:r>
            <a:endParaRPr lang="en-US" dirty="0"/>
          </a:p>
          <a:p>
            <a:pPr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8310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Cost definition</a:t>
            </a:r>
          </a:p>
          <a:p>
            <a:r>
              <a:rPr lang="tr-TR" dirty="0" smtClean="0"/>
              <a:t>Cost perspective</a:t>
            </a:r>
          </a:p>
          <a:p>
            <a:r>
              <a:rPr lang="tr-TR" dirty="0" smtClean="0"/>
              <a:t>Cost types</a:t>
            </a:r>
          </a:p>
          <a:p>
            <a:r>
              <a:rPr lang="tr-TR" dirty="0" smtClean="0"/>
              <a:t>Terminology </a:t>
            </a:r>
          </a:p>
          <a:p>
            <a:r>
              <a:rPr lang="tr-TR" dirty="0" smtClean="0"/>
              <a:t>Types of costing</a:t>
            </a:r>
          </a:p>
          <a:p>
            <a:r>
              <a:rPr lang="tr-TR" smtClean="0"/>
              <a:t>Discounting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Outline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5048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FC Method:</a:t>
            </a:r>
            <a:br>
              <a:rPr lang="en-US" sz="3600"/>
            </a:br>
            <a:r>
              <a:rPr lang="en-US" sz="3600"/>
              <a:t>Information Requirements</a:t>
            </a:r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0874" y="1673225"/>
            <a:ext cx="7377509" cy="4422775"/>
          </a:xfrm>
        </p:spPr>
        <p:txBody>
          <a:bodyPr/>
          <a:lstStyle/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Can the work be completed by </a:t>
            </a:r>
            <a:r>
              <a:rPr lang="tr-TR" dirty="0" smtClean="0"/>
              <a:t>a </a:t>
            </a:r>
            <a:r>
              <a:rPr lang="en-US" dirty="0" smtClean="0"/>
              <a:t>employee</a:t>
            </a:r>
            <a:r>
              <a:rPr lang="en-US" dirty="0"/>
              <a:t>?</a:t>
            </a:r>
          </a:p>
          <a:p>
            <a:pPr marL="971550" lvl="1" indent="-514350"/>
            <a:r>
              <a:rPr lang="en-US" dirty="0"/>
              <a:t>Bus </a:t>
            </a:r>
            <a:r>
              <a:rPr lang="en-US" dirty="0" smtClean="0"/>
              <a:t>driver</a:t>
            </a:r>
            <a:r>
              <a:rPr lang="tr-TR" dirty="0" smtClean="0"/>
              <a:t> x</a:t>
            </a:r>
            <a:r>
              <a:rPr lang="en-US" dirty="0" smtClean="0"/>
              <a:t> </a:t>
            </a:r>
            <a:r>
              <a:rPr lang="tr-TR" dirty="0"/>
              <a:t>Prime minister x Computer engineer x doctor x </a:t>
            </a:r>
            <a:r>
              <a:rPr lang="tr-TR" dirty="0" smtClean="0"/>
              <a:t>worker x </a:t>
            </a:r>
            <a:r>
              <a:rPr lang="en-US" dirty="0" smtClean="0"/>
              <a:t>lawyer</a:t>
            </a:r>
            <a:endParaRPr lang="tr-TR" dirty="0" smtClean="0"/>
          </a:p>
          <a:p>
            <a:pPr marL="457200" lvl="1" indent="0">
              <a:buNone/>
            </a:pPr>
            <a:endParaRPr lang="en-US" dirty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/>
              <a:t>Frequency of the friction </a:t>
            </a:r>
            <a:r>
              <a:rPr lang="en-US" dirty="0" smtClean="0"/>
              <a:t>periods</a:t>
            </a:r>
            <a:endParaRPr lang="tr-TR" dirty="0" smtClean="0"/>
          </a:p>
          <a:p>
            <a:pPr marL="301943" lvl="1" indent="0">
              <a:buNone/>
            </a:pPr>
            <a:r>
              <a:rPr lang="tr-TR" dirty="0"/>
              <a:t> </a:t>
            </a:r>
            <a:r>
              <a:rPr lang="tr-TR" dirty="0" smtClean="0"/>
              <a:t> Migraine, crohn disease, Osteoartritis....</a:t>
            </a:r>
            <a:endParaRPr lang="tr-TR" dirty="0"/>
          </a:p>
          <a:p>
            <a:pPr marL="609600" indent="-609600">
              <a:buFont typeface="Wingdings" pitchFamily="2" charset="2"/>
              <a:buAutoNum type="arabicPeriod"/>
            </a:pPr>
            <a:endParaRPr lang="tr-TR" dirty="0" smtClean="0"/>
          </a:p>
          <a:p>
            <a:pPr marL="609600" indent="-609600">
              <a:buFont typeface="Wingdings" pitchFamily="2" charset="2"/>
              <a:buAutoNum type="arabicPeriod"/>
            </a:pPr>
            <a:r>
              <a:rPr lang="en-US" dirty="0" smtClean="0"/>
              <a:t>Economic </a:t>
            </a:r>
            <a:r>
              <a:rPr lang="en-US" dirty="0"/>
              <a:t>cost of lost production</a:t>
            </a:r>
          </a:p>
          <a:p>
            <a:pPr marL="971550" lvl="1" indent="-514350"/>
            <a:r>
              <a:rPr lang="en-US" dirty="0"/>
              <a:t>Cost per day ($) </a:t>
            </a:r>
            <a:r>
              <a:rPr lang="en-US" dirty="0">
                <a:sym typeface="Math1" pitchFamily="2" charset="2"/>
              </a:rPr>
              <a:t>x length of friction period(s)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01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FC: Advantages and Disadvantages</a:t>
            </a:r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/>
              <a:t>Advantages</a:t>
            </a:r>
          </a:p>
          <a:p>
            <a:pPr lvl="1"/>
            <a:r>
              <a:rPr lang="en-US" sz="2400" dirty="0"/>
              <a:t>More accurate measure of lost productivity because not measuring potential </a:t>
            </a:r>
            <a:r>
              <a:rPr lang="en-US" sz="2400" dirty="0" smtClean="0"/>
              <a:t>loss</a:t>
            </a:r>
            <a:endParaRPr lang="tr-TR" sz="2400" dirty="0" smtClean="0"/>
          </a:p>
          <a:p>
            <a:pPr marL="301943" lvl="1" indent="0">
              <a:buNone/>
            </a:pPr>
            <a:endParaRPr lang="en-US" sz="2400" dirty="0"/>
          </a:p>
          <a:p>
            <a:r>
              <a:rPr lang="en-US" sz="2800" dirty="0"/>
              <a:t>Disadvantages</a:t>
            </a:r>
          </a:p>
          <a:p>
            <a:pPr lvl="1"/>
            <a:r>
              <a:rPr lang="en-US" sz="2400" dirty="0"/>
              <a:t>Assume perfect market for supply of workers</a:t>
            </a:r>
          </a:p>
          <a:p>
            <a:pPr lvl="1"/>
            <a:r>
              <a:rPr lang="en-US" sz="2400" dirty="0"/>
              <a:t>Does every occupation have a friction period?</a:t>
            </a:r>
          </a:p>
          <a:p>
            <a:pPr lvl="1"/>
            <a:r>
              <a:rPr lang="en-US" sz="2400" dirty="0"/>
              <a:t>Does every disease/illness cause friction in the workplace?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2452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036496" cy="282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" y="2924944"/>
            <a:ext cx="90582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5580112" y="5661248"/>
            <a:ext cx="2016224" cy="39607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619672" y="3861048"/>
            <a:ext cx="2376264" cy="9361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547664" y="3861048"/>
            <a:ext cx="1260140" cy="20882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02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i="1" dirty="0"/>
              <a:t>D</a:t>
            </a:r>
            <a:r>
              <a:rPr lang="en-US" i="1" dirty="0" err="1" smtClean="0"/>
              <a:t>irect</a:t>
            </a:r>
            <a:r>
              <a:rPr lang="en-US" i="1" dirty="0" smtClean="0"/>
              <a:t> </a:t>
            </a:r>
            <a:r>
              <a:rPr lang="en-US" i="1" dirty="0"/>
              <a:t>costs </a:t>
            </a:r>
            <a:r>
              <a:rPr lang="en-US" dirty="0"/>
              <a:t>are </a:t>
            </a:r>
            <a:r>
              <a:rPr lang="en-US" dirty="0" smtClean="0"/>
              <a:t>characterized as costs which </a:t>
            </a:r>
            <a:r>
              <a:rPr lang="en-US" dirty="0"/>
              <a:t>can be directly </a:t>
            </a:r>
            <a:r>
              <a:rPr lang="en-US" dirty="0" smtClean="0"/>
              <a:t>connected </a:t>
            </a:r>
            <a:r>
              <a:rPr lang="en-US" dirty="0"/>
              <a:t>to </a:t>
            </a:r>
            <a:r>
              <a:rPr lang="en-US" dirty="0" smtClean="0"/>
              <a:t>the</a:t>
            </a:r>
            <a:r>
              <a:rPr lang="tr-TR" dirty="0" smtClean="0"/>
              <a:t> </a:t>
            </a:r>
            <a:r>
              <a:rPr lang="en-US" dirty="0" smtClean="0"/>
              <a:t>use </a:t>
            </a:r>
            <a:r>
              <a:rPr lang="en-US" dirty="0"/>
              <a:t>of one or more resources needed to </a:t>
            </a:r>
            <a:r>
              <a:rPr lang="en-US" dirty="0" smtClean="0"/>
              <a:t>be </a:t>
            </a:r>
            <a:r>
              <a:rPr lang="en-US" dirty="0"/>
              <a:t>able to carry out an intervention. </a:t>
            </a:r>
            <a:endParaRPr lang="tr-TR" dirty="0" smtClean="0"/>
          </a:p>
          <a:p>
            <a:r>
              <a:rPr lang="tr-TR" dirty="0" smtClean="0"/>
              <a:t>Direct medical costs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hospital stays, outpatient visits, </a:t>
            </a:r>
            <a:r>
              <a:rPr lang="en-US" dirty="0" smtClean="0"/>
              <a:t>drugs,</a:t>
            </a:r>
            <a:r>
              <a:rPr lang="tr-TR" dirty="0"/>
              <a:t> </a:t>
            </a:r>
            <a:r>
              <a:rPr lang="en-US" dirty="0" smtClean="0"/>
              <a:t>devices</a:t>
            </a:r>
            <a:r>
              <a:rPr lang="tr-TR" dirty="0" smtClean="0"/>
              <a:t>, inpatient clinical visits, invasive procedures, diagnostic tests...</a:t>
            </a:r>
            <a:r>
              <a:rPr lang="en-US" dirty="0" smtClean="0"/>
              <a:t> </a:t>
            </a:r>
            <a:endParaRPr lang="tr-TR" dirty="0" smtClean="0"/>
          </a:p>
          <a:p>
            <a:pPr lvl="1"/>
            <a:r>
              <a:rPr lang="tr-TR" dirty="0" smtClean="0"/>
              <a:t>MI</a:t>
            </a:r>
          </a:p>
          <a:p>
            <a:pPr lvl="2"/>
            <a:r>
              <a:rPr lang="tr-TR" dirty="0" smtClean="0"/>
              <a:t>Ambulance, ER, CPR, ECG, thrombolysis, Laboratory, Stent, Bypass.... </a:t>
            </a:r>
          </a:p>
          <a:p>
            <a:pPr lvl="1"/>
            <a:endParaRPr lang="en-US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Direct costs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7922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R</a:t>
            </a:r>
            <a:r>
              <a:rPr lang="en-US" dirty="0" err="1" smtClean="0"/>
              <a:t>esources</a:t>
            </a:r>
            <a:r>
              <a:rPr lang="en-US" dirty="0" smtClean="0"/>
              <a:t> </a:t>
            </a:r>
            <a:r>
              <a:rPr lang="en-US" dirty="0"/>
              <a:t>supporting the medical services delivered in the health care </a:t>
            </a:r>
            <a:r>
              <a:rPr lang="en-US" dirty="0" smtClean="0"/>
              <a:t>sector</a:t>
            </a:r>
            <a:endParaRPr lang="tr-TR" dirty="0" smtClean="0"/>
          </a:p>
          <a:p>
            <a:pPr lvl="1"/>
            <a:r>
              <a:rPr lang="tr-TR" dirty="0" smtClean="0"/>
              <a:t>T</a:t>
            </a:r>
            <a:r>
              <a:rPr lang="en-US" dirty="0" smtClean="0"/>
              <a:t>ravel </a:t>
            </a:r>
            <a:r>
              <a:rPr lang="en-US" dirty="0"/>
              <a:t>costs </a:t>
            </a:r>
            <a:endParaRPr lang="tr-TR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valuated time spent by patients and their family caregivers in relation to their illness. </a:t>
            </a:r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Direct non medical costs</a:t>
            </a:r>
            <a:br>
              <a:rPr lang="tr-TR" dirty="0"/>
            </a:b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2045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81000" y="6248400"/>
            <a:ext cx="739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Assess q, assign time, assume “price”, compute cost</a:t>
            </a:r>
          </a:p>
        </p:txBody>
      </p:sp>
      <p:pic>
        <p:nvPicPr>
          <p:cNvPr id="22542" name="Picture 1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11111" r="8000" b="11111"/>
          <a:stretch>
            <a:fillRect/>
          </a:stretch>
        </p:blipFill>
        <p:spPr>
          <a:xfrm>
            <a:off x="4572000" y="1484784"/>
            <a:ext cx="4572000" cy="4680520"/>
          </a:xfrm>
          <a:noFill/>
        </p:spPr>
      </p:pic>
      <p:pic>
        <p:nvPicPr>
          <p:cNvPr id="22545" name="Picture 1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" t="9259" r="6000" b="3703"/>
          <a:stretch>
            <a:fillRect/>
          </a:stretch>
        </p:blipFill>
        <p:spPr>
          <a:xfrm>
            <a:off x="0" y="1556792"/>
            <a:ext cx="4716016" cy="4539208"/>
          </a:xfr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6876256" y="5085184"/>
            <a:ext cx="896144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410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3501008"/>
            <a:ext cx="140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Provider</a:t>
            </a:r>
            <a:endParaRPr lang="tr-TR" dirty="0"/>
          </a:p>
        </p:txBody>
      </p:sp>
      <p:sp>
        <p:nvSpPr>
          <p:cNvPr id="4" name="TextBox 3"/>
          <p:cNvSpPr txBox="1"/>
          <p:nvPr/>
        </p:nvSpPr>
        <p:spPr>
          <a:xfrm>
            <a:off x="2627783" y="4293096"/>
            <a:ext cx="1408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Patient</a:t>
            </a:r>
            <a:endParaRPr lang="tr-TR" dirty="0"/>
          </a:p>
        </p:txBody>
      </p:sp>
      <p:sp>
        <p:nvSpPr>
          <p:cNvPr id="3" name="Left Brace 2"/>
          <p:cNvSpPr/>
          <p:nvPr/>
        </p:nvSpPr>
        <p:spPr>
          <a:xfrm>
            <a:off x="3851920" y="3429000"/>
            <a:ext cx="184731" cy="44134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6" name="Left Brace 5"/>
          <p:cNvSpPr/>
          <p:nvPr/>
        </p:nvSpPr>
        <p:spPr>
          <a:xfrm>
            <a:off x="3851919" y="4077072"/>
            <a:ext cx="184731" cy="93610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556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smtClean="0"/>
              <a:t>Fixed, variable and total cost</a:t>
            </a:r>
          </a:p>
        </p:txBody>
      </p:sp>
      <p:sp>
        <p:nvSpPr>
          <p:cNvPr id="78746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7544" y="2276872"/>
            <a:ext cx="7992887" cy="3849291"/>
          </a:xfrm>
          <a:noFill/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b="1" dirty="0"/>
              <a:t>Total cost</a:t>
            </a:r>
            <a:r>
              <a:rPr lang="en-US" dirty="0"/>
              <a:t>= </a:t>
            </a:r>
            <a:r>
              <a:rPr lang="en-US" dirty="0" smtClean="0"/>
              <a:t>sum </a:t>
            </a:r>
            <a:r>
              <a:rPr lang="en-US" dirty="0"/>
              <a:t>of all the costs of producing </a:t>
            </a:r>
            <a:r>
              <a:rPr lang="en-US" dirty="0" smtClean="0"/>
              <a:t>a</a:t>
            </a:r>
            <a:r>
              <a:rPr lang="tr-TR" dirty="0" smtClean="0"/>
              <a:t> </a:t>
            </a:r>
            <a:r>
              <a:rPr lang="en-US" dirty="0" smtClean="0"/>
              <a:t>particular </a:t>
            </a:r>
            <a:r>
              <a:rPr lang="en-US" dirty="0"/>
              <a:t>quantity of output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b="1" dirty="0"/>
              <a:t>Average cost </a:t>
            </a:r>
            <a:r>
              <a:rPr lang="en-US" dirty="0"/>
              <a:t>=  	total cost /quantity e.g. cost per </a:t>
            </a:r>
            <a:r>
              <a:rPr lang="en-US" dirty="0" smtClean="0"/>
              <a:t>patient,</a:t>
            </a:r>
            <a:r>
              <a:rPr lang="tr-TR" dirty="0" smtClean="0"/>
              <a:t> </a:t>
            </a:r>
            <a:r>
              <a:rPr lang="en-US" dirty="0" smtClean="0"/>
              <a:t>cost </a:t>
            </a:r>
            <a:r>
              <a:rPr lang="en-US" i="1" dirty="0"/>
              <a:t>per diem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b="1" dirty="0"/>
              <a:t>Marginal cost </a:t>
            </a:r>
            <a:r>
              <a:rPr lang="en-US" dirty="0"/>
              <a:t>=  	the extra cost of producing one </a:t>
            </a:r>
            <a:r>
              <a:rPr lang="en-US" i="1" dirty="0" smtClean="0"/>
              <a:t>extra</a:t>
            </a:r>
            <a:r>
              <a:rPr lang="tr-TR" i="1" dirty="0" smtClean="0"/>
              <a:t> </a:t>
            </a:r>
            <a:r>
              <a:rPr lang="en-US" dirty="0" smtClean="0"/>
              <a:t>unit </a:t>
            </a:r>
            <a:r>
              <a:rPr lang="en-US" dirty="0"/>
              <a:t>of </a:t>
            </a:r>
            <a:r>
              <a:rPr lang="en-US" dirty="0" smtClean="0"/>
              <a:t>output</a:t>
            </a:r>
            <a:endParaRPr lang="tr-TR" dirty="0" smtClean="0"/>
          </a:p>
          <a:p>
            <a:pPr lvl="1">
              <a:buClr>
                <a:srgbClr val="31B6FD"/>
              </a:buClr>
            </a:pPr>
            <a:r>
              <a:rPr lang="tr-TR" dirty="0"/>
              <a:t>	</a:t>
            </a:r>
            <a:r>
              <a:rPr lang="en-US" dirty="0">
                <a:solidFill>
                  <a:srgbClr val="073E87"/>
                </a:solidFill>
              </a:rPr>
              <a:t>i.e. one additional patient treated or one additional unit of intervention produced </a:t>
            </a:r>
            <a:endParaRPr lang="en-US" dirty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b="1" dirty="0"/>
              <a:t>Fixed costs </a:t>
            </a:r>
            <a:r>
              <a:rPr lang="en-US" dirty="0"/>
              <a:t>=  	cost which do not vary with the quantity </a:t>
            </a:r>
            <a:r>
              <a:rPr lang="en-US" dirty="0" smtClean="0"/>
              <a:t>of</a:t>
            </a:r>
            <a:r>
              <a:rPr lang="tr-TR" dirty="0" smtClean="0"/>
              <a:t> </a:t>
            </a:r>
            <a:r>
              <a:rPr lang="en-US" dirty="0" smtClean="0"/>
              <a:t>output </a:t>
            </a:r>
            <a:r>
              <a:rPr lang="en-US" dirty="0"/>
              <a:t>in the short run e.g. rent</a:t>
            </a:r>
            <a:r>
              <a:rPr lang="en-US" dirty="0" smtClean="0"/>
              <a:t>,</a:t>
            </a:r>
            <a:r>
              <a:rPr lang="en-US" dirty="0"/>
              <a:t>	equipment, lease payments, some </a:t>
            </a:r>
            <a:r>
              <a:rPr lang="en-US" dirty="0" smtClean="0"/>
              <a:t>wages</a:t>
            </a:r>
            <a:r>
              <a:rPr lang="tr-TR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salaries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b="1" dirty="0"/>
              <a:t>Variable costs </a:t>
            </a:r>
            <a:r>
              <a:rPr lang="en-US" dirty="0"/>
              <a:t>=  	costs which vary with the level of </a:t>
            </a:r>
            <a:r>
              <a:rPr lang="en-US" dirty="0" smtClean="0"/>
              <a:t>output,</a:t>
            </a:r>
            <a:r>
              <a:rPr lang="tr-TR" dirty="0" smtClean="0"/>
              <a:t> </a:t>
            </a:r>
            <a:r>
              <a:rPr lang="en-US" dirty="0" smtClean="0"/>
              <a:t>e.g</a:t>
            </a:r>
            <a:r>
              <a:rPr lang="en-US" dirty="0"/>
              <a:t>. food, medical/surgical supplies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271411905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7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87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874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874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874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4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8746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7461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z="3600" smtClean="0"/>
              <a:t>Fixed, variable and total cost</a:t>
            </a:r>
            <a:endParaRPr lang="en-US" sz="3600" smtClean="0"/>
          </a:p>
        </p:txBody>
      </p:sp>
      <p:sp>
        <p:nvSpPr>
          <p:cNvPr id="16389" name="Line 7"/>
          <p:cNvSpPr>
            <a:spLocks noChangeShapeType="1"/>
          </p:cNvSpPr>
          <p:nvPr/>
        </p:nvSpPr>
        <p:spPr bwMode="auto">
          <a:xfrm>
            <a:off x="1446213" y="1839913"/>
            <a:ext cx="0" cy="457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sp>
        <p:nvSpPr>
          <p:cNvPr id="16390" name="Line 8"/>
          <p:cNvSpPr>
            <a:spLocks noChangeShapeType="1"/>
          </p:cNvSpPr>
          <p:nvPr/>
        </p:nvSpPr>
        <p:spPr bwMode="auto">
          <a:xfrm>
            <a:off x="1446213" y="6411913"/>
            <a:ext cx="5791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tr-TR"/>
          </a:p>
        </p:txBody>
      </p:sp>
      <p:grpSp>
        <p:nvGrpSpPr>
          <p:cNvPr id="885769" name="Group 9"/>
          <p:cNvGrpSpPr>
            <a:grpSpLocks/>
          </p:cNvGrpSpPr>
          <p:nvPr/>
        </p:nvGrpSpPr>
        <p:grpSpPr bwMode="auto">
          <a:xfrm>
            <a:off x="1446213" y="1416050"/>
            <a:ext cx="5710237" cy="3700463"/>
            <a:chOff x="1056" y="309"/>
            <a:chExt cx="3597" cy="2331"/>
          </a:xfrm>
        </p:grpSpPr>
        <p:sp>
          <p:nvSpPr>
            <p:cNvPr id="16400" name="Line 10"/>
            <p:cNvSpPr>
              <a:spLocks noChangeShapeType="1"/>
            </p:cNvSpPr>
            <p:nvPr/>
          </p:nvSpPr>
          <p:spPr bwMode="auto">
            <a:xfrm flipV="1">
              <a:off x="1056" y="528"/>
              <a:ext cx="3216" cy="2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6401" name="Text Box 11"/>
            <p:cNvSpPr txBox="1">
              <a:spLocks noChangeArrowheads="1"/>
            </p:cNvSpPr>
            <p:nvPr/>
          </p:nvSpPr>
          <p:spPr bwMode="auto">
            <a:xfrm>
              <a:off x="4310" y="309"/>
              <a:ext cx="34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>
                  <a:latin typeface="Tahoma" pitchFamily="34" charset="0"/>
                </a:rPr>
                <a:t>TC</a:t>
              </a:r>
            </a:p>
          </p:txBody>
        </p:sp>
      </p:grpSp>
      <p:grpSp>
        <p:nvGrpSpPr>
          <p:cNvPr id="885772" name="Group 12"/>
          <p:cNvGrpSpPr>
            <a:grpSpLocks/>
          </p:cNvGrpSpPr>
          <p:nvPr/>
        </p:nvGrpSpPr>
        <p:grpSpPr bwMode="auto">
          <a:xfrm>
            <a:off x="1446213" y="2711450"/>
            <a:ext cx="6248400" cy="3700463"/>
            <a:chOff x="1056" y="1125"/>
            <a:chExt cx="3936" cy="2331"/>
          </a:xfrm>
        </p:grpSpPr>
        <p:sp>
          <p:nvSpPr>
            <p:cNvPr id="16398" name="Line 13"/>
            <p:cNvSpPr>
              <a:spLocks noChangeShapeType="1"/>
            </p:cNvSpPr>
            <p:nvPr/>
          </p:nvSpPr>
          <p:spPr bwMode="auto">
            <a:xfrm flipV="1">
              <a:off x="1056" y="1152"/>
              <a:ext cx="3504" cy="23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6399" name="Text Box 14"/>
            <p:cNvSpPr txBox="1">
              <a:spLocks noChangeArrowheads="1"/>
            </p:cNvSpPr>
            <p:nvPr/>
          </p:nvSpPr>
          <p:spPr bwMode="auto">
            <a:xfrm>
              <a:off x="4646" y="1125"/>
              <a:ext cx="34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>
                  <a:latin typeface="Tahoma" pitchFamily="34" charset="0"/>
                </a:rPr>
                <a:t>VC</a:t>
              </a:r>
            </a:p>
          </p:txBody>
        </p:sp>
      </p:grpSp>
      <p:grpSp>
        <p:nvGrpSpPr>
          <p:cNvPr id="885775" name="Group 15"/>
          <p:cNvGrpSpPr>
            <a:grpSpLocks/>
          </p:cNvGrpSpPr>
          <p:nvPr/>
        </p:nvGrpSpPr>
        <p:grpSpPr bwMode="auto">
          <a:xfrm>
            <a:off x="1446213" y="4921250"/>
            <a:ext cx="6224587" cy="457200"/>
            <a:chOff x="1056" y="2517"/>
            <a:chExt cx="3921" cy="288"/>
          </a:xfrm>
        </p:grpSpPr>
        <p:sp>
          <p:nvSpPr>
            <p:cNvPr id="16396" name="Line 16"/>
            <p:cNvSpPr>
              <a:spLocks noChangeShapeType="1"/>
            </p:cNvSpPr>
            <p:nvPr/>
          </p:nvSpPr>
          <p:spPr bwMode="auto">
            <a:xfrm>
              <a:off x="1056" y="2640"/>
              <a:ext cx="35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16397" name="Text Box 17"/>
            <p:cNvSpPr txBox="1">
              <a:spLocks noChangeArrowheads="1"/>
            </p:cNvSpPr>
            <p:nvPr/>
          </p:nvSpPr>
          <p:spPr bwMode="auto">
            <a:xfrm>
              <a:off x="4646" y="2517"/>
              <a:ext cx="33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>
                  <a:latin typeface="Tahoma" pitchFamily="34" charset="0"/>
                </a:rPr>
                <a:t>FC</a:t>
              </a:r>
            </a:p>
          </p:txBody>
        </p:sp>
      </p:grpSp>
      <p:sp>
        <p:nvSpPr>
          <p:cNvPr id="16394" name="Text Box 18"/>
          <p:cNvSpPr txBox="1">
            <a:spLocks noChangeArrowheads="1"/>
          </p:cNvSpPr>
          <p:nvPr/>
        </p:nvSpPr>
        <p:spPr bwMode="auto">
          <a:xfrm>
            <a:off x="684213" y="1916113"/>
            <a:ext cx="6731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2000">
                <a:latin typeface="Tahoma" pitchFamily="34" charset="0"/>
              </a:rPr>
              <a:t>Cost</a:t>
            </a:r>
          </a:p>
        </p:txBody>
      </p:sp>
      <p:sp>
        <p:nvSpPr>
          <p:cNvPr id="16395" name="Text Box 19"/>
          <p:cNvSpPr txBox="1">
            <a:spLocks noChangeArrowheads="1"/>
          </p:cNvSpPr>
          <p:nvPr/>
        </p:nvSpPr>
        <p:spPr bwMode="auto">
          <a:xfrm>
            <a:off x="7451725" y="6165850"/>
            <a:ext cx="1136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2000">
                <a:latin typeface="Tahoma" pitchFamily="34" charset="0"/>
              </a:rPr>
              <a:t>Quantity</a:t>
            </a:r>
          </a:p>
        </p:txBody>
      </p:sp>
    </p:spTree>
    <p:extLst>
      <p:ext uri="{BB962C8B-B14F-4D97-AF65-F5344CB8AC3E}">
        <p14:creationId xmlns:p14="http://schemas.microsoft.com/office/powerpoint/2010/main" val="15193864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5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smtClean="0"/>
              <a:t>Marginal versus incremental cost</a:t>
            </a:r>
          </a:p>
        </p:txBody>
      </p:sp>
      <p:grpSp>
        <p:nvGrpSpPr>
          <p:cNvPr id="783366" name="Group 6"/>
          <p:cNvGrpSpPr>
            <a:grpSpLocks/>
          </p:cNvGrpSpPr>
          <p:nvPr/>
        </p:nvGrpSpPr>
        <p:grpSpPr bwMode="auto">
          <a:xfrm>
            <a:off x="857250" y="1639888"/>
            <a:ext cx="6553200" cy="5045075"/>
            <a:chOff x="624" y="1056"/>
            <a:chExt cx="4128" cy="3178"/>
          </a:xfrm>
        </p:grpSpPr>
        <p:sp>
          <p:nvSpPr>
            <p:cNvPr id="21529" name="Line 7"/>
            <p:cNvSpPr>
              <a:spLocks noChangeShapeType="1"/>
            </p:cNvSpPr>
            <p:nvPr/>
          </p:nvSpPr>
          <p:spPr bwMode="auto">
            <a:xfrm>
              <a:off x="1104" y="1056"/>
              <a:ext cx="0" cy="28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21530" name="Line 8"/>
            <p:cNvSpPr>
              <a:spLocks noChangeShapeType="1"/>
            </p:cNvSpPr>
            <p:nvPr/>
          </p:nvSpPr>
          <p:spPr bwMode="auto">
            <a:xfrm>
              <a:off x="1104" y="3936"/>
              <a:ext cx="36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21531" name="Text Box 9"/>
            <p:cNvSpPr txBox="1">
              <a:spLocks noChangeArrowheads="1"/>
            </p:cNvSpPr>
            <p:nvPr/>
          </p:nvSpPr>
          <p:spPr bwMode="auto">
            <a:xfrm>
              <a:off x="624" y="1104"/>
              <a:ext cx="424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 sz="2000">
                  <a:latin typeface="Tahoma" pitchFamily="34" charset="0"/>
                </a:rPr>
                <a:t>Cost</a:t>
              </a:r>
            </a:p>
          </p:txBody>
        </p:sp>
        <p:sp>
          <p:nvSpPr>
            <p:cNvPr id="21532" name="Text Box 10"/>
            <p:cNvSpPr txBox="1">
              <a:spLocks noChangeArrowheads="1"/>
            </p:cNvSpPr>
            <p:nvPr/>
          </p:nvSpPr>
          <p:spPr bwMode="auto">
            <a:xfrm>
              <a:off x="4512" y="3984"/>
              <a:ext cx="1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sz="2000">
                <a:latin typeface="Tahoma" pitchFamily="34" charset="0"/>
              </a:endParaRPr>
            </a:p>
          </p:txBody>
        </p:sp>
      </p:grpSp>
      <p:grpSp>
        <p:nvGrpSpPr>
          <p:cNvPr id="783371" name="Group 11"/>
          <p:cNvGrpSpPr>
            <a:grpSpLocks/>
          </p:cNvGrpSpPr>
          <p:nvPr/>
        </p:nvGrpSpPr>
        <p:grpSpPr bwMode="auto">
          <a:xfrm>
            <a:off x="3067050" y="3240088"/>
            <a:ext cx="501650" cy="3368675"/>
            <a:chOff x="2016" y="2064"/>
            <a:chExt cx="316" cy="2122"/>
          </a:xfrm>
        </p:grpSpPr>
        <p:sp>
          <p:nvSpPr>
            <p:cNvPr id="21527" name="Line 12"/>
            <p:cNvSpPr>
              <a:spLocks noChangeShapeType="1"/>
            </p:cNvSpPr>
            <p:nvPr/>
          </p:nvSpPr>
          <p:spPr bwMode="auto">
            <a:xfrm>
              <a:off x="2160" y="2064"/>
              <a:ext cx="0" cy="187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21528" name="Text Box 13"/>
            <p:cNvSpPr txBox="1">
              <a:spLocks noChangeArrowheads="1"/>
            </p:cNvSpPr>
            <p:nvPr/>
          </p:nvSpPr>
          <p:spPr bwMode="auto">
            <a:xfrm>
              <a:off x="2016" y="3936"/>
              <a:ext cx="316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 sz="2000">
                  <a:latin typeface="Tahoma" pitchFamily="34" charset="0"/>
                </a:rPr>
                <a:t>Q*</a:t>
              </a:r>
            </a:p>
          </p:txBody>
        </p:sp>
      </p:grpSp>
      <p:grpSp>
        <p:nvGrpSpPr>
          <p:cNvPr id="783374" name="Group 14"/>
          <p:cNvGrpSpPr>
            <a:grpSpLocks/>
          </p:cNvGrpSpPr>
          <p:nvPr/>
        </p:nvGrpSpPr>
        <p:grpSpPr bwMode="auto">
          <a:xfrm>
            <a:off x="2990850" y="3849688"/>
            <a:ext cx="2081213" cy="1066800"/>
            <a:chOff x="1968" y="2448"/>
            <a:chExt cx="1311" cy="672"/>
          </a:xfrm>
        </p:grpSpPr>
        <p:sp>
          <p:nvSpPr>
            <p:cNvPr id="21525" name="AutoShape 15"/>
            <p:cNvSpPr>
              <a:spLocks noChangeArrowheads="1"/>
            </p:cNvSpPr>
            <p:nvPr/>
          </p:nvSpPr>
          <p:spPr bwMode="auto">
            <a:xfrm rot="-5400000">
              <a:off x="2019" y="2397"/>
              <a:ext cx="282" cy="384"/>
            </a:xfrm>
            <a:prstGeom prst="rtTriangl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1526" name="Text Box 16"/>
            <p:cNvSpPr txBox="1">
              <a:spLocks noChangeArrowheads="1"/>
            </p:cNvSpPr>
            <p:nvPr/>
          </p:nvSpPr>
          <p:spPr bwMode="auto">
            <a:xfrm>
              <a:off x="2448" y="2832"/>
              <a:ext cx="83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>
                  <a:latin typeface="Tahoma" pitchFamily="34" charset="0"/>
                </a:rPr>
                <a:t>MC</a:t>
              </a:r>
              <a:r>
                <a:rPr lang="en-GB" baseline="-25000">
                  <a:latin typeface="Tahoma" pitchFamily="34" charset="0"/>
                </a:rPr>
                <a:t>B</a:t>
              </a:r>
              <a:r>
                <a:rPr lang="en-GB">
                  <a:latin typeface="Tahoma" pitchFamily="34" charset="0"/>
                </a:rPr>
                <a:t>, Q*</a:t>
              </a:r>
            </a:p>
          </p:txBody>
        </p:sp>
      </p:grpSp>
      <p:grpSp>
        <p:nvGrpSpPr>
          <p:cNvPr id="783377" name="Group 17"/>
          <p:cNvGrpSpPr>
            <a:grpSpLocks/>
          </p:cNvGrpSpPr>
          <p:nvPr/>
        </p:nvGrpSpPr>
        <p:grpSpPr bwMode="auto">
          <a:xfrm>
            <a:off x="1771650" y="2622550"/>
            <a:ext cx="1828800" cy="893763"/>
            <a:chOff x="1200" y="1675"/>
            <a:chExt cx="1152" cy="563"/>
          </a:xfrm>
        </p:grpSpPr>
        <p:sp>
          <p:nvSpPr>
            <p:cNvPr id="21523" name="AutoShape 18"/>
            <p:cNvSpPr>
              <a:spLocks noChangeArrowheads="1"/>
            </p:cNvSpPr>
            <p:nvPr/>
          </p:nvSpPr>
          <p:spPr bwMode="auto">
            <a:xfrm rot="-5400000">
              <a:off x="1968" y="1854"/>
              <a:ext cx="384" cy="384"/>
            </a:xfrm>
            <a:prstGeom prst="rtTriangl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1524" name="Text Box 19"/>
            <p:cNvSpPr txBox="1">
              <a:spLocks noChangeArrowheads="1"/>
            </p:cNvSpPr>
            <p:nvPr/>
          </p:nvSpPr>
          <p:spPr bwMode="auto">
            <a:xfrm>
              <a:off x="1200" y="1675"/>
              <a:ext cx="815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>
                  <a:latin typeface="Tahoma" pitchFamily="34" charset="0"/>
                </a:rPr>
                <a:t>MC</a:t>
              </a:r>
              <a:r>
                <a:rPr lang="en-GB" baseline="-25000">
                  <a:latin typeface="Tahoma" pitchFamily="34" charset="0"/>
                </a:rPr>
                <a:t>A</a:t>
              </a:r>
              <a:r>
                <a:rPr lang="en-GB">
                  <a:latin typeface="Tahoma" pitchFamily="34" charset="0"/>
                </a:rPr>
                <a:t>, Q*</a:t>
              </a:r>
            </a:p>
          </p:txBody>
        </p:sp>
      </p:grpSp>
      <p:grpSp>
        <p:nvGrpSpPr>
          <p:cNvPr id="783380" name="Group 20"/>
          <p:cNvGrpSpPr>
            <a:grpSpLocks/>
          </p:cNvGrpSpPr>
          <p:nvPr/>
        </p:nvGrpSpPr>
        <p:grpSpPr bwMode="auto">
          <a:xfrm>
            <a:off x="3295650" y="2740025"/>
            <a:ext cx="1884363" cy="1338263"/>
            <a:chOff x="2160" y="1749"/>
            <a:chExt cx="1187" cy="843"/>
          </a:xfrm>
        </p:grpSpPr>
        <p:sp>
          <p:nvSpPr>
            <p:cNvPr id="21521" name="Line 21"/>
            <p:cNvSpPr>
              <a:spLocks noChangeShapeType="1"/>
            </p:cNvSpPr>
            <p:nvPr/>
          </p:nvSpPr>
          <p:spPr bwMode="auto">
            <a:xfrm>
              <a:off x="2160" y="2064"/>
              <a:ext cx="0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tr-TR"/>
            </a:p>
          </p:txBody>
        </p:sp>
        <p:sp>
          <p:nvSpPr>
            <p:cNvPr id="21522" name="Text Box 22"/>
            <p:cNvSpPr txBox="1">
              <a:spLocks noChangeArrowheads="1"/>
            </p:cNvSpPr>
            <p:nvPr/>
          </p:nvSpPr>
          <p:spPr bwMode="auto">
            <a:xfrm>
              <a:off x="2486" y="1749"/>
              <a:ext cx="86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>
                  <a:latin typeface="Tahoma" pitchFamily="34" charset="0"/>
                </a:rPr>
                <a:t>IC</a:t>
              </a:r>
              <a:r>
                <a:rPr lang="en-GB" baseline="-25000">
                  <a:latin typeface="Tahoma" pitchFamily="34" charset="0"/>
                </a:rPr>
                <a:t>A-B</a:t>
              </a:r>
              <a:r>
                <a:rPr lang="en-GB">
                  <a:latin typeface="Tahoma" pitchFamily="34" charset="0"/>
                </a:rPr>
                <a:t>, Q*</a:t>
              </a:r>
            </a:p>
          </p:txBody>
        </p:sp>
      </p:grpSp>
      <p:grpSp>
        <p:nvGrpSpPr>
          <p:cNvPr id="783383" name="Group 23"/>
          <p:cNvGrpSpPr>
            <a:grpSpLocks/>
          </p:cNvGrpSpPr>
          <p:nvPr/>
        </p:nvGrpSpPr>
        <p:grpSpPr bwMode="auto">
          <a:xfrm>
            <a:off x="2162175" y="1484313"/>
            <a:ext cx="6226175" cy="5219700"/>
            <a:chOff x="1446" y="958"/>
            <a:chExt cx="3922" cy="3288"/>
          </a:xfrm>
        </p:grpSpPr>
        <p:sp>
          <p:nvSpPr>
            <p:cNvPr id="21519" name="Arc 24"/>
            <p:cNvSpPr>
              <a:spLocks/>
            </p:cNvSpPr>
            <p:nvPr/>
          </p:nvSpPr>
          <p:spPr bwMode="auto">
            <a:xfrm rot="-4648792">
              <a:off x="1218" y="1186"/>
              <a:ext cx="3288" cy="2832"/>
            </a:xfrm>
            <a:custGeom>
              <a:avLst/>
              <a:gdLst>
                <a:gd name="T0" fmla="*/ 0 w 21531"/>
                <a:gd name="T1" fmla="*/ 0 h 21600"/>
                <a:gd name="T2" fmla="*/ 3288 w 21531"/>
                <a:gd name="T3" fmla="*/ 2606 h 21600"/>
                <a:gd name="T4" fmla="*/ 0 w 21531"/>
                <a:gd name="T5" fmla="*/ 2832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531" h="21600" fill="none" extrusionOk="0">
                  <a:moveTo>
                    <a:pt x="-1" y="0"/>
                  </a:moveTo>
                  <a:cubicBezTo>
                    <a:pt x="11261" y="0"/>
                    <a:pt x="20633" y="8652"/>
                    <a:pt x="21531" y="19877"/>
                  </a:cubicBezTo>
                </a:path>
                <a:path w="21531" h="21600" stroke="0" extrusionOk="0">
                  <a:moveTo>
                    <a:pt x="-1" y="0"/>
                  </a:moveTo>
                  <a:cubicBezTo>
                    <a:pt x="11261" y="0"/>
                    <a:pt x="20633" y="8652"/>
                    <a:pt x="21531" y="19877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tr-TR"/>
            </a:p>
          </p:txBody>
        </p:sp>
        <p:sp>
          <p:nvSpPr>
            <p:cNvPr id="21520" name="Text Box 25"/>
            <p:cNvSpPr txBox="1">
              <a:spLocks noChangeArrowheads="1"/>
            </p:cNvSpPr>
            <p:nvPr/>
          </p:nvSpPr>
          <p:spPr bwMode="auto">
            <a:xfrm>
              <a:off x="4358" y="1108"/>
              <a:ext cx="101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 sz="2000">
                  <a:latin typeface="Tahoma" pitchFamily="34" charset="0"/>
                </a:rPr>
                <a:t>TC of Prog A</a:t>
              </a:r>
            </a:p>
          </p:txBody>
        </p:sp>
      </p:grpSp>
      <p:grpSp>
        <p:nvGrpSpPr>
          <p:cNvPr id="783386" name="Group 26"/>
          <p:cNvGrpSpPr>
            <a:grpSpLocks/>
          </p:cNvGrpSpPr>
          <p:nvPr/>
        </p:nvGrpSpPr>
        <p:grpSpPr bwMode="auto">
          <a:xfrm>
            <a:off x="2000250" y="2630488"/>
            <a:ext cx="6384925" cy="4794250"/>
            <a:chOff x="1344" y="1680"/>
            <a:chExt cx="4022" cy="3020"/>
          </a:xfrm>
        </p:grpSpPr>
        <p:sp>
          <p:nvSpPr>
            <p:cNvPr id="21517" name="Arc 27"/>
            <p:cNvSpPr>
              <a:spLocks/>
            </p:cNvSpPr>
            <p:nvPr/>
          </p:nvSpPr>
          <p:spPr bwMode="auto">
            <a:xfrm rot="-4648792">
              <a:off x="1443" y="1581"/>
              <a:ext cx="3020" cy="3218"/>
            </a:xfrm>
            <a:custGeom>
              <a:avLst/>
              <a:gdLst>
                <a:gd name="T0" fmla="*/ 435 w 21340"/>
                <a:gd name="T1" fmla="*/ 0 h 21380"/>
                <a:gd name="T2" fmla="*/ 3020 w 21340"/>
                <a:gd name="T3" fmla="*/ 2715 h 21380"/>
                <a:gd name="T4" fmla="*/ 0 w 21340"/>
                <a:gd name="T5" fmla="*/ 3218 h 213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340" h="21380" fill="none" extrusionOk="0">
                  <a:moveTo>
                    <a:pt x="3072" y="-1"/>
                  </a:moveTo>
                  <a:cubicBezTo>
                    <a:pt x="12462" y="1348"/>
                    <a:pt x="19873" y="8667"/>
                    <a:pt x="21340" y="18039"/>
                  </a:cubicBezTo>
                </a:path>
                <a:path w="21340" h="21380" stroke="0" extrusionOk="0">
                  <a:moveTo>
                    <a:pt x="3072" y="-1"/>
                  </a:moveTo>
                  <a:cubicBezTo>
                    <a:pt x="12462" y="1348"/>
                    <a:pt x="19873" y="8667"/>
                    <a:pt x="21340" y="18039"/>
                  </a:cubicBezTo>
                  <a:lnTo>
                    <a:pt x="0" y="21380"/>
                  </a:lnTo>
                  <a:lnTo>
                    <a:pt x="3072" y="-1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1518" name="Text Box 28"/>
            <p:cNvSpPr txBox="1">
              <a:spLocks noChangeArrowheads="1"/>
            </p:cNvSpPr>
            <p:nvPr/>
          </p:nvSpPr>
          <p:spPr bwMode="auto">
            <a:xfrm>
              <a:off x="4358" y="1780"/>
              <a:ext cx="100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r>
                <a:rPr lang="en-GB" sz="2000">
                  <a:latin typeface="Tahoma" pitchFamily="34" charset="0"/>
                </a:rPr>
                <a:t>TC of Prog B</a:t>
              </a:r>
            </a:p>
          </p:txBody>
        </p:sp>
      </p:grpSp>
      <p:sp>
        <p:nvSpPr>
          <p:cNvPr id="783389" name="Text Box 29"/>
          <p:cNvSpPr txBox="1">
            <a:spLocks noChangeArrowheads="1"/>
          </p:cNvSpPr>
          <p:nvPr/>
        </p:nvSpPr>
        <p:spPr bwMode="auto">
          <a:xfrm>
            <a:off x="7451725" y="5984875"/>
            <a:ext cx="11366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GB" sz="2000">
                <a:latin typeface="Tahoma" pitchFamily="34" charset="0"/>
              </a:rPr>
              <a:t>Quantity</a:t>
            </a:r>
          </a:p>
        </p:txBody>
      </p:sp>
    </p:spTree>
    <p:extLst>
      <p:ext uri="{BB962C8B-B14F-4D97-AF65-F5344CB8AC3E}">
        <p14:creationId xmlns:p14="http://schemas.microsoft.com/office/powerpoint/2010/main" val="63956656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33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smtClean="0"/>
              <a:t>Financial cost</a:t>
            </a:r>
          </a:p>
          <a:p>
            <a:pPr lvl="1"/>
            <a:endParaRPr lang="tr-TR" dirty="0"/>
          </a:p>
          <a:p>
            <a:pPr lvl="1"/>
            <a:r>
              <a:rPr lang="en-US" dirty="0" smtClean="0"/>
              <a:t>Expenditures </a:t>
            </a:r>
            <a:r>
              <a:rPr lang="en-US" dirty="0"/>
              <a:t>for resources to </a:t>
            </a:r>
            <a:endParaRPr lang="tr-TR" dirty="0" smtClean="0"/>
          </a:p>
          <a:p>
            <a:pPr lvl="2"/>
            <a:r>
              <a:rPr lang="en-US" dirty="0" smtClean="0"/>
              <a:t>implement </a:t>
            </a:r>
            <a:r>
              <a:rPr lang="en-US" dirty="0"/>
              <a:t>the program </a:t>
            </a:r>
            <a:endParaRPr lang="tr-TR" dirty="0" smtClean="0"/>
          </a:p>
          <a:p>
            <a:pPr lvl="2"/>
            <a:r>
              <a:rPr lang="tr-TR" dirty="0" smtClean="0"/>
              <a:t>Treatment</a:t>
            </a:r>
          </a:p>
          <a:p>
            <a:pPr marL="301943" lvl="1" indent="0">
              <a:buNone/>
            </a:pPr>
            <a:r>
              <a:rPr lang="en-US" dirty="0" smtClean="0"/>
              <a:t> </a:t>
            </a:r>
            <a:r>
              <a:rPr lang="tr-TR" dirty="0"/>
              <a:t>B</a:t>
            </a:r>
            <a:r>
              <a:rPr lang="en-US" dirty="0" err="1" smtClean="0"/>
              <a:t>ased</a:t>
            </a:r>
            <a:r>
              <a:rPr lang="en-US" dirty="0" smtClean="0"/>
              <a:t> </a:t>
            </a:r>
            <a:r>
              <a:rPr lang="en-US" dirty="0"/>
              <a:t>on market prices. </a:t>
            </a:r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Economical cost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What is cost?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1898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Importance of marginal cost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1628800"/>
            <a:ext cx="8026400" cy="4983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86207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 of marginal cost</a:t>
            </a:r>
            <a:endParaRPr lang="tr-T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84976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67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6" y="188640"/>
            <a:ext cx="9115793" cy="4066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4581128"/>
            <a:ext cx="6288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Extra cost of keeping patients in hospital for another day </a:t>
            </a:r>
            <a:r>
              <a:rPr lang="tr-TR" dirty="0" smtClean="0"/>
              <a:t>in</a:t>
            </a:r>
          </a:p>
          <a:p>
            <a:r>
              <a:rPr lang="tr-TR" dirty="0" smtClean="0"/>
              <a:t> </a:t>
            </a:r>
            <a:r>
              <a:rPr lang="tr-TR" dirty="0"/>
              <a:t>hospital cost less than the average daily cost of the whole stay</a:t>
            </a:r>
          </a:p>
          <a:p>
            <a:endParaRPr lang="tr-TR" dirty="0"/>
          </a:p>
        </p:txBody>
      </p:sp>
      <p:sp>
        <p:nvSpPr>
          <p:cNvPr id="4" name="TextBox 3"/>
          <p:cNvSpPr txBox="1"/>
          <p:nvPr/>
        </p:nvSpPr>
        <p:spPr>
          <a:xfrm>
            <a:off x="4986632" y="3495190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3 days</a:t>
            </a:r>
            <a:endParaRPr lang="tr-TR" dirty="0"/>
          </a:p>
        </p:txBody>
      </p:sp>
      <p:sp>
        <p:nvSpPr>
          <p:cNvPr id="6" name="TextBox 5"/>
          <p:cNvSpPr txBox="1"/>
          <p:nvPr/>
        </p:nvSpPr>
        <p:spPr>
          <a:xfrm>
            <a:off x="7452319" y="3474300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6</a:t>
            </a:r>
            <a:r>
              <a:rPr lang="tr-TR" dirty="0" smtClean="0"/>
              <a:t> days</a:t>
            </a:r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7905055" y="2204864"/>
            <a:ext cx="1266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Actual </a:t>
            </a:r>
          </a:p>
          <a:p>
            <a:r>
              <a:rPr lang="tr-TR" dirty="0" smtClean="0"/>
              <a:t>cost saving</a:t>
            </a:r>
            <a:endParaRPr lang="tr-TR" dirty="0"/>
          </a:p>
        </p:txBody>
      </p:sp>
      <p:cxnSp>
        <p:nvCxnSpPr>
          <p:cNvPr id="8" name="Straight Arrow Connector 7"/>
          <p:cNvCxnSpPr>
            <a:stCxn id="5" idx="1"/>
          </p:cNvCxnSpPr>
          <p:nvPr/>
        </p:nvCxnSpPr>
        <p:spPr>
          <a:xfrm flipH="1">
            <a:off x="6516216" y="2528030"/>
            <a:ext cx="1388839" cy="5409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129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Types of costing</a:t>
            </a:r>
          </a:p>
        </p:txBody>
      </p:sp>
      <p:sp>
        <p:nvSpPr>
          <p:cNvPr id="104448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286750" cy="4479925"/>
          </a:xfrm>
          <a:noFill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endParaRPr lang="tr-TR" dirty="0" smtClean="0"/>
          </a:p>
          <a:p>
            <a:pPr>
              <a:lnSpc>
                <a:spcPct val="80000"/>
              </a:lnSpc>
            </a:pPr>
            <a:r>
              <a:rPr lang="en-GB" dirty="0" smtClean="0"/>
              <a:t>Valuation is dependent on the form of measurement</a:t>
            </a:r>
          </a:p>
          <a:p>
            <a:pPr>
              <a:lnSpc>
                <a:spcPct val="80000"/>
              </a:lnSpc>
            </a:pPr>
            <a:endParaRPr lang="tr-TR" dirty="0" smtClean="0"/>
          </a:p>
          <a:p>
            <a:pPr>
              <a:lnSpc>
                <a:spcPct val="80000"/>
              </a:lnSpc>
            </a:pPr>
            <a:endParaRPr lang="tr-TR" dirty="0"/>
          </a:p>
          <a:p>
            <a:pPr>
              <a:lnSpc>
                <a:spcPct val="80000"/>
              </a:lnSpc>
            </a:pPr>
            <a:r>
              <a:rPr lang="en-GB" dirty="0" smtClean="0"/>
              <a:t>Costing can be performed “top down” or “bottom up”</a:t>
            </a:r>
            <a:endParaRPr lang="tr-TR" dirty="0" smtClean="0"/>
          </a:p>
          <a:p>
            <a:pPr>
              <a:lnSpc>
                <a:spcPct val="80000"/>
              </a:lnSpc>
            </a:pPr>
            <a:endParaRPr lang="tr-TR" dirty="0"/>
          </a:p>
          <a:p>
            <a:pPr>
              <a:lnSpc>
                <a:spcPct val="80000"/>
              </a:lnSpc>
            </a:pPr>
            <a:endParaRPr lang="tr-TR" dirty="0" smtClean="0"/>
          </a:p>
          <a:p>
            <a:pPr>
              <a:lnSpc>
                <a:spcPct val="80000"/>
              </a:lnSpc>
            </a:pPr>
            <a:r>
              <a:rPr lang="en-GB" dirty="0" smtClean="0"/>
              <a:t>Choice between these is often dependent on data availability and time constraints</a:t>
            </a:r>
          </a:p>
        </p:txBody>
      </p:sp>
    </p:spTree>
    <p:extLst>
      <p:ext uri="{BB962C8B-B14F-4D97-AF65-F5344CB8AC3E}">
        <p14:creationId xmlns:p14="http://schemas.microsoft.com/office/powerpoint/2010/main" val="18709436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44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44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4448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485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Top-down</a:t>
            </a:r>
          </a:p>
          <a:p>
            <a:pPr lvl="1"/>
            <a:r>
              <a:rPr lang="tr-TR" dirty="0" smtClean="0"/>
              <a:t>Allocate total resources(costs) to lower levels of resource(cost) objects</a:t>
            </a:r>
          </a:p>
          <a:p>
            <a:pPr marL="301943" lvl="1" indent="0">
              <a:buNone/>
            </a:pPr>
            <a:endParaRPr lang="tr-TR" dirty="0"/>
          </a:p>
          <a:p>
            <a:r>
              <a:rPr lang="tr-TR" dirty="0" smtClean="0"/>
              <a:t>Bottom-up</a:t>
            </a:r>
          </a:p>
          <a:p>
            <a:pPr lvl="1"/>
            <a:r>
              <a:rPr lang="tr-TR" dirty="0" smtClean="0"/>
              <a:t>Measures units of resources used and multiplies these resource units by unit costs</a:t>
            </a:r>
          </a:p>
          <a:p>
            <a:pPr lvl="1"/>
            <a:r>
              <a:rPr lang="tr-TR" dirty="0" smtClean="0"/>
              <a:t>Preferred method-more precise</a:t>
            </a:r>
          </a:p>
          <a:p>
            <a:pPr lvl="1"/>
            <a:r>
              <a:rPr lang="tr-TR" dirty="0" smtClean="0"/>
              <a:t>But very demanding</a:t>
            </a:r>
          </a:p>
          <a:p>
            <a:pPr lvl="1"/>
            <a:r>
              <a:rPr lang="tr-TR" dirty="0" smtClean="0"/>
              <a:t>Unit prices not always available </a:t>
            </a:r>
          </a:p>
          <a:p>
            <a:pPr lvl="1"/>
            <a:endParaRPr lang="tr-TR" dirty="0" smtClean="0"/>
          </a:p>
          <a:p>
            <a:pPr marL="627063" lvl="2" indent="0">
              <a:buNone/>
            </a:pPr>
            <a:r>
              <a:rPr lang="tr-TR" dirty="0" smtClean="0"/>
              <a:t> 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Measurement of costs and resources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628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 Top-Down costing</a:t>
            </a:r>
            <a:endParaRPr lang="tr-TR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7"/>
            <a:ext cx="8136903" cy="310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6237312"/>
            <a:ext cx="741682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Applied Methods of Cost-Benefit Analysis in Health </a:t>
            </a:r>
            <a:r>
              <a:rPr lang="en-US" sz="1050" b="1" dirty="0" smtClean="0"/>
              <a:t>Care</a:t>
            </a:r>
            <a:r>
              <a:rPr lang="tr-TR" sz="1050" b="1" dirty="0" smtClean="0"/>
              <a:t>    </a:t>
            </a:r>
            <a:r>
              <a:rPr lang="en-US" sz="1050" dirty="0" smtClean="0"/>
              <a:t>Emma </a:t>
            </a:r>
            <a:r>
              <a:rPr lang="en-US" sz="1050" dirty="0" err="1"/>
              <a:t>McIntosh,Philip</a:t>
            </a:r>
            <a:r>
              <a:rPr lang="en-US" sz="1050" dirty="0"/>
              <a:t> </a:t>
            </a:r>
            <a:r>
              <a:rPr lang="en-US" sz="1050" dirty="0" err="1"/>
              <a:t>Clarke,Emma</a:t>
            </a:r>
            <a:r>
              <a:rPr lang="en-US" sz="1050" dirty="0"/>
              <a:t> </a:t>
            </a:r>
            <a:r>
              <a:rPr lang="en-US" sz="1050" dirty="0" err="1"/>
              <a:t>Frew,Jordan</a:t>
            </a:r>
            <a:r>
              <a:rPr lang="en-US" sz="1050" dirty="0"/>
              <a:t> </a:t>
            </a:r>
            <a:r>
              <a:rPr lang="en-US" sz="1050" dirty="0" err="1"/>
              <a:t>Louvier</a:t>
            </a:r>
            <a:endParaRPr lang="tr-TR" sz="1050" dirty="0"/>
          </a:p>
        </p:txBody>
      </p:sp>
      <p:sp>
        <p:nvSpPr>
          <p:cNvPr id="2" name="TextBox 1"/>
          <p:cNvSpPr txBox="1"/>
          <p:nvPr/>
        </p:nvSpPr>
        <p:spPr>
          <a:xfrm>
            <a:off x="683568" y="5435932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Electricity, water.....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67925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Allocation</a:t>
            </a:r>
            <a:endParaRPr lang="tr-T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128792" cy="4552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3212976"/>
            <a:ext cx="3451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Paid hours for administration</a:t>
            </a:r>
          </a:p>
          <a:p>
            <a:r>
              <a:rPr lang="tr-TR" dirty="0" smtClean="0"/>
              <a:t>Square footage for housekeeping</a:t>
            </a:r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4213992"/>
            <a:ext cx="9361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Radiology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16980" y="4725144"/>
            <a:ext cx="9361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Laboratory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2564904"/>
            <a:ext cx="9361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Cleaning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8064" y="3184393"/>
            <a:ext cx="9361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Security</a:t>
            </a:r>
          </a:p>
        </p:txBody>
      </p:sp>
    </p:spTree>
    <p:extLst>
      <p:ext uri="{BB962C8B-B14F-4D97-AF65-F5344CB8AC3E}">
        <p14:creationId xmlns:p14="http://schemas.microsoft.com/office/powerpoint/2010/main" val="359897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2276872"/>
            <a:ext cx="7408333" cy="3450696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Ingredients approach</a:t>
            </a:r>
          </a:p>
          <a:p>
            <a:pPr lvl="1"/>
            <a:r>
              <a:rPr lang="tr-TR" dirty="0" smtClean="0"/>
              <a:t>Quantities of goods-services</a:t>
            </a:r>
          </a:p>
          <a:p>
            <a:pPr lvl="1"/>
            <a:r>
              <a:rPr lang="tr-TR" dirty="0" smtClean="0"/>
              <a:t>Multiply with input price (unit cost)</a:t>
            </a:r>
          </a:p>
          <a:p>
            <a:pPr lvl="1"/>
            <a:endParaRPr lang="tr-TR" dirty="0"/>
          </a:p>
          <a:p>
            <a:r>
              <a:rPr lang="tr-TR" dirty="0" smtClean="0"/>
              <a:t>Survey of patients or caregivers</a:t>
            </a:r>
          </a:p>
          <a:p>
            <a:pPr lvl="1"/>
            <a:r>
              <a:rPr lang="tr-TR" dirty="0" smtClean="0"/>
              <a:t>Costs associated with accessing+receiving care</a:t>
            </a:r>
          </a:p>
          <a:p>
            <a:pPr lvl="2"/>
            <a:r>
              <a:rPr lang="tr-TR" dirty="0" smtClean="0"/>
              <a:t>OOP, travel..</a:t>
            </a:r>
          </a:p>
          <a:p>
            <a:pPr lvl="2"/>
            <a:r>
              <a:rPr lang="tr-TR" dirty="0" smtClean="0"/>
              <a:t>Opportunity cost-patients and caregivers time</a:t>
            </a:r>
          </a:p>
          <a:p>
            <a:endParaRPr lang="tr-TR" dirty="0" smtClean="0"/>
          </a:p>
          <a:p>
            <a:r>
              <a:rPr lang="tr-TR" dirty="0" smtClean="0"/>
              <a:t>Detailed review of programme</a:t>
            </a:r>
          </a:p>
          <a:p>
            <a:pPr lvl="1"/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Bottom-up Costing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4199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8023" y="75982"/>
            <a:ext cx="3645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Example:Salt reduction programme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8011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/>
              <a:t>S</a:t>
            </a:r>
            <a:r>
              <a:rPr lang="en-US" dirty="0" err="1" smtClean="0"/>
              <a:t>tudies</a:t>
            </a:r>
            <a:r>
              <a:rPr lang="en-US" dirty="0" smtClean="0"/>
              <a:t> </a:t>
            </a:r>
            <a:r>
              <a:rPr lang="en-US" dirty="0"/>
              <a:t>and reviews of </a:t>
            </a:r>
            <a:r>
              <a:rPr lang="en-US" dirty="0" smtClean="0"/>
              <a:t>studies</a:t>
            </a:r>
            <a:endParaRPr lang="en-US" dirty="0"/>
          </a:p>
          <a:p>
            <a:r>
              <a:rPr lang="tr-TR" dirty="0"/>
              <a:t>T</a:t>
            </a:r>
            <a:r>
              <a:rPr lang="en-US" dirty="0" err="1" smtClean="0"/>
              <a:t>extbook</a:t>
            </a:r>
            <a:r>
              <a:rPr lang="en-US" dirty="0" smtClean="0"/>
              <a:t> </a:t>
            </a:r>
            <a:r>
              <a:rPr lang="en-US" dirty="0"/>
              <a:t>knowledge of the disease course and treatment </a:t>
            </a:r>
            <a:r>
              <a:rPr lang="en-US" dirty="0" smtClean="0"/>
              <a:t>alternatives </a:t>
            </a:r>
            <a:endParaRPr lang="en-US" dirty="0"/>
          </a:p>
          <a:p>
            <a:r>
              <a:rPr lang="tr-TR" dirty="0" smtClean="0"/>
              <a:t>Clinical </a:t>
            </a:r>
            <a:r>
              <a:rPr lang="tr-TR" dirty="0"/>
              <a:t>practice </a:t>
            </a:r>
            <a:r>
              <a:rPr lang="tr-TR" dirty="0" smtClean="0"/>
              <a:t>guidelines </a:t>
            </a:r>
            <a:endParaRPr lang="tr-TR" dirty="0"/>
          </a:p>
          <a:p>
            <a:r>
              <a:rPr lang="tr-TR" dirty="0"/>
              <a:t>A</a:t>
            </a:r>
            <a:r>
              <a:rPr lang="en-US" dirty="0" err="1" smtClean="0"/>
              <a:t>dministrative</a:t>
            </a:r>
            <a:r>
              <a:rPr lang="en-US" dirty="0" smtClean="0"/>
              <a:t> </a:t>
            </a:r>
            <a:r>
              <a:rPr lang="en-US" dirty="0"/>
              <a:t>and accounting data (e.g. data from all health insurance funds</a:t>
            </a:r>
            <a:r>
              <a:rPr lang="en-US" dirty="0" smtClean="0"/>
              <a:t>)</a:t>
            </a:r>
            <a:endParaRPr lang="tr-TR" dirty="0" smtClean="0"/>
          </a:p>
          <a:p>
            <a:r>
              <a:rPr lang="tr-TR" dirty="0" smtClean="0"/>
              <a:t>Patient records</a:t>
            </a:r>
            <a:endParaRPr lang="en-US" dirty="0"/>
          </a:p>
          <a:p>
            <a:r>
              <a:rPr lang="tr-TR" dirty="0" smtClean="0"/>
              <a:t>Expert opinions</a:t>
            </a:r>
          </a:p>
          <a:p>
            <a:r>
              <a:rPr lang="tr-TR" dirty="0" smtClean="0"/>
              <a:t>Questionnaires </a:t>
            </a:r>
            <a:endParaRPr lang="tr-TR" dirty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Identification of resource consumption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84777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tr-TR" dirty="0" smtClean="0"/>
              <a:t>Real cost of any programme is not the number of dollars appearing on the programme budget, but rather the value of </a:t>
            </a:r>
            <a:r>
              <a:rPr lang="tr-TR" b="1" dirty="0" smtClean="0"/>
              <a:t>benefits</a:t>
            </a:r>
            <a:r>
              <a:rPr lang="tr-TR" dirty="0" smtClean="0"/>
              <a:t> achieveable in some other programme that has been forgone by commiting the resources in question to the first programme.</a:t>
            </a:r>
          </a:p>
          <a:p>
            <a:endParaRPr lang="tr-TR" dirty="0"/>
          </a:p>
          <a:p>
            <a:endParaRPr lang="tr-TR" dirty="0"/>
          </a:p>
          <a:p>
            <a:r>
              <a:rPr lang="en-US" dirty="0"/>
              <a:t>Value of the lost benefit because the resource is not available for its next best use. </a:t>
            </a:r>
          </a:p>
          <a:p>
            <a:endParaRPr lang="tr-TR" dirty="0" smtClean="0"/>
          </a:p>
          <a:p>
            <a:endParaRPr lang="tr-TR" dirty="0"/>
          </a:p>
          <a:p>
            <a:r>
              <a:rPr lang="tr-TR" dirty="0" smtClean="0"/>
              <a:t>Opportunity cost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What is cost?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11872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Bottom-up costing</a:t>
            </a:r>
            <a:endParaRPr lang="tr-TR" dirty="0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42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Accounting data</a:t>
            </a:r>
            <a:endParaRPr lang="tr-TR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820472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2159" y="5877272"/>
            <a:ext cx="22942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Total cost=879 TL</a:t>
            </a:r>
          </a:p>
          <a:p>
            <a:r>
              <a:rPr lang="tr-TR" dirty="0" smtClean="0"/>
              <a:t>Physician cost=21 TL??</a:t>
            </a:r>
          </a:p>
          <a:p>
            <a:r>
              <a:rPr lang="tr-TR" dirty="0" smtClean="0"/>
              <a:t>Nursing???</a:t>
            </a:r>
          </a:p>
        </p:txBody>
      </p:sp>
    </p:spTree>
    <p:extLst>
      <p:ext uri="{BB962C8B-B14F-4D97-AF65-F5344CB8AC3E}">
        <p14:creationId xmlns:p14="http://schemas.microsoft.com/office/powerpoint/2010/main" val="343199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Delphi Panel</a:t>
            </a:r>
            <a:endParaRPr lang="tr-TR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806489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17032"/>
            <a:ext cx="8524899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114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What if the procedure is not accounting data?</a:t>
            </a:r>
            <a:endParaRPr lang="tr-TR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4680520" cy="4315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67744" y="3645024"/>
            <a:ext cx="4464496" cy="180020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4512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What if the procedure is not accounting data?</a:t>
            </a: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80928"/>
            <a:ext cx="4896544" cy="2895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059832" y="4653136"/>
            <a:ext cx="374441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68012" y="4879586"/>
            <a:ext cx="45362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68012" y="5157192"/>
            <a:ext cx="45362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36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Assumptions</a:t>
            </a:r>
            <a:endParaRPr lang="tr-T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68760"/>
            <a:ext cx="914399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94314"/>
            <a:ext cx="4688333" cy="354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837" y="3140967"/>
            <a:ext cx="4456683" cy="3699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7504" y="3861048"/>
            <a:ext cx="4608512" cy="2520280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" name="Straight Connector 5"/>
          <p:cNvCxnSpPr/>
          <p:nvPr/>
        </p:nvCxnSpPr>
        <p:spPr>
          <a:xfrm>
            <a:off x="2627784" y="4797152"/>
            <a:ext cx="19442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09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6" y="0"/>
            <a:ext cx="9172576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64904"/>
            <a:ext cx="7344816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645024"/>
            <a:ext cx="626469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111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What detail needed?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3625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/>
            </a:r>
            <a:br>
              <a:rPr lang="tr-TR" dirty="0"/>
            </a:br>
            <a:r>
              <a:rPr lang="tr-TR" b="1" dirty="0"/>
              <a:t>M</a:t>
            </a:r>
            <a:r>
              <a:rPr lang="tr-TR" b="1" dirty="0" smtClean="0"/>
              <a:t>icro-costing </a:t>
            </a:r>
            <a:r>
              <a:rPr lang="tr-TR" b="1" dirty="0"/>
              <a:t>versus </a:t>
            </a:r>
            <a:r>
              <a:rPr lang="tr-TR" b="1" dirty="0" smtClean="0"/>
              <a:t>Macro-costing 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78488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37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Discounting</a:t>
            </a:r>
            <a:endParaRPr lang="en-CA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916832"/>
            <a:ext cx="7772400" cy="4114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If I offered to give you £1000 today OR £1000 in 5 years which would you choose?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dirty="0" smtClean="0"/>
              <a:t>Would you rather pay me £1000 today OR £1000 in 5 years?</a:t>
            </a:r>
            <a:endParaRPr lang="tr-TR" sz="2400" dirty="0" smtClean="0"/>
          </a:p>
          <a:p>
            <a:pPr>
              <a:lnSpc>
                <a:spcPct val="90000"/>
              </a:lnSpc>
            </a:pPr>
            <a:endParaRPr lang="tr-TR" dirty="0"/>
          </a:p>
          <a:p>
            <a:pPr>
              <a:lnSpc>
                <a:spcPct val="90000"/>
              </a:lnSpc>
            </a:pPr>
            <a:r>
              <a:rPr lang="tr-TR" dirty="0" smtClean="0"/>
              <a:t>Flu</a:t>
            </a:r>
            <a:r>
              <a:rPr lang="tr-TR" sz="2400" dirty="0" smtClean="0"/>
              <a:t>?</a:t>
            </a:r>
          </a:p>
          <a:p>
            <a:pPr lvl="1">
              <a:lnSpc>
                <a:spcPct val="90000"/>
              </a:lnSpc>
            </a:pPr>
            <a:r>
              <a:rPr lang="tr-TR" sz="2200" dirty="0" smtClean="0"/>
              <a:t>Now</a:t>
            </a:r>
          </a:p>
          <a:p>
            <a:pPr lvl="1">
              <a:lnSpc>
                <a:spcPct val="90000"/>
              </a:lnSpc>
            </a:pPr>
            <a:endParaRPr lang="tr-TR" dirty="0"/>
          </a:p>
          <a:p>
            <a:pPr lvl="1">
              <a:lnSpc>
                <a:spcPct val="90000"/>
              </a:lnSpc>
            </a:pPr>
            <a:r>
              <a:rPr lang="tr-TR" sz="2200" dirty="0" smtClean="0"/>
              <a:t>5 years later</a:t>
            </a:r>
          </a:p>
          <a:p>
            <a:pPr>
              <a:lnSpc>
                <a:spcPct val="90000"/>
              </a:lnSpc>
            </a:pPr>
            <a:endParaRPr lang="tr-TR" dirty="0" smtClean="0"/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 smtClean="0"/>
              <a:t>		</a:t>
            </a:r>
            <a:endParaRPr lang="en-CA" sz="2000" dirty="0" smtClean="0"/>
          </a:p>
        </p:txBody>
      </p:sp>
    </p:spTree>
    <p:extLst>
      <p:ext uri="{BB962C8B-B14F-4D97-AF65-F5344CB8AC3E}">
        <p14:creationId xmlns:p14="http://schemas.microsoft.com/office/powerpoint/2010/main" val="233005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1330" name="Picture 2" descr="Implant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679575"/>
            <a:ext cx="11715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1331" name="Picture 3" descr="crosslg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2071688"/>
            <a:ext cx="81915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1332" name="Picture 4" descr="cataracts-img1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92413"/>
            <a:ext cx="6762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1333" name="Picture 5" descr="000D6695-D454-1121-92CC80BFB6FA0000">
            <a:hlinkClick r:id="rId9" action="ppaction://hlinkfile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3440113"/>
            <a:ext cx="9048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1334" name="Text Box 6"/>
          <p:cNvSpPr txBox="1">
            <a:spLocks noChangeArrowheads="1"/>
          </p:cNvSpPr>
          <p:nvPr/>
        </p:nvSpPr>
        <p:spPr bwMode="auto">
          <a:xfrm>
            <a:off x="3563938" y="1906588"/>
            <a:ext cx="4176712" cy="376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1614488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793875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973263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152650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6098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30670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5242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9814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endParaRPr lang="en-GB" sz="2400" dirty="0">
              <a:cs typeface="Arial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1 heart-bypass operation</a:t>
            </a:r>
            <a:endParaRPr lang="en-US" sz="2400" dirty="0">
              <a:cs typeface="Arial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 </a:t>
            </a:r>
            <a:endParaRPr lang="en-US" sz="2400" dirty="0">
              <a:cs typeface="Arial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150 vaccinations for Measles,</a:t>
            </a:r>
            <a:br>
              <a:rPr lang="en-GB" sz="2400" dirty="0">
                <a:cs typeface="Arial" charset="0"/>
              </a:rPr>
            </a:br>
            <a:r>
              <a:rPr lang="en-GB" sz="2400" dirty="0">
                <a:cs typeface="Arial" charset="0"/>
              </a:rPr>
              <a:t>Mumps and Rubella (MMR)</a:t>
            </a:r>
            <a:endParaRPr lang="en-US" sz="2400" dirty="0">
              <a:cs typeface="Arial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endParaRPr lang="en-GB" sz="2400" dirty="0">
              <a:cs typeface="Arial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GB" sz="1200" dirty="0">
                <a:cs typeface="Arial" charset="0"/>
              </a:rPr>
              <a:t> </a:t>
            </a:r>
            <a:endParaRPr lang="en-US" sz="1200" dirty="0">
              <a:cs typeface="Arial" charset="0"/>
            </a:endParaRPr>
          </a:p>
          <a:p>
            <a:pPr algn="r"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2000 school dinners</a:t>
            </a:r>
            <a:endParaRPr lang="en-US" sz="2400" dirty="0">
              <a:cs typeface="Arial" charset="0"/>
            </a:endParaRPr>
          </a:p>
        </p:txBody>
      </p:sp>
      <p:pic>
        <p:nvPicPr>
          <p:cNvPr id="1251335" name="Picture 7" descr="girl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4303713"/>
            <a:ext cx="9620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1336" name="Picture 8" descr="dinner1_larg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575" y="5033963"/>
            <a:ext cx="13049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1337" name="Text Box 9"/>
          <p:cNvSpPr txBox="1">
            <a:spLocks noChangeArrowheads="1"/>
          </p:cNvSpPr>
          <p:nvPr/>
        </p:nvSpPr>
        <p:spPr bwMode="auto">
          <a:xfrm>
            <a:off x="1547813" y="1639888"/>
            <a:ext cx="4176712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1614488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793875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973263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152650">
              <a:spcBef>
                <a:spcPct val="0"/>
              </a:spcBef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6098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30670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5242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981450" fontAlgn="base">
              <a:spcBef>
                <a:spcPct val="0"/>
              </a:spcBef>
              <a:spcAft>
                <a:spcPct val="0"/>
              </a:spcAft>
              <a:tabLst>
                <a:tab pos="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One-third of a cochlear implant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US" sz="24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11 cataract removals</a:t>
            </a:r>
            <a:endParaRPr lang="en-US" sz="24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 </a:t>
            </a:r>
            <a:endParaRPr lang="en-US" sz="24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en-GB" sz="12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Half a junior-school teaching</a:t>
            </a:r>
            <a:br>
              <a:rPr lang="en-GB" sz="2400" dirty="0">
                <a:cs typeface="Arial" charset="0"/>
              </a:rPr>
            </a:br>
            <a:r>
              <a:rPr lang="en-GB" sz="2400" dirty="0">
                <a:cs typeface="Arial" charset="0"/>
              </a:rPr>
              <a:t>assistant for a year</a:t>
            </a:r>
          </a:p>
          <a:p>
            <a:pPr>
              <a:spcBef>
                <a:spcPct val="50000"/>
              </a:spcBef>
              <a:buFontTx/>
              <a:buNone/>
            </a:pPr>
            <a:endParaRPr lang="en-GB" sz="12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endParaRPr lang="en-GB" sz="1200" dirty="0">
              <a:cs typeface="Arial" charset="0"/>
            </a:endParaRPr>
          </a:p>
          <a:p>
            <a:pPr>
              <a:spcBef>
                <a:spcPct val="50000"/>
              </a:spcBef>
              <a:buFontTx/>
              <a:buNone/>
            </a:pPr>
            <a:r>
              <a:rPr lang="en-GB" sz="2400" dirty="0">
                <a:cs typeface="Arial" charset="0"/>
              </a:rPr>
              <a:t>One-thousandth of a Challenger 2 military tank</a:t>
            </a:r>
          </a:p>
        </p:txBody>
      </p:sp>
      <p:sp>
        <p:nvSpPr>
          <p:cNvPr id="1251338" name="Text Box 10"/>
          <p:cNvSpPr txBox="1">
            <a:spLocks noChangeArrowheads="1"/>
          </p:cNvSpPr>
          <p:nvPr/>
        </p:nvSpPr>
        <p:spPr bwMode="auto">
          <a:xfrm>
            <a:off x="395288" y="188913"/>
            <a:ext cx="82629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fi-FI" sz="3200" dirty="0">
                <a:solidFill>
                  <a:schemeClr val="bg1"/>
                </a:solidFill>
              </a:rPr>
              <a:t>Cost </a:t>
            </a:r>
            <a:r>
              <a:rPr lang="tr-TR" sz="3200" dirty="0">
                <a:solidFill>
                  <a:schemeClr val="bg1"/>
                </a:solidFill>
              </a:rPr>
              <a:t>=</a:t>
            </a:r>
            <a:r>
              <a:rPr lang="fi-FI" sz="3200" dirty="0" smtClean="0">
                <a:solidFill>
                  <a:schemeClr val="bg1"/>
                </a:solidFill>
              </a:rPr>
              <a:t>"foregone </a:t>
            </a:r>
            <a:r>
              <a:rPr lang="fi-FI" sz="3200" dirty="0">
                <a:solidFill>
                  <a:schemeClr val="bg1"/>
                </a:solidFill>
              </a:rPr>
              <a:t>benefit"</a:t>
            </a:r>
          </a:p>
        </p:txBody>
      </p:sp>
      <p:pic>
        <p:nvPicPr>
          <p:cNvPr id="1251339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5730875"/>
            <a:ext cx="1331912" cy="99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51340" name="Rectangle 12"/>
          <p:cNvSpPr>
            <a:spLocks noChangeArrowheads="1"/>
          </p:cNvSpPr>
          <p:nvPr/>
        </p:nvSpPr>
        <p:spPr bwMode="auto">
          <a:xfrm>
            <a:off x="179388" y="785813"/>
            <a:ext cx="8640762" cy="69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 anchor="ctr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400" b="1" dirty="0">
                <a:solidFill>
                  <a:srgbClr val="FFB900"/>
                </a:solidFill>
              </a:rPr>
              <a:t>1 course of In vitro fertilisation (IVF) = €3,000</a:t>
            </a:r>
            <a:r>
              <a:rPr lang="en-GB" sz="2000" dirty="0">
                <a:solidFill>
                  <a:srgbClr val="FFB900"/>
                </a:solidFill>
              </a:rPr>
              <a:t/>
            </a:r>
            <a:br>
              <a:rPr lang="en-GB" sz="2000" dirty="0">
                <a:solidFill>
                  <a:srgbClr val="FFB900"/>
                </a:solidFill>
              </a:rPr>
            </a:br>
            <a:endParaRPr lang="en-US" sz="2000" dirty="0">
              <a:solidFill>
                <a:srgbClr val="FFB9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1205018"/>
            <a:ext cx="4333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/>
              <a:t>What if 1 course of liposuction</a:t>
            </a:r>
            <a:r>
              <a:rPr lang="tr-TR" sz="2000" b="1" dirty="0"/>
              <a:t>=</a:t>
            </a:r>
            <a:r>
              <a:rPr lang="en-GB" sz="2000" b="1" dirty="0"/>
              <a:t> € </a:t>
            </a:r>
            <a:r>
              <a:rPr lang="tr-TR" sz="2000" b="1" dirty="0"/>
              <a:t>3000</a:t>
            </a:r>
          </a:p>
        </p:txBody>
      </p:sp>
    </p:spTree>
    <p:extLst>
      <p:ext uri="{BB962C8B-B14F-4D97-AF65-F5344CB8AC3E}">
        <p14:creationId xmlns:p14="http://schemas.microsoft.com/office/powerpoint/2010/main" val="189626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5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5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5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513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51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513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51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513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5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13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51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13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5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513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mtClean="0"/>
              <a:t>Discounting</a:t>
            </a:r>
          </a:p>
        </p:txBody>
      </p:sp>
      <p:sp>
        <p:nvSpPr>
          <p:cNvPr id="1026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286750" cy="4479925"/>
          </a:xfrm>
          <a:noFill/>
        </p:spPr>
        <p:txBody>
          <a:bodyPr/>
          <a:lstStyle/>
          <a:p>
            <a:r>
              <a:rPr lang="en-GB" sz="2800" dirty="0" smtClean="0"/>
              <a:t>Prefer to have benefits now and bear costs in the future – ‘time preference’</a:t>
            </a:r>
          </a:p>
          <a:p>
            <a:r>
              <a:rPr lang="en-GB" sz="2800" dirty="0" smtClean="0"/>
              <a:t>‘Rate’ of time preference is termed ‘discount rate’</a:t>
            </a:r>
          </a:p>
          <a:p>
            <a:r>
              <a:rPr lang="en-GB" sz="2800" dirty="0" smtClean="0"/>
              <a:t>To allow for differential timing of costs (and benefits) between programmes all future costs (and benefits) should be stated in terms of their present value using discount rate</a:t>
            </a:r>
          </a:p>
          <a:p>
            <a:r>
              <a:rPr lang="en-GB" sz="2800" dirty="0" smtClean="0"/>
              <a:t>Thus, future costs given less weight than present costs</a:t>
            </a:r>
          </a:p>
        </p:txBody>
      </p:sp>
    </p:spTree>
    <p:extLst>
      <p:ext uri="{BB962C8B-B14F-4D97-AF65-F5344CB8AC3E}">
        <p14:creationId xmlns:p14="http://schemas.microsoft.com/office/powerpoint/2010/main" val="33899194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6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6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26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6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53" grpId="0" build="p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Discounting</a:t>
            </a:r>
            <a:endParaRPr lang="tr-TR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pPr lvl="1">
              <a:tabLst>
                <a:tab pos="989013" algn="l"/>
                <a:tab pos="1081088" algn="l"/>
              </a:tabLst>
            </a:pPr>
            <a:r>
              <a:rPr lang="fi-FI" sz="1800" dirty="0" smtClean="0"/>
              <a:t>P = present value</a:t>
            </a:r>
          </a:p>
          <a:p>
            <a:pPr lvl="1">
              <a:tabLst>
                <a:tab pos="989013" algn="l"/>
                <a:tab pos="1081088" algn="l"/>
              </a:tabLst>
            </a:pPr>
            <a:r>
              <a:rPr lang="fi-FI" sz="2000" dirty="0" smtClean="0"/>
              <a:t>F</a:t>
            </a:r>
            <a:r>
              <a:rPr lang="fi-FI" sz="2000" baseline="-25000" dirty="0" smtClean="0"/>
              <a:t>n</a:t>
            </a:r>
            <a:r>
              <a:rPr lang="fi-FI" sz="2000" dirty="0" smtClean="0"/>
              <a:t> </a:t>
            </a:r>
            <a:r>
              <a:rPr lang="fi-FI" sz="2000" dirty="0"/>
              <a:t>	= future cost at year </a:t>
            </a:r>
            <a:r>
              <a:rPr lang="fi-FI" sz="2000" b="1" dirty="0"/>
              <a:t>n</a:t>
            </a:r>
          </a:p>
          <a:p>
            <a:pPr lvl="1">
              <a:tabLst>
                <a:tab pos="989013" algn="l"/>
                <a:tab pos="1081088" algn="l"/>
              </a:tabLst>
            </a:pPr>
            <a:r>
              <a:rPr lang="fi-FI" sz="2000" dirty="0"/>
              <a:t>r 	= annual interest (=discount rate</a:t>
            </a:r>
            <a:r>
              <a:rPr lang="fi-FI" sz="2000" dirty="0" smtClean="0"/>
              <a:t>)</a:t>
            </a:r>
            <a:endParaRPr lang="tr-TR" sz="2000" dirty="0" smtClean="0"/>
          </a:p>
          <a:p>
            <a:pPr lvl="1">
              <a:tabLst>
                <a:tab pos="989013" algn="l"/>
                <a:tab pos="1081088" algn="l"/>
              </a:tabLst>
            </a:pPr>
            <a:endParaRPr lang="tr-TR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fi-FI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fi-FI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fi-FI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fi-FI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fi-FI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fi-FI" sz="2000" dirty="0"/>
          </a:p>
          <a:p>
            <a:pPr lvl="1">
              <a:tabLst>
                <a:tab pos="989013" algn="l"/>
                <a:tab pos="1081088" algn="l"/>
              </a:tabLst>
            </a:pPr>
            <a:endParaRPr lang="en-US" sz="200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2716558"/>
              </p:ext>
            </p:extLst>
          </p:nvPr>
        </p:nvGraphicFramePr>
        <p:xfrm>
          <a:off x="1475656" y="4005064"/>
          <a:ext cx="5834063" cy="909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4" name="Equation" r:id="rId3" imgW="2768400" imgH="431640" progId="Equation.3">
                  <p:embed/>
                </p:oleObj>
              </mc:Choice>
              <mc:Fallback>
                <p:oleObj name="Equation" r:id="rId3" imgW="2768400" imgH="4316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4005064"/>
                        <a:ext cx="5834063" cy="909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820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Discounting example</a:t>
            </a:r>
            <a:endParaRPr lang="tr-TR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33670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295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dirty="0" smtClean="0"/>
              <a:t>Adjusting for international currencies</a:t>
            </a:r>
            <a:r>
              <a:rPr lang="tr-TR" sz="3600" dirty="0" smtClean="0"/>
              <a:t/>
            </a:r>
            <a:br>
              <a:rPr lang="tr-TR" sz="3600" dirty="0" smtClean="0"/>
            </a:br>
            <a:r>
              <a:rPr lang="tr-TR" sz="3600" dirty="0" smtClean="0"/>
              <a:t>PPP-USD</a:t>
            </a:r>
            <a:endParaRPr lang="en-US" sz="3600" dirty="0" smtClean="0"/>
          </a:p>
        </p:txBody>
      </p:sp>
      <p:sp>
        <p:nvSpPr>
          <p:cNvPr id="103014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286750" cy="4479925"/>
          </a:xfrm>
          <a:noFill/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An international dollar has the same purchasing power as the U.S. dollar has in the United States. </a:t>
            </a:r>
            <a:endParaRPr lang="tr-TR" dirty="0" smtClean="0"/>
          </a:p>
          <a:p>
            <a:pPr>
              <a:lnSpc>
                <a:spcPct val="90000"/>
              </a:lnSpc>
            </a:pPr>
            <a:endParaRPr lang="tr-TR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Costs </a:t>
            </a:r>
            <a:r>
              <a:rPr lang="en-US" dirty="0"/>
              <a:t>in local currency units are converted to international dollars using purchasing power parity (</a:t>
            </a:r>
            <a:r>
              <a:rPr lang="en-US" dirty="0" err="1"/>
              <a:t>ppp</a:t>
            </a:r>
            <a:r>
              <a:rPr lang="en-US" dirty="0"/>
              <a:t>) exchange rates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lnSpc>
                <a:spcPct val="90000"/>
              </a:lnSpc>
            </a:pPr>
            <a:endParaRPr lang="tr-TR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ppp</a:t>
            </a:r>
            <a:r>
              <a:rPr lang="en-US" dirty="0"/>
              <a:t> exchange rate is the number of units of a country's currency required to buy the same amounts of goods and services in the domestic market as U.S. dollar would buy in the United States</a:t>
            </a:r>
            <a:r>
              <a:rPr lang="en-US" dirty="0" smtClean="0"/>
              <a:t>.</a:t>
            </a:r>
            <a:endParaRPr lang="tr-TR" dirty="0" smtClean="0"/>
          </a:p>
          <a:p>
            <a:pPr>
              <a:lnSpc>
                <a:spcPct val="90000"/>
              </a:lnSpc>
            </a:pPr>
            <a:endParaRPr lang="tr-TR" dirty="0"/>
          </a:p>
          <a:p>
            <a:pPr>
              <a:lnSpc>
                <a:spcPct val="90000"/>
              </a:lnSpc>
            </a:pPr>
            <a:r>
              <a:rPr lang="en-US" dirty="0" smtClean="0"/>
              <a:t> </a:t>
            </a:r>
            <a:r>
              <a:rPr lang="en-US" dirty="0"/>
              <a:t>An international dollar is, therefore, a hypothetical currency that is used as a means of translating and comparing costs from one country to the other using a common reference point, the US dollar.</a:t>
            </a:r>
            <a:endParaRPr lang="en-GB" dirty="0" smtClean="0"/>
          </a:p>
          <a:p>
            <a:pPr>
              <a:lnSpc>
                <a:spcPct val="90000"/>
              </a:lnSpc>
            </a:pPr>
            <a:endParaRPr lang="tr-TR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PPPs are calculated from a common basket of goods</a:t>
            </a:r>
          </a:p>
        </p:txBody>
      </p:sp>
    </p:spTree>
    <p:extLst>
      <p:ext uri="{BB962C8B-B14F-4D97-AF65-F5344CB8AC3E}">
        <p14:creationId xmlns:p14="http://schemas.microsoft.com/office/powerpoint/2010/main" val="5565688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0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0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301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301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1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301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149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2287"/>
            <a:ext cx="6300192" cy="1078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779912" y="1988840"/>
            <a:ext cx="74178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Oval 7"/>
          <p:cNvSpPr/>
          <p:nvPr/>
        </p:nvSpPr>
        <p:spPr>
          <a:xfrm>
            <a:off x="4716016" y="1988840"/>
            <a:ext cx="74178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Oval 8"/>
          <p:cNvSpPr/>
          <p:nvPr/>
        </p:nvSpPr>
        <p:spPr>
          <a:xfrm>
            <a:off x="5796136" y="1988840"/>
            <a:ext cx="74178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6646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Cost regression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1844824"/>
            <a:ext cx="905827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5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Hospital costs</a:t>
            </a:r>
          </a:p>
          <a:p>
            <a:r>
              <a:rPr lang="tr-TR" dirty="0" smtClean="0"/>
              <a:t>1 year?</a:t>
            </a:r>
          </a:p>
          <a:p>
            <a:r>
              <a:rPr lang="tr-TR" dirty="0" smtClean="0"/>
              <a:t>10 year?</a:t>
            </a:r>
          </a:p>
          <a:p>
            <a:r>
              <a:rPr lang="tr-TR" dirty="0" smtClean="0"/>
              <a:t>Lifetime?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Duration for costing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4087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3200" dirty="0" smtClean="0"/>
              <a:t>QUESTIONS?</a:t>
            </a:r>
            <a:endParaRPr lang="tr-TR" sz="3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05288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tr-TR" dirty="0" smtClean="0"/>
          </a:p>
          <a:p>
            <a:pPr marL="0" indent="0" algn="ctr">
              <a:buNone/>
            </a:pPr>
            <a:endParaRPr lang="tr-TR" dirty="0"/>
          </a:p>
          <a:p>
            <a:pPr marL="0" indent="0" algn="ctr">
              <a:buNone/>
            </a:pPr>
            <a:r>
              <a:rPr lang="tr-TR" dirty="0" smtClean="0"/>
              <a:t>THANK YOU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941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Governments</a:t>
            </a:r>
          </a:p>
          <a:p>
            <a:pPr lvl="1"/>
            <a:r>
              <a:rPr lang="tr-TR" dirty="0" smtClean="0"/>
              <a:t>Ministry of Health</a:t>
            </a:r>
          </a:p>
          <a:p>
            <a:pPr lvl="1"/>
            <a:r>
              <a:rPr lang="tr-TR" dirty="0" smtClean="0"/>
              <a:t>Ministry of Finance</a:t>
            </a:r>
          </a:p>
          <a:p>
            <a:pPr lvl="1"/>
            <a:r>
              <a:rPr lang="tr-TR" dirty="0" smtClean="0"/>
              <a:t>Social security institute</a:t>
            </a:r>
          </a:p>
          <a:p>
            <a:r>
              <a:rPr lang="tr-TR" dirty="0" smtClean="0"/>
              <a:t>Pharmaceutical companies</a:t>
            </a:r>
          </a:p>
          <a:p>
            <a:pPr lvl="1"/>
            <a:r>
              <a:rPr lang="tr-TR" dirty="0" smtClean="0"/>
              <a:t>Reimbursements</a:t>
            </a:r>
          </a:p>
          <a:p>
            <a:r>
              <a:rPr lang="tr-TR" dirty="0" smtClean="0"/>
              <a:t>Hospitals</a:t>
            </a:r>
          </a:p>
          <a:p>
            <a:r>
              <a:rPr lang="tr-TR" dirty="0" smtClean="0"/>
              <a:t>Insurance companies</a:t>
            </a:r>
          </a:p>
          <a:p>
            <a:r>
              <a:rPr lang="tr-TR" dirty="0" smtClean="0"/>
              <a:t>Researchers</a:t>
            </a:r>
          </a:p>
          <a:p>
            <a:pPr lvl="1"/>
            <a:r>
              <a:rPr lang="tr-TR" dirty="0" smtClean="0"/>
              <a:t>Cost of illness studies-Modelling</a:t>
            </a:r>
          </a:p>
          <a:p>
            <a:pPr marL="0" indent="0">
              <a:buNone/>
            </a:pPr>
            <a:endParaRPr lang="tr-TR" dirty="0" smtClean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Who uses the data </a:t>
            </a:r>
            <a:br>
              <a:rPr lang="tr-TR" dirty="0" smtClean="0"/>
            </a:br>
            <a:r>
              <a:rPr lang="tr-TR" dirty="0" smtClean="0"/>
              <a:t>from costing studies?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2447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392488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tr-TR" dirty="0" smtClean="0"/>
              <a:t>Was a well defined question posed in an answerable form?</a:t>
            </a:r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Was a comprehensive description of the alternative given?</a:t>
            </a:r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Was there evidence that effectiveness had been established?</a:t>
            </a:r>
          </a:p>
          <a:p>
            <a:pPr marL="457200" indent="-457200">
              <a:buFont typeface="+mj-lt"/>
              <a:buAutoNum type="arabicPeriod"/>
            </a:pPr>
            <a:r>
              <a:rPr lang="tr-TR" b="1" dirty="0" smtClean="0"/>
              <a:t>Were all the important and relevant costs and consequences for each alternative identified?</a:t>
            </a:r>
          </a:p>
          <a:p>
            <a:pPr marL="457200" indent="-457200">
              <a:buFont typeface="+mj-lt"/>
              <a:buAutoNum type="arabicPeriod"/>
            </a:pPr>
            <a:r>
              <a:rPr lang="tr-TR" b="1" dirty="0" smtClean="0"/>
              <a:t>Were costs and consequences measured accurately in appropriate physical units?</a:t>
            </a:r>
          </a:p>
          <a:p>
            <a:pPr marL="457200" indent="-457200">
              <a:buFont typeface="+mj-lt"/>
              <a:buAutoNum type="arabicPeriod"/>
            </a:pPr>
            <a:r>
              <a:rPr lang="tr-TR" b="1" dirty="0" smtClean="0"/>
              <a:t>Were costs and consequences valued credibly?</a:t>
            </a:r>
          </a:p>
          <a:p>
            <a:pPr marL="457200" indent="-457200">
              <a:buFont typeface="+mj-lt"/>
              <a:buAutoNum type="arabicPeriod"/>
            </a:pPr>
            <a:r>
              <a:rPr lang="tr-TR" b="1" dirty="0" smtClean="0"/>
              <a:t>Were costs and consequences adjusted for differential timing?</a:t>
            </a:r>
          </a:p>
          <a:p>
            <a:pPr marL="457200" indent="-457200">
              <a:buFont typeface="+mj-lt"/>
              <a:buAutoNum type="arabicPeriod"/>
            </a:pPr>
            <a:r>
              <a:rPr lang="tr-TR" b="1" dirty="0" smtClean="0"/>
              <a:t>Was an incremental analysis of costs and consequences performed?</a:t>
            </a:r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Was allowance made for uncertainty?</a:t>
            </a:r>
          </a:p>
          <a:p>
            <a:pPr marL="457200" indent="-457200">
              <a:buFont typeface="+mj-lt"/>
              <a:buAutoNum type="arabicPeriod"/>
            </a:pPr>
            <a:r>
              <a:rPr lang="tr-TR" dirty="0" smtClean="0"/>
              <a:t>Did presentation anddiscussion of results include all issues of concern?</a:t>
            </a:r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Drummond Checklist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9153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dirty="0" smtClean="0"/>
              <a:t>Costs have mainly two elements</a:t>
            </a:r>
          </a:p>
          <a:p>
            <a:pPr lvl="1"/>
            <a:endParaRPr lang="tr-TR" dirty="0" smtClean="0"/>
          </a:p>
          <a:p>
            <a:pPr lvl="1"/>
            <a:r>
              <a:rPr lang="tr-TR" dirty="0" smtClean="0"/>
              <a:t>Quantitites of resource use(q)</a:t>
            </a:r>
          </a:p>
          <a:p>
            <a:pPr marL="301943" lvl="1" indent="0">
              <a:buNone/>
            </a:pPr>
            <a:endParaRPr lang="tr-TR" dirty="0" smtClean="0"/>
          </a:p>
          <a:p>
            <a:pPr lvl="1"/>
            <a:r>
              <a:rPr lang="tr-TR" dirty="0" smtClean="0"/>
              <a:t>Assignment of unit costs or prices (p)</a:t>
            </a:r>
          </a:p>
          <a:p>
            <a:pPr lvl="1"/>
            <a:endParaRPr lang="tr-TR" dirty="0"/>
          </a:p>
          <a:p>
            <a:pPr lvl="1"/>
            <a:r>
              <a:rPr lang="tr-TR" dirty="0" smtClean="0"/>
              <a:t>Cost=q*p</a:t>
            </a:r>
          </a:p>
          <a:p>
            <a:pPr lvl="1"/>
            <a:endParaRPr lang="tr-TR" dirty="0"/>
          </a:p>
          <a:p>
            <a:pPr lvl="1"/>
            <a:r>
              <a:rPr lang="tr-TR" dirty="0" smtClean="0"/>
              <a:t>Outpatient visit=10 USD</a:t>
            </a:r>
          </a:p>
          <a:p>
            <a:pPr lvl="1"/>
            <a:r>
              <a:rPr lang="tr-TR" dirty="0" smtClean="0"/>
              <a:t>Average number of visits in a year per person=4.2</a:t>
            </a:r>
          </a:p>
          <a:p>
            <a:pPr lvl="1"/>
            <a:r>
              <a:rPr lang="tr-TR" dirty="0" smtClean="0"/>
              <a:t>4.2 x 10 =42 USD per person/year</a:t>
            </a:r>
          </a:p>
          <a:p>
            <a:pPr lvl="1"/>
            <a:endParaRPr lang="tr-TR" dirty="0" smtClean="0"/>
          </a:p>
          <a:p>
            <a:endParaRPr lang="tr-T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Cost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6539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tr-TR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3600" smtClean="0"/>
              <a:t>Resource use measurement and costing: overview of process</a:t>
            </a:r>
          </a:p>
        </p:txBody>
      </p:sp>
      <p:sp>
        <p:nvSpPr>
          <p:cNvPr id="10844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700213"/>
            <a:ext cx="8286750" cy="4840287"/>
          </a:xfrm>
          <a:noFill/>
        </p:spPr>
        <p:txBody>
          <a:bodyPr/>
          <a:lstStyle/>
          <a:p>
            <a:pPr marL="533400" indent="-533400">
              <a:lnSpc>
                <a:spcPct val="80000"/>
              </a:lnSpc>
              <a:buSzTx/>
              <a:buFont typeface="Monotype Sorts" charset="2"/>
              <a:buAutoNum type="arabicPeriod"/>
            </a:pPr>
            <a:r>
              <a:rPr lang="en-GB" sz="2800" smtClean="0"/>
              <a:t>Identification:</a:t>
            </a:r>
          </a:p>
          <a:p>
            <a:pPr marL="914400" lvl="1" indent="-457200">
              <a:lnSpc>
                <a:spcPct val="80000"/>
              </a:lnSpc>
            </a:pPr>
            <a:r>
              <a:rPr lang="en-GB" sz="2400" smtClean="0"/>
              <a:t>Viewpoint/perspective.</a:t>
            </a:r>
          </a:p>
          <a:p>
            <a:pPr marL="914400" lvl="1" indent="-457200">
              <a:lnSpc>
                <a:spcPct val="80000"/>
              </a:lnSpc>
            </a:pPr>
            <a:r>
              <a:rPr lang="en-GB" sz="2400" smtClean="0"/>
              <a:t>Resources with an opportunity cost.</a:t>
            </a:r>
          </a:p>
          <a:p>
            <a:pPr marL="533400" indent="-533400">
              <a:lnSpc>
                <a:spcPct val="80000"/>
              </a:lnSpc>
              <a:buSzTx/>
              <a:buFont typeface="Monotype Sorts" charset="2"/>
              <a:buAutoNum type="arabicPeriod"/>
            </a:pPr>
            <a:r>
              <a:rPr lang="en-GB" sz="2800" smtClean="0"/>
              <a:t>Measurement:</a:t>
            </a:r>
          </a:p>
          <a:p>
            <a:pPr marL="914400" lvl="1" indent="-457200">
              <a:lnSpc>
                <a:spcPct val="80000"/>
              </a:lnSpc>
            </a:pPr>
            <a:r>
              <a:rPr lang="en-GB" sz="2400" smtClean="0"/>
              <a:t>Measure in natural physical units (eg. hours of labour time).</a:t>
            </a:r>
          </a:p>
          <a:p>
            <a:pPr marL="533400" indent="-533400">
              <a:lnSpc>
                <a:spcPct val="80000"/>
              </a:lnSpc>
              <a:buSzTx/>
              <a:buFont typeface="Monotype Sorts" charset="2"/>
              <a:buAutoNum type="arabicPeriod"/>
            </a:pPr>
            <a:r>
              <a:rPr lang="en-GB" sz="2800" smtClean="0"/>
              <a:t>Valuation:</a:t>
            </a:r>
          </a:p>
          <a:p>
            <a:pPr marL="914400" lvl="1" indent="-457200">
              <a:lnSpc>
                <a:spcPct val="80000"/>
              </a:lnSpc>
            </a:pPr>
            <a:r>
              <a:rPr lang="en-GB" sz="2400" smtClean="0"/>
              <a:t>Market prices (eg. wage rates) used unless strong belief they do not reflect opportunity cost (eg volunteers).</a:t>
            </a:r>
          </a:p>
          <a:p>
            <a:pPr marL="533400" indent="-533400">
              <a:lnSpc>
                <a:spcPct val="80000"/>
              </a:lnSpc>
              <a:buSzTx/>
              <a:buFont typeface="Monotype Sorts" charset="2"/>
              <a:buAutoNum type="arabicPeriod"/>
            </a:pPr>
            <a:r>
              <a:rPr lang="en-GB" sz="2800" smtClean="0"/>
              <a:t>Calculation:</a:t>
            </a:r>
          </a:p>
          <a:p>
            <a:pPr marL="914400" lvl="1" indent="-457200">
              <a:lnSpc>
                <a:spcPct val="80000"/>
              </a:lnSpc>
            </a:pPr>
            <a:r>
              <a:rPr lang="en-GB" sz="2400" smtClean="0"/>
              <a:t>Multiply unit of measurement by unit cost (eg 2 hours of time at £5 per hour = £10 labour cost).</a:t>
            </a:r>
          </a:p>
        </p:txBody>
      </p:sp>
    </p:spTree>
    <p:extLst>
      <p:ext uri="{BB962C8B-B14F-4D97-AF65-F5344CB8AC3E}">
        <p14:creationId xmlns:p14="http://schemas.microsoft.com/office/powerpoint/2010/main" val="39702590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84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84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84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84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84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84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84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4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84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4421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8006</TotalTime>
  <Words>1770</Words>
  <Application>Microsoft Office PowerPoint</Application>
  <PresentationFormat>On-screen Show (4:3)</PresentationFormat>
  <Paragraphs>370</Paragraphs>
  <Slides>58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1" baseType="lpstr">
      <vt:lpstr>Waveform</vt:lpstr>
      <vt:lpstr>Picture</vt:lpstr>
      <vt:lpstr>Equation</vt:lpstr>
      <vt:lpstr>Costing analysis in Health</vt:lpstr>
      <vt:lpstr>Outline</vt:lpstr>
      <vt:lpstr>What is cost?</vt:lpstr>
      <vt:lpstr>What is cost?</vt:lpstr>
      <vt:lpstr>PowerPoint Presentation</vt:lpstr>
      <vt:lpstr>Who uses the data  from costing studies?</vt:lpstr>
      <vt:lpstr>Drummond Checklist</vt:lpstr>
      <vt:lpstr>Cost</vt:lpstr>
      <vt:lpstr>Resource use measurement and costing: overview of process</vt:lpstr>
      <vt:lpstr>Whose Cost (perspective)?</vt:lpstr>
      <vt:lpstr>Perspective-Example</vt:lpstr>
      <vt:lpstr>Perspective matters</vt:lpstr>
      <vt:lpstr> This meeting</vt:lpstr>
      <vt:lpstr>Terminology</vt:lpstr>
      <vt:lpstr>Indirect costs</vt:lpstr>
      <vt:lpstr>Indirect costs</vt:lpstr>
      <vt:lpstr>Human Capital Approach</vt:lpstr>
      <vt:lpstr>HCA-Example</vt:lpstr>
      <vt:lpstr>Friction costs </vt:lpstr>
      <vt:lpstr>FC Method: Information Requirements</vt:lpstr>
      <vt:lpstr>FC: Advantages and Disadvantages</vt:lpstr>
      <vt:lpstr>PowerPoint Presentation</vt:lpstr>
      <vt:lpstr>Direct costs</vt:lpstr>
      <vt:lpstr>Direct non medical costs </vt:lpstr>
      <vt:lpstr>PowerPoint Presentation</vt:lpstr>
      <vt:lpstr>PowerPoint Presentation</vt:lpstr>
      <vt:lpstr>Fixed, variable and total cost</vt:lpstr>
      <vt:lpstr>Fixed, variable and total cost</vt:lpstr>
      <vt:lpstr>Marginal versus incremental cost</vt:lpstr>
      <vt:lpstr>Importance of marginal cost</vt:lpstr>
      <vt:lpstr>Importance of marginal cost</vt:lpstr>
      <vt:lpstr>PowerPoint Presentation</vt:lpstr>
      <vt:lpstr>Types of costing</vt:lpstr>
      <vt:lpstr>Measurement of costs and resources</vt:lpstr>
      <vt:lpstr> Top-Down costing</vt:lpstr>
      <vt:lpstr>Allocation</vt:lpstr>
      <vt:lpstr>Bottom-up Costing</vt:lpstr>
      <vt:lpstr>PowerPoint Presentation</vt:lpstr>
      <vt:lpstr>Identification of resource consumption</vt:lpstr>
      <vt:lpstr>Bottom-up costing</vt:lpstr>
      <vt:lpstr>Accounting data</vt:lpstr>
      <vt:lpstr>Delphi Panel</vt:lpstr>
      <vt:lpstr>What if the procedure is not accounting data?</vt:lpstr>
      <vt:lpstr>What if the procedure is not accounting data?</vt:lpstr>
      <vt:lpstr>Assumptions</vt:lpstr>
      <vt:lpstr>PowerPoint Presentation</vt:lpstr>
      <vt:lpstr>What detail needed?</vt:lpstr>
      <vt:lpstr> Micro-costing versus Macro-costing  </vt:lpstr>
      <vt:lpstr>Discounting</vt:lpstr>
      <vt:lpstr>Discounting</vt:lpstr>
      <vt:lpstr>Discounting</vt:lpstr>
      <vt:lpstr>Discounting example</vt:lpstr>
      <vt:lpstr>Adjusting for international currencies PPP-USD</vt:lpstr>
      <vt:lpstr>PowerPoint Presentation</vt:lpstr>
      <vt:lpstr>Cost regression</vt:lpstr>
      <vt:lpstr>Duration for costing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Costing analysis in Health</dc:title>
  <dc:creator>Kaan</dc:creator>
  <cp:lastModifiedBy>emro</cp:lastModifiedBy>
  <cp:revision>128</cp:revision>
  <dcterms:created xsi:type="dcterms:W3CDTF">2012-12-06T10:42:16Z</dcterms:created>
  <dcterms:modified xsi:type="dcterms:W3CDTF">2012-12-16T14:45:24Z</dcterms:modified>
</cp:coreProperties>
</file>