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1" r:id="rId4"/>
    <p:sldId id="258" r:id="rId5"/>
    <p:sldId id="259" r:id="rId6"/>
    <p:sldId id="261" r:id="rId7"/>
    <p:sldId id="267" r:id="rId8"/>
    <p:sldId id="263" r:id="rId9"/>
    <p:sldId id="264" r:id="rId10"/>
    <p:sldId id="266" r:id="rId11"/>
    <p:sldId id="265" r:id="rId12"/>
    <p:sldId id="268" r:id="rId13"/>
    <p:sldId id="269" r:id="rId1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108" autoAdjust="0"/>
    <p:restoredTop sz="94660"/>
  </p:normalViewPr>
  <p:slideViewPr>
    <p:cSldViewPr>
      <p:cViewPr>
        <p:scale>
          <a:sx n="90" d="100"/>
          <a:sy n="90" d="100"/>
        </p:scale>
        <p:origin x="-112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p>
            <a:fld id="{2DE07057-9F38-4CBB-8764-80863430EC58}" type="datetimeFigureOut">
              <a:rPr lang="tr-TR" smtClean="0"/>
              <a:t>17.12.2012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1695216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2DE07057-9F38-4CBB-8764-80863430EC58}" type="datetimeFigureOut">
              <a:rPr lang="tr-TR" smtClean="0"/>
              <a:t>17.12.2012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2622695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2DE07057-9F38-4CBB-8764-80863430EC58}" type="datetimeFigureOut">
              <a:rPr lang="tr-TR" smtClean="0"/>
              <a:t>17.12.2012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3264614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2DE07057-9F38-4CBB-8764-80863430EC58}" type="datetimeFigureOut">
              <a:rPr lang="tr-TR" smtClean="0"/>
              <a:t>17.12.2012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2520978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DE07057-9F38-4CBB-8764-80863430EC58}" type="datetimeFigureOut">
              <a:rPr lang="tr-TR" smtClean="0"/>
              <a:t>17.12.2012</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157019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4"/>
          <p:cNvSpPr>
            <a:spLocks noGrp="1"/>
          </p:cNvSpPr>
          <p:nvPr>
            <p:ph type="dt" sz="half" idx="10"/>
          </p:nvPr>
        </p:nvSpPr>
        <p:spPr/>
        <p:txBody>
          <a:bodyPr/>
          <a:lstStyle/>
          <a:p>
            <a:fld id="{2DE07057-9F38-4CBB-8764-80863430EC58}" type="datetimeFigureOut">
              <a:rPr lang="tr-TR" smtClean="0"/>
              <a:t>17.12.2012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159416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6"/>
          <p:cNvSpPr>
            <a:spLocks noGrp="1"/>
          </p:cNvSpPr>
          <p:nvPr>
            <p:ph type="dt" sz="half" idx="10"/>
          </p:nvPr>
        </p:nvSpPr>
        <p:spPr/>
        <p:txBody>
          <a:bodyPr/>
          <a:lstStyle/>
          <a:p>
            <a:fld id="{2DE07057-9F38-4CBB-8764-80863430EC58}" type="datetimeFigureOut">
              <a:rPr lang="tr-TR" smtClean="0"/>
              <a:t>17.12.2012</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3102538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2"/>
          <p:cNvSpPr>
            <a:spLocks noGrp="1"/>
          </p:cNvSpPr>
          <p:nvPr>
            <p:ph type="dt" sz="half" idx="10"/>
          </p:nvPr>
        </p:nvSpPr>
        <p:spPr/>
        <p:txBody>
          <a:bodyPr/>
          <a:lstStyle/>
          <a:p>
            <a:fld id="{2DE07057-9F38-4CBB-8764-80863430EC58}" type="datetimeFigureOut">
              <a:rPr lang="tr-TR" smtClean="0"/>
              <a:t>17.12.2012</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3823165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E07057-9F38-4CBB-8764-80863430EC58}" type="datetimeFigureOut">
              <a:rPr lang="tr-TR" smtClean="0"/>
              <a:t>17.12.2012</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42479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E07057-9F38-4CBB-8764-80863430EC58}" type="datetimeFigureOut">
              <a:rPr lang="tr-TR" smtClean="0"/>
              <a:t>17.12.2012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3458524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E07057-9F38-4CBB-8764-80863430EC58}" type="datetimeFigureOut">
              <a:rPr lang="tr-TR" smtClean="0"/>
              <a:t>17.12.2012</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01822155-8ABE-4E87-805C-EDC327934404}" type="slidenum">
              <a:rPr lang="tr-TR" smtClean="0"/>
              <a:t>‹#›</a:t>
            </a:fld>
            <a:endParaRPr lang="tr-TR"/>
          </a:p>
        </p:txBody>
      </p:sp>
    </p:spTree>
    <p:extLst>
      <p:ext uri="{BB962C8B-B14F-4D97-AF65-F5344CB8AC3E}">
        <p14:creationId xmlns:p14="http://schemas.microsoft.com/office/powerpoint/2010/main" val="2750435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tr-T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E07057-9F38-4CBB-8764-80863430EC58}" type="datetimeFigureOut">
              <a:rPr lang="tr-TR" smtClean="0"/>
              <a:t>17.12.2012</a:t>
            </a:fld>
            <a:endParaRPr lang="tr-T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822155-8ABE-4E87-805C-EDC327934404}" type="slidenum">
              <a:rPr lang="tr-TR" smtClean="0"/>
              <a:t>‹#›</a:t>
            </a:fld>
            <a:endParaRPr lang="tr-TR"/>
          </a:p>
        </p:txBody>
      </p:sp>
    </p:spTree>
    <p:extLst>
      <p:ext uri="{BB962C8B-B14F-4D97-AF65-F5344CB8AC3E}">
        <p14:creationId xmlns:p14="http://schemas.microsoft.com/office/powerpoint/2010/main" val="9266786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tr-TR" dirty="0" smtClean="0"/>
              <a:t>Markov model exercise</a:t>
            </a:r>
            <a:br>
              <a:rPr lang="tr-TR" dirty="0" smtClean="0"/>
            </a:br>
            <a:r>
              <a:rPr lang="tr-TR" dirty="0" smtClean="0"/>
              <a:t>Answers</a:t>
            </a:r>
            <a:endParaRPr lang="tr-TR" dirty="0"/>
          </a:p>
        </p:txBody>
      </p:sp>
      <p:sp>
        <p:nvSpPr>
          <p:cNvPr id="3" name="Subtitle 2"/>
          <p:cNvSpPr>
            <a:spLocks noGrp="1"/>
          </p:cNvSpPr>
          <p:nvPr>
            <p:ph type="subTitle" idx="1"/>
          </p:nvPr>
        </p:nvSpPr>
        <p:spPr/>
        <p:txBody>
          <a:bodyPr/>
          <a:lstStyle/>
          <a:p>
            <a:endParaRPr lang="tr-TR"/>
          </a:p>
        </p:txBody>
      </p:sp>
    </p:spTree>
    <p:extLst>
      <p:ext uri="{BB962C8B-B14F-4D97-AF65-F5344CB8AC3E}">
        <p14:creationId xmlns:p14="http://schemas.microsoft.com/office/powerpoint/2010/main" val="37456745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Cycle 3</a:t>
            </a:r>
            <a:endParaRPr lang="tr-TR" dirty="0"/>
          </a:p>
        </p:txBody>
      </p:sp>
      <p:sp>
        <p:nvSpPr>
          <p:cNvPr id="6" name="Oval 5"/>
          <p:cNvSpPr/>
          <p:nvPr/>
        </p:nvSpPr>
        <p:spPr>
          <a:xfrm>
            <a:off x="1187622" y="2000476"/>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ffectLst/>
                <a:ea typeface="Times New Roman"/>
                <a:cs typeface="Times New Roman"/>
              </a:rPr>
              <a:t>10000</a:t>
            </a:r>
            <a:endParaRPr lang="tr-TR" sz="1100" dirty="0">
              <a:effectLst/>
              <a:ea typeface="Calibri"/>
              <a:cs typeface="Times New Roman"/>
            </a:endParaRPr>
          </a:p>
        </p:txBody>
      </p:sp>
      <p:sp>
        <p:nvSpPr>
          <p:cNvPr id="7" name="Text Box 10"/>
          <p:cNvSpPr txBox="1"/>
          <p:nvPr/>
        </p:nvSpPr>
        <p:spPr>
          <a:xfrm>
            <a:off x="1405745" y="1538508"/>
            <a:ext cx="680085" cy="4032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cs typeface="Times New Roman"/>
              </a:rPr>
              <a:t>Well</a:t>
            </a:r>
            <a:endParaRPr lang="tr-TR" sz="1100" dirty="0">
              <a:effectLst/>
              <a:ea typeface="Calibri"/>
              <a:cs typeface="Times New Roman"/>
            </a:endParaRPr>
          </a:p>
        </p:txBody>
      </p:sp>
      <p:sp>
        <p:nvSpPr>
          <p:cNvPr id="8" name="Oval 7"/>
          <p:cNvSpPr/>
          <p:nvPr/>
        </p:nvSpPr>
        <p:spPr>
          <a:xfrm>
            <a:off x="3293827"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9" name="Text Box 10"/>
          <p:cNvSpPr txBox="1"/>
          <p:nvPr/>
        </p:nvSpPr>
        <p:spPr>
          <a:xfrm>
            <a:off x="5517230" y="1538508"/>
            <a:ext cx="647065" cy="36639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Dead</a:t>
            </a:r>
            <a:endParaRPr lang="tr-TR" sz="1200" dirty="0">
              <a:effectLst/>
              <a:latin typeface="Times New Roman"/>
              <a:ea typeface="Times New Roman"/>
            </a:endParaRPr>
          </a:p>
        </p:txBody>
      </p:sp>
      <p:sp>
        <p:nvSpPr>
          <p:cNvPr id="10" name="Oval 9"/>
          <p:cNvSpPr/>
          <p:nvPr/>
        </p:nvSpPr>
        <p:spPr>
          <a:xfrm>
            <a:off x="5297415"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11" name="Text Box 10"/>
          <p:cNvSpPr txBox="1"/>
          <p:nvPr/>
        </p:nvSpPr>
        <p:spPr>
          <a:xfrm>
            <a:off x="3293827" y="1615338"/>
            <a:ext cx="1446530" cy="40259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Post stroke</a:t>
            </a:r>
            <a:endParaRPr lang="tr-TR" sz="1200" dirty="0">
              <a:effectLst/>
              <a:latin typeface="Times New Roman"/>
              <a:ea typeface="Times New Roman"/>
            </a:endParaRPr>
          </a:p>
        </p:txBody>
      </p:sp>
      <p:cxnSp>
        <p:nvCxnSpPr>
          <p:cNvPr id="12" name="Straight Arrow Connector 11"/>
          <p:cNvCxnSpPr/>
          <p:nvPr/>
        </p:nvCxnSpPr>
        <p:spPr>
          <a:xfrm>
            <a:off x="1745787" y="2599731"/>
            <a:ext cx="0" cy="52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1187622" y="3096070"/>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a typeface="Calibri"/>
                <a:cs typeface="Times New Roman"/>
              </a:rPr>
              <a:t>7000</a:t>
            </a:r>
            <a:endParaRPr lang="tr-TR" sz="1100" dirty="0">
              <a:effectLst/>
              <a:ea typeface="Calibri"/>
              <a:cs typeface="Times New Roman"/>
            </a:endParaRPr>
          </a:p>
        </p:txBody>
      </p:sp>
      <p:sp>
        <p:nvSpPr>
          <p:cNvPr id="14" name="Text Box 22"/>
          <p:cNvSpPr txBox="1"/>
          <p:nvPr/>
        </p:nvSpPr>
        <p:spPr>
          <a:xfrm>
            <a:off x="727247" y="2654341"/>
            <a:ext cx="460375" cy="46545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r>
              <a:rPr lang="tr-TR" sz="1000" dirty="0">
                <a:effectLst/>
                <a:latin typeface="Times New Roman"/>
                <a:ea typeface="Calibri"/>
              </a:rPr>
              <a:t>=</a:t>
            </a:r>
            <a:endParaRPr lang="tr-TR" sz="1200" dirty="0">
              <a:effectLst/>
              <a:latin typeface="Times New Roman"/>
              <a:ea typeface="Times New Roman"/>
            </a:endParaRPr>
          </a:p>
          <a:p>
            <a:pPr>
              <a:spcAft>
                <a:spcPts val="0"/>
              </a:spcAft>
            </a:pPr>
            <a:r>
              <a:rPr lang="tr-TR" sz="1000" dirty="0">
                <a:effectLst/>
                <a:latin typeface="Times New Roman"/>
                <a:ea typeface="Calibri"/>
              </a:rPr>
              <a:t>7000</a:t>
            </a:r>
            <a:endParaRPr lang="tr-TR" sz="1200" dirty="0">
              <a:effectLst/>
              <a:latin typeface="Times New Roman"/>
              <a:ea typeface="Times New Roman"/>
            </a:endParaRPr>
          </a:p>
        </p:txBody>
      </p:sp>
      <p:sp>
        <p:nvSpPr>
          <p:cNvPr id="15" name="Oval 14"/>
          <p:cNvSpPr/>
          <p:nvPr/>
        </p:nvSpPr>
        <p:spPr>
          <a:xfrm>
            <a:off x="3293827" y="3183924"/>
            <a:ext cx="1115695" cy="42354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2000</a:t>
            </a:r>
            <a:endParaRPr lang="tr-TR" sz="1200">
              <a:effectLst/>
              <a:latin typeface="Times New Roman"/>
              <a:ea typeface="Times New Roman"/>
            </a:endParaRPr>
          </a:p>
        </p:txBody>
      </p:sp>
      <p:cxnSp>
        <p:nvCxnSpPr>
          <p:cNvPr id="16" name="Straight Arrow Connector 15"/>
          <p:cNvCxnSpPr/>
          <p:nvPr/>
        </p:nvCxnSpPr>
        <p:spPr>
          <a:xfrm>
            <a:off x="2057737"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 Box 22"/>
          <p:cNvSpPr txBox="1"/>
          <p:nvPr/>
        </p:nvSpPr>
        <p:spPr>
          <a:xfrm rot="1056726">
            <a:off x="2405747" y="2838655"/>
            <a:ext cx="714375" cy="4597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0.20</a:t>
            </a:r>
            <a:r>
              <a:rPr lang="tr-TR" sz="1000" dirty="0">
                <a:effectLst/>
                <a:latin typeface="Times New Roman"/>
                <a:ea typeface="Calibri"/>
              </a:rPr>
              <a:t>=2000</a:t>
            </a:r>
            <a:endParaRPr lang="tr-TR" sz="1200" dirty="0">
              <a:effectLst/>
              <a:latin typeface="Times New Roman"/>
              <a:ea typeface="Times New Roman"/>
            </a:endParaRPr>
          </a:p>
        </p:txBody>
      </p:sp>
      <p:sp>
        <p:nvSpPr>
          <p:cNvPr id="18" name="Oval 17"/>
          <p:cNvSpPr/>
          <p:nvPr/>
        </p:nvSpPr>
        <p:spPr>
          <a:xfrm>
            <a:off x="5297415" y="3217545"/>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1000</a:t>
            </a:r>
            <a:endParaRPr lang="tr-TR" sz="1200">
              <a:effectLst/>
              <a:latin typeface="Times New Roman"/>
              <a:ea typeface="Times New Roman"/>
            </a:endParaRPr>
          </a:p>
        </p:txBody>
      </p:sp>
      <p:cxnSp>
        <p:nvCxnSpPr>
          <p:cNvPr id="19" name="Straight Arrow Connector 18"/>
          <p:cNvCxnSpPr/>
          <p:nvPr/>
        </p:nvCxnSpPr>
        <p:spPr>
          <a:xfrm>
            <a:off x="2140188" y="2490280"/>
            <a:ext cx="3377042" cy="693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 Box 22"/>
          <p:cNvSpPr txBox="1"/>
          <p:nvPr/>
        </p:nvSpPr>
        <p:spPr>
          <a:xfrm rot="773761">
            <a:off x="2730446" y="2394357"/>
            <a:ext cx="714375" cy="3676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0.10</a:t>
            </a:r>
            <a:r>
              <a:rPr lang="tr-TR" sz="1000" dirty="0">
                <a:effectLst/>
                <a:latin typeface="Times New Roman"/>
                <a:ea typeface="Calibri"/>
              </a:rPr>
              <a:t>=1000</a:t>
            </a:r>
            <a:endParaRPr lang="tr-TR" sz="1200" dirty="0">
              <a:effectLst/>
              <a:latin typeface="Times New Roman"/>
              <a:ea typeface="Times New Roman"/>
            </a:endParaRPr>
          </a:p>
        </p:txBody>
      </p:sp>
      <p:cxnSp>
        <p:nvCxnSpPr>
          <p:cNvPr id="22" name="Straight Arrow Connector 21"/>
          <p:cNvCxnSpPr/>
          <p:nvPr/>
        </p:nvCxnSpPr>
        <p:spPr>
          <a:xfrm flipH="1">
            <a:off x="5840762" y="2632115"/>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83515" y="2599731"/>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 Box 22"/>
          <p:cNvSpPr txBox="1"/>
          <p:nvPr/>
        </p:nvSpPr>
        <p:spPr>
          <a:xfrm flipH="1">
            <a:off x="4699508" y="2300694"/>
            <a:ext cx="306000" cy="24038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0</a:t>
            </a:r>
            <a:endParaRPr lang="tr-TR" sz="1200">
              <a:effectLst/>
              <a:latin typeface="Times New Roman"/>
              <a:ea typeface="Times New Roman"/>
            </a:endParaRPr>
          </a:p>
        </p:txBody>
      </p:sp>
      <p:sp>
        <p:nvSpPr>
          <p:cNvPr id="25" name="Text Box 22"/>
          <p:cNvSpPr txBox="1"/>
          <p:nvPr/>
        </p:nvSpPr>
        <p:spPr>
          <a:xfrm>
            <a:off x="3578946" y="2541080"/>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sp>
        <p:nvSpPr>
          <p:cNvPr id="26" name="Text Box 22"/>
          <p:cNvSpPr txBox="1"/>
          <p:nvPr/>
        </p:nvSpPr>
        <p:spPr>
          <a:xfrm>
            <a:off x="5912200" y="2818575"/>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cxnSp>
        <p:nvCxnSpPr>
          <p:cNvPr id="27" name="Straight Arrow Connector 26"/>
          <p:cNvCxnSpPr/>
          <p:nvPr/>
        </p:nvCxnSpPr>
        <p:spPr>
          <a:xfrm>
            <a:off x="3970175"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1187622" y="4433178"/>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4900</a:t>
            </a:r>
            <a:endParaRPr lang="tr-TR" sz="1200">
              <a:effectLst/>
              <a:latin typeface="Times New Roman"/>
              <a:ea typeface="Times New Roman"/>
            </a:endParaRPr>
          </a:p>
        </p:txBody>
      </p:sp>
      <p:sp>
        <p:nvSpPr>
          <p:cNvPr id="29" name="Oval 28"/>
          <p:cNvSpPr/>
          <p:nvPr/>
        </p:nvSpPr>
        <p:spPr>
          <a:xfrm>
            <a:off x="3298690" y="4501074"/>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3200</a:t>
            </a:r>
            <a:endParaRPr lang="tr-TR" sz="1200">
              <a:effectLst/>
              <a:latin typeface="Times New Roman"/>
              <a:ea typeface="Times New Roman"/>
            </a:endParaRPr>
          </a:p>
        </p:txBody>
      </p:sp>
      <p:sp>
        <p:nvSpPr>
          <p:cNvPr id="30" name="Oval 29"/>
          <p:cNvSpPr/>
          <p:nvPr/>
        </p:nvSpPr>
        <p:spPr>
          <a:xfrm>
            <a:off x="5297414" y="4544838"/>
            <a:ext cx="1115695" cy="42227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1900</a:t>
            </a:r>
            <a:endParaRPr lang="tr-TR" sz="1200">
              <a:effectLst/>
              <a:latin typeface="Times New Roman"/>
              <a:ea typeface="Times New Roman"/>
            </a:endParaRPr>
          </a:p>
        </p:txBody>
      </p:sp>
      <p:sp>
        <p:nvSpPr>
          <p:cNvPr id="31" name="Text Box 22"/>
          <p:cNvSpPr txBox="1"/>
          <p:nvPr/>
        </p:nvSpPr>
        <p:spPr>
          <a:xfrm>
            <a:off x="730739" y="3726837"/>
            <a:ext cx="453390" cy="464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4900</a:t>
            </a:r>
            <a:endParaRPr lang="tr-TR" sz="1200" dirty="0">
              <a:effectLst/>
              <a:latin typeface="Times New Roman"/>
              <a:ea typeface="Times New Roman"/>
            </a:endParaRPr>
          </a:p>
        </p:txBody>
      </p:sp>
      <p:cxnSp>
        <p:nvCxnSpPr>
          <p:cNvPr id="32" name="Straight Arrow Connector 31"/>
          <p:cNvCxnSpPr>
            <a:stCxn id="13" idx="4"/>
          </p:cNvCxnSpPr>
          <p:nvPr/>
        </p:nvCxnSpPr>
        <p:spPr>
          <a:xfrm>
            <a:off x="1745787" y="3695325"/>
            <a:ext cx="2076615" cy="737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745787" y="3707861"/>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a:endCxn id="30" idx="0"/>
          </p:cNvCxnSpPr>
          <p:nvPr/>
        </p:nvCxnSpPr>
        <p:spPr>
          <a:xfrm>
            <a:off x="1835696" y="3726837"/>
            <a:ext cx="4019566" cy="81800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8" name="Text Box 22"/>
          <p:cNvSpPr txBox="1"/>
          <p:nvPr/>
        </p:nvSpPr>
        <p:spPr>
          <a:xfrm rot="1351316">
            <a:off x="2161509" y="4008778"/>
            <a:ext cx="736600" cy="3657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0.20=1400</a:t>
            </a:r>
            <a:endParaRPr lang="tr-TR" sz="1200" dirty="0">
              <a:effectLst/>
              <a:latin typeface="Times New Roman"/>
              <a:ea typeface="Times New Roman"/>
            </a:endParaRPr>
          </a:p>
        </p:txBody>
      </p:sp>
      <p:sp>
        <p:nvSpPr>
          <p:cNvPr id="39" name="Text Box 22"/>
          <p:cNvSpPr txBox="1"/>
          <p:nvPr/>
        </p:nvSpPr>
        <p:spPr>
          <a:xfrm rot="773761">
            <a:off x="2562278" y="3558659"/>
            <a:ext cx="673100" cy="36703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0.10=700</a:t>
            </a:r>
            <a:endParaRPr lang="tr-TR" sz="1200" dirty="0">
              <a:effectLst/>
              <a:latin typeface="Times New Roman"/>
              <a:ea typeface="Times New Roman"/>
            </a:endParaRPr>
          </a:p>
        </p:txBody>
      </p:sp>
      <p:sp>
        <p:nvSpPr>
          <p:cNvPr id="40" name="Text Box 22"/>
          <p:cNvSpPr txBox="1"/>
          <p:nvPr/>
        </p:nvSpPr>
        <p:spPr>
          <a:xfrm>
            <a:off x="3845479" y="3723936"/>
            <a:ext cx="453390" cy="4648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0.90=</a:t>
            </a:r>
            <a:endParaRPr lang="tr-TR" sz="1200" dirty="0">
              <a:effectLst/>
              <a:latin typeface="Times New Roman"/>
              <a:ea typeface="Times New Roman"/>
            </a:endParaRPr>
          </a:p>
          <a:p>
            <a:pPr>
              <a:spcAft>
                <a:spcPts val="0"/>
              </a:spcAft>
            </a:pPr>
            <a:r>
              <a:rPr lang="tr-TR" sz="900" dirty="0">
                <a:effectLst/>
                <a:latin typeface="Times New Roman"/>
                <a:ea typeface="Calibri"/>
              </a:rPr>
              <a:t>1800</a:t>
            </a:r>
            <a:endParaRPr lang="tr-TR" sz="1200" dirty="0">
              <a:effectLst/>
              <a:latin typeface="Times New Roman"/>
              <a:ea typeface="Times New Roman"/>
            </a:endParaRPr>
          </a:p>
        </p:txBody>
      </p:sp>
      <p:cxnSp>
        <p:nvCxnSpPr>
          <p:cNvPr id="41" name="Straight Arrow Connector 40"/>
          <p:cNvCxnSpPr/>
          <p:nvPr/>
        </p:nvCxnSpPr>
        <p:spPr>
          <a:xfrm flipH="1">
            <a:off x="3828709" y="3607469"/>
            <a:ext cx="16770" cy="825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3828701" y="3607469"/>
            <a:ext cx="2026561" cy="9373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 Box 22"/>
          <p:cNvSpPr txBox="1"/>
          <p:nvPr/>
        </p:nvSpPr>
        <p:spPr>
          <a:xfrm rot="1500913">
            <a:off x="4362958" y="3651480"/>
            <a:ext cx="673100" cy="3028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0.10=200</a:t>
            </a:r>
            <a:endParaRPr lang="tr-TR" sz="1200" dirty="0">
              <a:effectLst/>
              <a:latin typeface="Times New Roman"/>
              <a:ea typeface="Times New Roman"/>
            </a:endParaRPr>
          </a:p>
        </p:txBody>
      </p:sp>
      <p:cxnSp>
        <p:nvCxnSpPr>
          <p:cNvPr id="46" name="Straight Arrow Connector 45"/>
          <p:cNvCxnSpPr/>
          <p:nvPr/>
        </p:nvCxnSpPr>
        <p:spPr>
          <a:xfrm flipH="1">
            <a:off x="5840762" y="3690206"/>
            <a:ext cx="14499" cy="742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 Box 22"/>
          <p:cNvSpPr txBox="1"/>
          <p:nvPr/>
        </p:nvSpPr>
        <p:spPr>
          <a:xfrm>
            <a:off x="5942680" y="3956346"/>
            <a:ext cx="443230" cy="21018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1000</a:t>
            </a:r>
            <a:endParaRPr lang="tr-TR" sz="1200">
              <a:effectLst/>
              <a:latin typeface="Times New Roman"/>
              <a:ea typeface="Times New Roman"/>
            </a:endParaRPr>
          </a:p>
        </p:txBody>
      </p:sp>
      <p:sp>
        <p:nvSpPr>
          <p:cNvPr id="42" name="Oval 41"/>
          <p:cNvSpPr/>
          <p:nvPr/>
        </p:nvSpPr>
        <p:spPr>
          <a:xfrm>
            <a:off x="1224845" y="5564369"/>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3430</a:t>
            </a:r>
            <a:endParaRPr lang="tr-TR" sz="1200">
              <a:effectLst/>
              <a:latin typeface="Times New Roman"/>
              <a:ea typeface="Times New Roman"/>
            </a:endParaRPr>
          </a:p>
        </p:txBody>
      </p:sp>
      <p:sp>
        <p:nvSpPr>
          <p:cNvPr id="47" name="Oval 46"/>
          <p:cNvSpPr/>
          <p:nvPr/>
        </p:nvSpPr>
        <p:spPr>
          <a:xfrm>
            <a:off x="3264554" y="5637038"/>
            <a:ext cx="1115695" cy="42164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3860</a:t>
            </a:r>
            <a:endParaRPr lang="tr-TR" sz="1200">
              <a:effectLst/>
              <a:latin typeface="Times New Roman"/>
              <a:ea typeface="Times New Roman"/>
            </a:endParaRPr>
          </a:p>
        </p:txBody>
      </p:sp>
      <p:sp>
        <p:nvSpPr>
          <p:cNvPr id="49" name="Oval 48"/>
          <p:cNvSpPr/>
          <p:nvPr/>
        </p:nvSpPr>
        <p:spPr>
          <a:xfrm>
            <a:off x="5290163" y="5644185"/>
            <a:ext cx="1115695" cy="42100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2710</a:t>
            </a:r>
            <a:endParaRPr lang="tr-TR" sz="1200">
              <a:effectLst/>
              <a:latin typeface="Times New Roman"/>
              <a:ea typeface="Times New Roman"/>
            </a:endParaRPr>
          </a:p>
        </p:txBody>
      </p:sp>
      <p:cxnSp>
        <p:nvCxnSpPr>
          <p:cNvPr id="50" name="Straight Arrow Connector 49"/>
          <p:cNvCxnSpPr/>
          <p:nvPr/>
        </p:nvCxnSpPr>
        <p:spPr>
          <a:xfrm>
            <a:off x="1745469" y="4857358"/>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1" name="Straight Arrow Connector 50"/>
          <p:cNvCxnSpPr/>
          <p:nvPr/>
        </p:nvCxnSpPr>
        <p:spPr>
          <a:xfrm>
            <a:off x="3856537" y="4923984"/>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2" name="Straight Arrow Connector 51"/>
          <p:cNvCxnSpPr/>
          <p:nvPr/>
        </p:nvCxnSpPr>
        <p:spPr>
          <a:xfrm>
            <a:off x="5906841" y="4967113"/>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3" name="Text Box 22"/>
          <p:cNvSpPr txBox="1"/>
          <p:nvPr/>
        </p:nvSpPr>
        <p:spPr>
          <a:xfrm>
            <a:off x="771455" y="5026536"/>
            <a:ext cx="453390" cy="464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4900</a:t>
            </a:r>
            <a:endParaRPr lang="tr-TR" sz="1200" dirty="0">
              <a:effectLst/>
              <a:latin typeface="Times New Roman"/>
              <a:ea typeface="Times New Roman"/>
            </a:endParaRPr>
          </a:p>
        </p:txBody>
      </p:sp>
      <p:cxnSp>
        <p:nvCxnSpPr>
          <p:cNvPr id="54" name="Straight Arrow Connector 53"/>
          <p:cNvCxnSpPr/>
          <p:nvPr/>
        </p:nvCxnSpPr>
        <p:spPr>
          <a:xfrm>
            <a:off x="1782692" y="4857358"/>
            <a:ext cx="1922301" cy="7070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Text Box 22"/>
          <p:cNvSpPr txBox="1"/>
          <p:nvPr/>
        </p:nvSpPr>
        <p:spPr>
          <a:xfrm rot="1351316">
            <a:off x="2083769" y="5156925"/>
            <a:ext cx="673100" cy="365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0.20=980</a:t>
            </a:r>
            <a:endParaRPr lang="tr-TR" sz="1200" dirty="0">
              <a:effectLst/>
              <a:latin typeface="Times New Roman"/>
              <a:ea typeface="Times New Roman"/>
            </a:endParaRPr>
          </a:p>
        </p:txBody>
      </p:sp>
      <p:sp>
        <p:nvSpPr>
          <p:cNvPr id="56" name="Text Box 22"/>
          <p:cNvSpPr txBox="1"/>
          <p:nvPr/>
        </p:nvSpPr>
        <p:spPr>
          <a:xfrm>
            <a:off x="3896835" y="5026536"/>
            <a:ext cx="453390" cy="4254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0.90=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2880</a:t>
            </a:r>
            <a:endParaRPr lang="tr-TR" sz="1200" dirty="0">
              <a:effectLst/>
              <a:latin typeface="Times New Roman"/>
              <a:ea typeface="Times New Roman"/>
            </a:endParaRPr>
          </a:p>
        </p:txBody>
      </p:sp>
      <p:cxnSp>
        <p:nvCxnSpPr>
          <p:cNvPr id="57" name="Straight Arrow Connector 56"/>
          <p:cNvCxnSpPr>
            <a:endCxn id="49" idx="2"/>
          </p:cNvCxnSpPr>
          <p:nvPr/>
        </p:nvCxnSpPr>
        <p:spPr>
          <a:xfrm>
            <a:off x="1798631" y="4876853"/>
            <a:ext cx="3491532" cy="9778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8" name="Text Box 22"/>
          <p:cNvSpPr txBox="1"/>
          <p:nvPr/>
        </p:nvSpPr>
        <p:spPr>
          <a:xfrm rot="1218893">
            <a:off x="2426383" y="4822821"/>
            <a:ext cx="673100" cy="366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0.10=490</a:t>
            </a:r>
            <a:endParaRPr lang="tr-TR" sz="1200" dirty="0">
              <a:effectLst/>
              <a:latin typeface="Times New Roman"/>
              <a:ea typeface="Times New Roman"/>
            </a:endParaRPr>
          </a:p>
        </p:txBody>
      </p:sp>
      <p:cxnSp>
        <p:nvCxnSpPr>
          <p:cNvPr id="59" name="Straight Arrow Connector 58"/>
          <p:cNvCxnSpPr/>
          <p:nvPr/>
        </p:nvCxnSpPr>
        <p:spPr>
          <a:xfrm>
            <a:off x="3916786" y="4936048"/>
            <a:ext cx="1850390" cy="6064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0" name="Text Box 22"/>
          <p:cNvSpPr txBox="1"/>
          <p:nvPr/>
        </p:nvSpPr>
        <p:spPr>
          <a:xfrm rot="1251111">
            <a:off x="4515957" y="4927329"/>
            <a:ext cx="673100" cy="3022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0.10=320</a:t>
            </a:r>
            <a:endParaRPr lang="tr-TR" sz="1200" dirty="0">
              <a:effectLst/>
              <a:latin typeface="Times New Roman"/>
              <a:ea typeface="Times New Roman"/>
            </a:endParaRPr>
          </a:p>
        </p:txBody>
      </p:sp>
      <p:sp>
        <p:nvSpPr>
          <p:cNvPr id="3" name="TextBox 2"/>
          <p:cNvSpPr txBox="1"/>
          <p:nvPr/>
        </p:nvSpPr>
        <p:spPr>
          <a:xfrm>
            <a:off x="1527180" y="6265209"/>
            <a:ext cx="2489912" cy="369332"/>
          </a:xfrm>
          <a:prstGeom prst="rect">
            <a:avLst/>
          </a:prstGeom>
          <a:noFill/>
        </p:spPr>
        <p:txBody>
          <a:bodyPr wrap="none" rtlCol="0">
            <a:spAutoFit/>
          </a:bodyPr>
          <a:lstStyle/>
          <a:p>
            <a:r>
              <a:rPr lang="tr-TR" dirty="0"/>
              <a:t>C</a:t>
            </a:r>
            <a:r>
              <a:rPr lang="tr-TR" dirty="0" smtClean="0"/>
              <a:t>ycle 3 contributes 7290</a:t>
            </a:r>
            <a:endParaRPr lang="tr-TR" dirty="0"/>
          </a:p>
        </p:txBody>
      </p:sp>
      <p:sp>
        <p:nvSpPr>
          <p:cNvPr id="61" name="Left Brace 60"/>
          <p:cNvSpPr/>
          <p:nvPr/>
        </p:nvSpPr>
        <p:spPr>
          <a:xfrm rot="16200000">
            <a:off x="2549522" y="5233395"/>
            <a:ext cx="331711" cy="200783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spTree>
    <p:extLst>
      <p:ext uri="{BB962C8B-B14F-4D97-AF65-F5344CB8AC3E}">
        <p14:creationId xmlns:p14="http://schemas.microsoft.com/office/powerpoint/2010/main" val="285068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down)">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barn(inVertical)">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down)">
                                      <p:cBhvr>
                                        <p:cTn id="22" dur="500"/>
                                        <p:tgtEl>
                                          <p:spTgt spid="5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down)">
                                      <p:cBhvr>
                                        <p:cTn id="27" dur="500"/>
                                        <p:tgtEl>
                                          <p:spTgt spid="5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down)">
                                      <p:cBhvr>
                                        <p:cTn id="32" dur="500"/>
                                        <p:tgtEl>
                                          <p:spTgt spid="5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down)">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down)">
                                      <p:cBhvr>
                                        <p:cTn id="47" dur="500"/>
                                        <p:tgtEl>
                                          <p:spTgt spid="5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down)">
                                      <p:cBhvr>
                                        <p:cTn id="52" dur="500"/>
                                        <p:tgtEl>
                                          <p:spTgt spid="5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down)">
                                      <p:cBhvr>
                                        <p:cTn id="57" dur="500"/>
                                        <p:tgtEl>
                                          <p:spTgt spid="5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down)">
                                      <p:cBhvr>
                                        <p:cTn id="62" dur="500"/>
                                        <p:tgtEl>
                                          <p:spTgt spid="5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down)">
                                      <p:cBhvr>
                                        <p:cTn id="67" dur="500"/>
                                        <p:tgtEl>
                                          <p:spTgt spid="60"/>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9" grpId="0" animBg="1"/>
      <p:bldP spid="53" grpId="0" animBg="1"/>
      <p:bldP spid="55" grpId="0"/>
      <p:bldP spid="56" grpId="0"/>
      <p:bldP spid="58" grpId="0"/>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a:t>What is the average number of QALYs lived over a period of 3 </a:t>
            </a:r>
            <a:r>
              <a:rPr lang="tr-TR" dirty="0" smtClean="0"/>
              <a:t>years?</a:t>
            </a:r>
            <a:endParaRPr lang="tr-TR" dirty="0"/>
          </a:p>
        </p:txBody>
      </p:sp>
      <p:sp>
        <p:nvSpPr>
          <p:cNvPr id="3" name="Content Placeholder 2"/>
          <p:cNvSpPr>
            <a:spLocks noGrp="1"/>
          </p:cNvSpPr>
          <p:nvPr>
            <p:ph idx="1"/>
          </p:nvPr>
        </p:nvSpPr>
        <p:spPr/>
        <p:txBody>
          <a:bodyPr/>
          <a:lstStyle/>
          <a:p>
            <a:r>
              <a:rPr lang="tr-TR" sz="2400" dirty="0"/>
              <a:t>Suppose we have a utility of being in post stroke stage is 0.6, and for health and dead we </a:t>
            </a:r>
            <a:r>
              <a:rPr lang="tr-TR" sz="2400" dirty="0" smtClean="0"/>
              <a:t>assume </a:t>
            </a:r>
            <a:r>
              <a:rPr lang="tr-TR" sz="2400" dirty="0"/>
              <a:t>utilities of 1 and 0</a:t>
            </a:r>
            <a:r>
              <a:rPr lang="tr-TR" sz="2400" dirty="0" smtClean="0"/>
              <a:t>.</a:t>
            </a:r>
          </a:p>
          <a:p>
            <a:endParaRPr lang="tr-TR" dirty="0"/>
          </a:p>
          <a:p>
            <a:endParaRPr lang="tr-TR" dirty="0"/>
          </a:p>
          <a:p>
            <a:pPr marL="0" indent="0">
              <a:buNone/>
            </a:pPr>
            <a:endParaRPr lang="tr-TR" dirty="0"/>
          </a:p>
        </p:txBody>
      </p:sp>
      <p:graphicFrame>
        <p:nvGraphicFramePr>
          <p:cNvPr id="4" name="Table 3"/>
          <p:cNvGraphicFramePr>
            <a:graphicFrameLocks noGrp="1"/>
          </p:cNvGraphicFramePr>
          <p:nvPr>
            <p:extLst>
              <p:ext uri="{D42A27DB-BD31-4B8C-83A1-F6EECF244321}">
                <p14:modId xmlns:p14="http://schemas.microsoft.com/office/powerpoint/2010/main" val="3790121663"/>
              </p:ext>
            </p:extLst>
          </p:nvPr>
        </p:nvGraphicFramePr>
        <p:xfrm>
          <a:off x="539552" y="2604646"/>
          <a:ext cx="7704854" cy="2737170"/>
        </p:xfrm>
        <a:graphic>
          <a:graphicData uri="http://schemas.openxmlformats.org/drawingml/2006/table">
            <a:tbl>
              <a:tblPr firstRow="1" firstCol="1" bandRow="1">
                <a:tableStyleId>{5C22544A-7EE6-4342-B048-85BDC9FD1C3A}</a:tableStyleId>
              </a:tblPr>
              <a:tblGrid>
                <a:gridCol w="1540636"/>
                <a:gridCol w="1540636"/>
                <a:gridCol w="1671256"/>
                <a:gridCol w="1584176"/>
                <a:gridCol w="1368150"/>
              </a:tblGrid>
              <a:tr h="351039">
                <a:tc>
                  <a:txBody>
                    <a:bodyPr/>
                    <a:lstStyle/>
                    <a:p>
                      <a:pPr>
                        <a:lnSpc>
                          <a:spcPct val="115000"/>
                        </a:lnSpc>
                        <a:spcAft>
                          <a:spcPts val="0"/>
                        </a:spcAft>
                      </a:pPr>
                      <a:r>
                        <a:rPr lang="tr-TR" sz="1800" dirty="0">
                          <a:effectLst/>
                        </a:rPr>
                        <a:t> </a:t>
                      </a:r>
                      <a:endParaRPr lang="tr-TR" sz="1800" dirty="0">
                        <a:effectLst/>
                        <a:latin typeface="Calibri"/>
                        <a:ea typeface="Calibri"/>
                        <a:cs typeface="Times New Roman"/>
                      </a:endParaRPr>
                    </a:p>
                  </a:txBody>
                  <a:tcPr marL="68580" marR="68580" marT="0" marB="0"/>
                </a:tc>
                <a:tc gridSpan="3">
                  <a:txBody>
                    <a:bodyPr/>
                    <a:lstStyle/>
                    <a:p>
                      <a:pPr algn="ctr">
                        <a:lnSpc>
                          <a:spcPct val="115000"/>
                        </a:lnSpc>
                        <a:spcAft>
                          <a:spcPts val="0"/>
                        </a:spcAft>
                      </a:pPr>
                      <a:r>
                        <a:rPr lang="tr-TR" sz="1800">
                          <a:effectLst/>
                        </a:rPr>
                        <a:t>State</a:t>
                      </a:r>
                      <a:endParaRPr lang="tr-TR" sz="1800">
                        <a:effectLst/>
                        <a:latin typeface="Calibri"/>
                        <a:ea typeface="Calibri"/>
                        <a:cs typeface="Times New Roman"/>
                      </a:endParaRPr>
                    </a:p>
                  </a:txBody>
                  <a:tcPr marL="68580" marR="68580" marT="0" marB="0"/>
                </a:tc>
                <a:tc hMerge="1">
                  <a:txBody>
                    <a:bodyPr/>
                    <a:lstStyle/>
                    <a:p>
                      <a:endParaRPr lang="tr-TR"/>
                    </a:p>
                  </a:txBody>
                  <a:tcPr/>
                </a:tc>
                <a:tc hMerge="1">
                  <a:txBody>
                    <a:bodyPr/>
                    <a:lstStyle/>
                    <a:p>
                      <a:endParaRPr lang="tr-TR"/>
                    </a:p>
                  </a:txBody>
                  <a:tcPr/>
                </a:tc>
                <a:tc>
                  <a:txBody>
                    <a:bodyPr/>
                    <a:lstStyle/>
                    <a:p>
                      <a:pPr>
                        <a:lnSpc>
                          <a:spcPct val="115000"/>
                        </a:lnSpc>
                        <a:spcAft>
                          <a:spcPts val="0"/>
                        </a:spcAft>
                      </a:pPr>
                      <a:r>
                        <a:rPr lang="tr-TR" sz="1800">
                          <a:effectLst/>
                        </a:rPr>
                        <a:t> </a:t>
                      </a:r>
                      <a:endParaRPr lang="tr-TR" sz="1800">
                        <a:effectLst/>
                        <a:latin typeface="Calibri"/>
                        <a:ea typeface="Calibri"/>
                        <a:cs typeface="Times New Roman"/>
                      </a:endParaRPr>
                    </a:p>
                  </a:txBody>
                  <a:tcPr marL="68580" marR="68580" marT="0" marB="0"/>
                </a:tc>
              </a:tr>
              <a:tr h="585065">
                <a:tc>
                  <a:txBody>
                    <a:bodyPr/>
                    <a:lstStyle/>
                    <a:p>
                      <a:pPr>
                        <a:lnSpc>
                          <a:spcPct val="115000"/>
                        </a:lnSpc>
                        <a:spcAft>
                          <a:spcPts val="0"/>
                        </a:spcAft>
                      </a:pPr>
                      <a:r>
                        <a:rPr lang="tr-TR" sz="1800">
                          <a:effectLst/>
                        </a:rPr>
                        <a:t>Cycle</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Well</a:t>
                      </a:r>
                    </a:p>
                    <a:p>
                      <a:pPr>
                        <a:lnSpc>
                          <a:spcPct val="115000"/>
                        </a:lnSpc>
                        <a:spcAft>
                          <a:spcPts val="0"/>
                        </a:spcAft>
                      </a:pPr>
                      <a:r>
                        <a:rPr lang="tr-TR" sz="1800">
                          <a:effectLst/>
                        </a:rPr>
                        <a:t>U=1.0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Poststroke</a:t>
                      </a:r>
                    </a:p>
                    <a:p>
                      <a:pPr>
                        <a:lnSpc>
                          <a:spcPct val="115000"/>
                        </a:lnSpc>
                        <a:spcAft>
                          <a:spcPts val="0"/>
                        </a:spcAft>
                      </a:pPr>
                      <a:r>
                        <a:rPr lang="tr-TR" sz="1800">
                          <a:effectLst/>
                        </a:rPr>
                        <a:t>U=0.6</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Dead</a:t>
                      </a:r>
                    </a:p>
                    <a:p>
                      <a:pPr>
                        <a:lnSpc>
                          <a:spcPct val="115000"/>
                        </a:lnSpc>
                        <a:spcAft>
                          <a:spcPts val="0"/>
                        </a:spcAft>
                      </a:pPr>
                      <a:r>
                        <a:rPr lang="tr-TR" sz="1800">
                          <a:effectLst/>
                        </a:rPr>
                        <a:t>U=0.0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Cycle utility</a:t>
                      </a:r>
                      <a:endParaRPr lang="tr-TR" sz="1800">
                        <a:effectLst/>
                        <a:latin typeface="Calibri"/>
                        <a:ea typeface="Calibri"/>
                        <a:cs typeface="Times New Roman"/>
                      </a:endParaRPr>
                    </a:p>
                  </a:txBody>
                  <a:tcPr marL="68580" marR="68580" marT="0" marB="0"/>
                </a:tc>
              </a:tr>
              <a:tr h="351039">
                <a:tc>
                  <a:txBody>
                    <a:bodyPr/>
                    <a:lstStyle/>
                    <a:p>
                      <a:pPr>
                        <a:lnSpc>
                          <a:spcPct val="115000"/>
                        </a:lnSpc>
                        <a:spcAft>
                          <a:spcPts val="0"/>
                        </a:spcAft>
                      </a:pPr>
                      <a:r>
                        <a:rPr lang="tr-TR" sz="1800">
                          <a:effectLst/>
                        </a:rPr>
                        <a:t>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10000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 </a:t>
                      </a:r>
                      <a:endParaRPr lang="tr-TR" sz="1800">
                        <a:effectLst/>
                        <a:latin typeface="Calibri"/>
                        <a:ea typeface="Calibri"/>
                        <a:cs typeface="Times New Roman"/>
                      </a:endParaRPr>
                    </a:p>
                  </a:txBody>
                  <a:tcPr marL="68580" marR="68580" marT="0" marB="0"/>
                </a:tc>
              </a:tr>
              <a:tr h="351039">
                <a:tc>
                  <a:txBody>
                    <a:bodyPr/>
                    <a:lstStyle/>
                    <a:p>
                      <a:pPr>
                        <a:lnSpc>
                          <a:spcPct val="115000"/>
                        </a:lnSpc>
                        <a:spcAft>
                          <a:spcPts val="0"/>
                        </a:spcAft>
                      </a:pPr>
                      <a:r>
                        <a:rPr lang="tr-TR" sz="1800">
                          <a:effectLst/>
                        </a:rPr>
                        <a:t>1</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7000*1=7000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2000*0.6=1200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1000*0=0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8200</a:t>
                      </a:r>
                      <a:endParaRPr lang="tr-TR" sz="1800">
                        <a:effectLst/>
                        <a:latin typeface="Calibri"/>
                        <a:ea typeface="Calibri"/>
                        <a:cs typeface="Times New Roman"/>
                      </a:endParaRPr>
                    </a:p>
                  </a:txBody>
                  <a:tcPr marL="68580" marR="68580" marT="0" marB="0"/>
                </a:tc>
              </a:tr>
              <a:tr h="351039">
                <a:tc>
                  <a:txBody>
                    <a:bodyPr/>
                    <a:lstStyle/>
                    <a:p>
                      <a:pPr>
                        <a:lnSpc>
                          <a:spcPct val="115000"/>
                        </a:lnSpc>
                        <a:spcAft>
                          <a:spcPts val="0"/>
                        </a:spcAft>
                      </a:pPr>
                      <a:r>
                        <a:rPr lang="tr-TR" sz="1800">
                          <a:effectLst/>
                        </a:rPr>
                        <a:t>2</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4900*1=4900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3200*0.6=1920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1900*0=0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6820</a:t>
                      </a:r>
                      <a:endParaRPr lang="tr-TR" sz="1800">
                        <a:effectLst/>
                        <a:latin typeface="Calibri"/>
                        <a:ea typeface="Calibri"/>
                        <a:cs typeface="Times New Roman"/>
                      </a:endParaRPr>
                    </a:p>
                  </a:txBody>
                  <a:tcPr marL="68580" marR="68580" marT="0" marB="0"/>
                </a:tc>
              </a:tr>
              <a:tr h="351039">
                <a:tc>
                  <a:txBody>
                    <a:bodyPr/>
                    <a:lstStyle/>
                    <a:p>
                      <a:pPr>
                        <a:lnSpc>
                          <a:spcPct val="115000"/>
                        </a:lnSpc>
                        <a:spcAft>
                          <a:spcPts val="0"/>
                        </a:spcAft>
                      </a:pPr>
                      <a:r>
                        <a:rPr lang="tr-TR" sz="1800">
                          <a:effectLst/>
                        </a:rPr>
                        <a:t>3</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3430*1=3430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3860*0.6=2316</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2710*0=0</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5746</a:t>
                      </a:r>
                      <a:endParaRPr lang="tr-TR" sz="1800">
                        <a:effectLst/>
                        <a:latin typeface="Calibri"/>
                        <a:ea typeface="Calibri"/>
                        <a:cs typeface="Times New Roman"/>
                      </a:endParaRPr>
                    </a:p>
                  </a:txBody>
                  <a:tcPr marL="68580" marR="68580" marT="0" marB="0"/>
                </a:tc>
              </a:tr>
              <a:tr h="351039">
                <a:tc>
                  <a:txBody>
                    <a:bodyPr/>
                    <a:lstStyle/>
                    <a:p>
                      <a:pPr>
                        <a:lnSpc>
                          <a:spcPct val="115000"/>
                        </a:lnSpc>
                        <a:spcAft>
                          <a:spcPts val="0"/>
                        </a:spcAft>
                      </a:pPr>
                      <a:r>
                        <a:rPr lang="tr-TR" sz="1800">
                          <a:effectLst/>
                        </a:rPr>
                        <a:t>Total</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 </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 </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a:effectLst/>
                        </a:rPr>
                        <a:t> </a:t>
                      </a:r>
                      <a:endParaRPr lang="tr-TR" sz="1800">
                        <a:effectLst/>
                        <a:latin typeface="Calibri"/>
                        <a:ea typeface="Calibri"/>
                        <a:cs typeface="Times New Roman"/>
                      </a:endParaRPr>
                    </a:p>
                  </a:txBody>
                  <a:tcPr marL="68580" marR="68580" marT="0" marB="0"/>
                </a:tc>
                <a:tc>
                  <a:txBody>
                    <a:bodyPr/>
                    <a:lstStyle/>
                    <a:p>
                      <a:pPr>
                        <a:lnSpc>
                          <a:spcPct val="115000"/>
                        </a:lnSpc>
                        <a:spcAft>
                          <a:spcPts val="0"/>
                        </a:spcAft>
                      </a:pPr>
                      <a:r>
                        <a:rPr lang="tr-TR" sz="1800" dirty="0">
                          <a:effectLst/>
                        </a:rPr>
                        <a:t>20766</a:t>
                      </a:r>
                      <a:endParaRPr lang="tr-TR" sz="1800" dirty="0">
                        <a:effectLst/>
                        <a:latin typeface="Calibri"/>
                        <a:ea typeface="Calibri"/>
                        <a:cs typeface="Times New Roman"/>
                      </a:endParaRPr>
                    </a:p>
                  </a:txBody>
                  <a:tcPr marL="68580" marR="68580" marT="0" marB="0"/>
                </a:tc>
              </a:tr>
            </a:tbl>
          </a:graphicData>
        </a:graphic>
      </p:graphicFrame>
      <p:sp>
        <p:nvSpPr>
          <p:cNvPr id="5" name="TextBox 4"/>
          <p:cNvSpPr txBox="1"/>
          <p:nvPr/>
        </p:nvSpPr>
        <p:spPr>
          <a:xfrm>
            <a:off x="1403648" y="6093296"/>
            <a:ext cx="6963509" cy="646331"/>
          </a:xfrm>
          <a:prstGeom prst="rect">
            <a:avLst/>
          </a:prstGeom>
          <a:noFill/>
        </p:spPr>
        <p:txBody>
          <a:bodyPr wrap="none" rtlCol="0">
            <a:spAutoFit/>
          </a:bodyPr>
          <a:lstStyle/>
          <a:p>
            <a:r>
              <a:rPr lang="tr-TR" dirty="0"/>
              <a:t>If we divide the total utility by the number of individuals (20766/10000) </a:t>
            </a:r>
            <a:endParaRPr lang="tr-TR" dirty="0" smtClean="0"/>
          </a:p>
          <a:p>
            <a:r>
              <a:rPr lang="tr-TR" dirty="0" smtClean="0"/>
              <a:t>we </a:t>
            </a:r>
            <a:r>
              <a:rPr lang="tr-TR" dirty="0"/>
              <a:t>obtain an expected utility of </a:t>
            </a:r>
            <a:r>
              <a:rPr lang="tr-TR" b="1" dirty="0"/>
              <a:t>2.08</a:t>
            </a:r>
            <a:r>
              <a:rPr lang="tr-TR" dirty="0"/>
              <a:t> for an individual patient</a:t>
            </a:r>
          </a:p>
        </p:txBody>
      </p:sp>
    </p:spTree>
    <p:extLst>
      <p:ext uri="{BB962C8B-B14F-4D97-AF65-F5344CB8AC3E}">
        <p14:creationId xmlns:p14="http://schemas.microsoft.com/office/powerpoint/2010/main" val="41492848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63272" cy="1143000"/>
          </a:xfrm>
        </p:spPr>
        <p:txBody>
          <a:bodyPr>
            <a:normAutofit fontScale="90000"/>
          </a:bodyPr>
          <a:lstStyle/>
          <a:p>
            <a:pPr algn="l"/>
            <a:r>
              <a:rPr lang="tr-TR" sz="2000" b="1" dirty="0"/>
              <a:t>Assume that the resource costs associated with being well are 100 Euros per year, the costs for poststroke are 150 Euros  </a:t>
            </a:r>
            <a:r>
              <a:rPr lang="tr-TR" sz="2000" b="1" dirty="0" smtClean="0"/>
              <a:t>per </a:t>
            </a:r>
            <a:r>
              <a:rPr lang="tr-TR" sz="2000" b="1" dirty="0"/>
              <a:t>year and being dead is costless. </a:t>
            </a:r>
            <a:r>
              <a:rPr lang="tr-TR" sz="2000" b="1" dirty="0" smtClean="0"/>
              <a:t>What </a:t>
            </a:r>
            <a:r>
              <a:rPr lang="tr-TR" sz="2000" b="1" dirty="0"/>
              <a:t>are the average costs over a period of 3 years? What is the present value of the costs by using discounting rate of 3%.</a:t>
            </a:r>
            <a:r>
              <a:rPr lang="tr-TR" sz="2000" dirty="0"/>
              <a:t/>
            </a:r>
            <a:br>
              <a:rPr lang="tr-TR" sz="2000" dirty="0"/>
            </a:br>
            <a:endParaRPr lang="tr-TR"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56193465"/>
              </p:ext>
            </p:extLst>
          </p:nvPr>
        </p:nvGraphicFramePr>
        <p:xfrm>
          <a:off x="323528" y="1916832"/>
          <a:ext cx="8568952" cy="2733567"/>
        </p:xfrm>
        <a:graphic>
          <a:graphicData uri="http://schemas.openxmlformats.org/drawingml/2006/table">
            <a:tbl>
              <a:tblPr firstRow="1" firstCol="1" bandRow="1">
                <a:tableStyleId>{5C22544A-7EE6-4342-B048-85BDC9FD1C3A}</a:tableStyleId>
              </a:tblPr>
              <a:tblGrid>
                <a:gridCol w="1361733"/>
                <a:gridCol w="1662603"/>
                <a:gridCol w="1584176"/>
                <a:gridCol w="1253581"/>
                <a:gridCol w="1538869"/>
                <a:gridCol w="1167990"/>
              </a:tblGrid>
              <a:tr h="299575">
                <a:tc>
                  <a:txBody>
                    <a:bodyPr/>
                    <a:lstStyle/>
                    <a:p>
                      <a:pPr>
                        <a:lnSpc>
                          <a:spcPct val="115000"/>
                        </a:lnSpc>
                        <a:spcAft>
                          <a:spcPts val="0"/>
                        </a:spcAft>
                      </a:pPr>
                      <a:r>
                        <a:rPr lang="tr-TR" sz="1400" dirty="0">
                          <a:effectLst/>
                        </a:rPr>
                        <a:t> </a:t>
                      </a:r>
                      <a:endParaRPr lang="tr-TR" sz="1100" dirty="0">
                        <a:effectLst/>
                        <a:latin typeface="Calibri"/>
                        <a:ea typeface="Calibri"/>
                        <a:cs typeface="Times New Roman"/>
                      </a:endParaRPr>
                    </a:p>
                  </a:txBody>
                  <a:tcPr marL="68580" marR="68580" marT="0" marB="0"/>
                </a:tc>
                <a:tc gridSpan="3">
                  <a:txBody>
                    <a:bodyPr/>
                    <a:lstStyle/>
                    <a:p>
                      <a:pPr algn="ctr">
                        <a:lnSpc>
                          <a:spcPct val="115000"/>
                        </a:lnSpc>
                        <a:spcAft>
                          <a:spcPts val="0"/>
                        </a:spcAft>
                      </a:pPr>
                      <a:r>
                        <a:rPr lang="tr-TR" sz="1400">
                          <a:effectLst/>
                        </a:rPr>
                        <a:t>State</a:t>
                      </a:r>
                      <a:endParaRPr lang="tr-TR" sz="1100">
                        <a:effectLst/>
                        <a:latin typeface="Calibri"/>
                        <a:ea typeface="Calibri"/>
                        <a:cs typeface="Times New Roman"/>
                      </a:endParaRPr>
                    </a:p>
                  </a:txBody>
                  <a:tcPr marL="68580" marR="68580" marT="0" marB="0"/>
                </a:tc>
                <a:tc hMerge="1">
                  <a:txBody>
                    <a:bodyPr/>
                    <a:lstStyle/>
                    <a:p>
                      <a:endParaRPr lang="tr-TR"/>
                    </a:p>
                  </a:txBody>
                  <a:tcPr/>
                </a:tc>
                <a:tc hMerge="1">
                  <a:txBody>
                    <a:bodyPr/>
                    <a:lstStyle/>
                    <a:p>
                      <a:endParaRPr lang="tr-TR"/>
                    </a:p>
                  </a:txBody>
                  <a:tcPr/>
                </a:tc>
                <a:tc>
                  <a:txBody>
                    <a:bodyPr/>
                    <a:lstStyle/>
                    <a:p>
                      <a:pPr>
                        <a:lnSpc>
                          <a:spcPct val="115000"/>
                        </a:lnSpc>
                        <a:spcAft>
                          <a:spcPts val="0"/>
                        </a:spcAft>
                      </a:pPr>
                      <a:r>
                        <a:rPr lang="tr-TR" sz="1400">
                          <a:effectLst/>
                        </a:rPr>
                        <a:t> </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 </a:t>
                      </a:r>
                      <a:endParaRPr lang="tr-TR" sz="1100">
                        <a:effectLst/>
                        <a:latin typeface="Calibri"/>
                        <a:ea typeface="Calibri"/>
                        <a:cs typeface="Times New Roman"/>
                      </a:endParaRPr>
                    </a:p>
                  </a:txBody>
                  <a:tcPr marL="68580" marR="68580" marT="0" marB="0"/>
                </a:tc>
              </a:tr>
              <a:tr h="617846">
                <a:tc>
                  <a:txBody>
                    <a:bodyPr/>
                    <a:lstStyle/>
                    <a:p>
                      <a:pPr>
                        <a:lnSpc>
                          <a:spcPct val="115000"/>
                        </a:lnSpc>
                        <a:spcAft>
                          <a:spcPts val="0"/>
                        </a:spcAft>
                      </a:pPr>
                      <a:r>
                        <a:rPr lang="tr-TR" sz="1400">
                          <a:effectLst/>
                        </a:rPr>
                        <a:t>Cycle</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Well</a:t>
                      </a:r>
                      <a:endParaRPr lang="tr-TR" sz="1100">
                        <a:effectLst/>
                      </a:endParaRPr>
                    </a:p>
                    <a:p>
                      <a:pPr>
                        <a:lnSpc>
                          <a:spcPct val="115000"/>
                        </a:lnSpc>
                        <a:spcAft>
                          <a:spcPts val="0"/>
                        </a:spcAft>
                      </a:pPr>
                      <a:r>
                        <a:rPr lang="tr-TR" sz="1400">
                          <a:effectLst/>
                        </a:rPr>
                        <a:t>Cost=100 Eu</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a:effectLst/>
                        </a:rPr>
                        <a:t>Poststroke</a:t>
                      </a:r>
                      <a:endParaRPr lang="tr-TR" sz="1100" dirty="0">
                        <a:effectLst/>
                      </a:endParaRPr>
                    </a:p>
                    <a:p>
                      <a:pPr>
                        <a:lnSpc>
                          <a:spcPct val="115000"/>
                        </a:lnSpc>
                        <a:spcAft>
                          <a:spcPts val="0"/>
                        </a:spcAft>
                      </a:pPr>
                      <a:r>
                        <a:rPr lang="tr-TR" sz="1400" dirty="0">
                          <a:effectLst/>
                        </a:rPr>
                        <a:t>Cost=150 Eu</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Dead</a:t>
                      </a:r>
                      <a:endParaRPr lang="tr-TR" sz="1100">
                        <a:effectLst/>
                      </a:endParaRPr>
                    </a:p>
                    <a:p>
                      <a:pPr>
                        <a:lnSpc>
                          <a:spcPct val="115000"/>
                        </a:lnSpc>
                        <a:spcAft>
                          <a:spcPts val="0"/>
                        </a:spcAft>
                      </a:pPr>
                      <a:r>
                        <a:rPr lang="tr-TR" sz="1400">
                          <a:effectLst/>
                        </a:rPr>
                        <a:t>Cost=0</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Cycle cost</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Present value</a:t>
                      </a:r>
                      <a:endParaRPr lang="tr-TR" sz="1100">
                        <a:effectLst/>
                        <a:latin typeface="Calibri"/>
                        <a:ea typeface="Calibri"/>
                        <a:cs typeface="Times New Roman"/>
                      </a:endParaRPr>
                    </a:p>
                  </a:txBody>
                  <a:tcPr marL="68580" marR="68580" marT="0" marB="0"/>
                </a:tc>
              </a:tr>
              <a:tr h="299575">
                <a:tc>
                  <a:txBody>
                    <a:bodyPr/>
                    <a:lstStyle/>
                    <a:p>
                      <a:pPr>
                        <a:lnSpc>
                          <a:spcPct val="115000"/>
                        </a:lnSpc>
                        <a:spcAft>
                          <a:spcPts val="0"/>
                        </a:spcAft>
                      </a:pPr>
                      <a:r>
                        <a:rPr lang="tr-TR" sz="1400">
                          <a:effectLst/>
                        </a:rPr>
                        <a:t>0</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10000</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0</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0</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 </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 </a:t>
                      </a:r>
                      <a:endParaRPr lang="tr-TR" sz="1100">
                        <a:effectLst/>
                        <a:latin typeface="Calibri"/>
                        <a:ea typeface="Calibri"/>
                        <a:cs typeface="Times New Roman"/>
                      </a:endParaRPr>
                    </a:p>
                  </a:txBody>
                  <a:tcPr marL="68580" marR="68580" marT="0" marB="0"/>
                </a:tc>
              </a:tr>
              <a:tr h="299575">
                <a:tc>
                  <a:txBody>
                    <a:bodyPr/>
                    <a:lstStyle/>
                    <a:p>
                      <a:pPr>
                        <a:lnSpc>
                          <a:spcPct val="115000"/>
                        </a:lnSpc>
                        <a:spcAft>
                          <a:spcPts val="0"/>
                        </a:spcAft>
                      </a:pPr>
                      <a:r>
                        <a:rPr lang="tr-TR" sz="1400">
                          <a:effectLst/>
                        </a:rPr>
                        <a:t>1</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7000*100=700.000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2000*150=300.000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1000*0=0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a:effectLst/>
                        </a:rPr>
                        <a:t>1.000.000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a:effectLst/>
                        </a:rPr>
                        <a:t>970.874</a:t>
                      </a:r>
                      <a:endParaRPr lang="tr-TR" sz="1100" dirty="0">
                        <a:effectLst/>
                        <a:latin typeface="Calibri"/>
                        <a:ea typeface="Calibri"/>
                        <a:cs typeface="Times New Roman"/>
                      </a:endParaRPr>
                    </a:p>
                  </a:txBody>
                  <a:tcPr marL="68580" marR="68580" marT="0" marB="0"/>
                </a:tc>
              </a:tr>
              <a:tr h="299575">
                <a:tc>
                  <a:txBody>
                    <a:bodyPr/>
                    <a:lstStyle/>
                    <a:p>
                      <a:pPr>
                        <a:lnSpc>
                          <a:spcPct val="115000"/>
                        </a:lnSpc>
                        <a:spcAft>
                          <a:spcPts val="0"/>
                        </a:spcAft>
                      </a:pPr>
                      <a:r>
                        <a:rPr lang="tr-TR" sz="1400">
                          <a:effectLst/>
                        </a:rPr>
                        <a:t>2</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4900*100=490.000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3200*150=480.000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1900*0=0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970.000</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914.318</a:t>
                      </a:r>
                      <a:endParaRPr lang="tr-TR" sz="1100">
                        <a:effectLst/>
                        <a:latin typeface="Calibri"/>
                        <a:ea typeface="Calibri"/>
                        <a:cs typeface="Times New Roman"/>
                      </a:endParaRPr>
                    </a:p>
                  </a:txBody>
                  <a:tcPr marL="68580" marR="68580" marT="0" marB="0"/>
                </a:tc>
              </a:tr>
              <a:tr h="299575">
                <a:tc>
                  <a:txBody>
                    <a:bodyPr/>
                    <a:lstStyle/>
                    <a:p>
                      <a:pPr>
                        <a:lnSpc>
                          <a:spcPct val="115000"/>
                        </a:lnSpc>
                        <a:spcAft>
                          <a:spcPts val="0"/>
                        </a:spcAft>
                      </a:pPr>
                      <a:r>
                        <a:rPr lang="tr-TR" sz="1400">
                          <a:effectLst/>
                        </a:rPr>
                        <a:t>3</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3430*100=343.000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3860*150=579.000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smtClean="0">
                          <a:effectLst/>
                        </a:rPr>
                        <a:t>2710*0=0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a:effectLst/>
                        </a:rPr>
                        <a:t>922.000</a:t>
                      </a:r>
                      <a:endParaRPr lang="tr-TR" sz="1100" dirty="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843.761</a:t>
                      </a:r>
                      <a:endParaRPr lang="tr-TR" sz="1100">
                        <a:effectLst/>
                        <a:latin typeface="Calibri"/>
                        <a:ea typeface="Calibri"/>
                        <a:cs typeface="Times New Roman"/>
                      </a:endParaRPr>
                    </a:p>
                  </a:txBody>
                  <a:tcPr marL="68580" marR="68580" marT="0" marB="0"/>
                </a:tc>
              </a:tr>
              <a:tr h="617846">
                <a:tc>
                  <a:txBody>
                    <a:bodyPr/>
                    <a:lstStyle/>
                    <a:p>
                      <a:pPr>
                        <a:lnSpc>
                          <a:spcPct val="115000"/>
                        </a:lnSpc>
                        <a:spcAft>
                          <a:spcPts val="0"/>
                        </a:spcAft>
                      </a:pPr>
                      <a:r>
                        <a:rPr lang="tr-TR" sz="1400">
                          <a:effectLst/>
                        </a:rPr>
                        <a:t>Total</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 </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 </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 </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a:effectLst/>
                        </a:rPr>
                        <a:t>2.892.000</a:t>
                      </a:r>
                      <a:endParaRPr lang="tr-TR" sz="1100">
                        <a:effectLst/>
                        <a:latin typeface="Calibri"/>
                        <a:ea typeface="Calibri"/>
                        <a:cs typeface="Times New Roman"/>
                      </a:endParaRPr>
                    </a:p>
                  </a:txBody>
                  <a:tcPr marL="68580" marR="68580" marT="0" marB="0"/>
                </a:tc>
                <a:tc>
                  <a:txBody>
                    <a:bodyPr/>
                    <a:lstStyle/>
                    <a:p>
                      <a:pPr>
                        <a:lnSpc>
                          <a:spcPct val="115000"/>
                        </a:lnSpc>
                        <a:spcAft>
                          <a:spcPts val="0"/>
                        </a:spcAft>
                      </a:pPr>
                      <a:r>
                        <a:rPr lang="tr-TR" sz="1400" dirty="0">
                          <a:effectLst/>
                        </a:rPr>
                        <a:t>2.728.953</a:t>
                      </a:r>
                      <a:endParaRPr lang="tr-TR" sz="1100" dirty="0">
                        <a:effectLst/>
                        <a:latin typeface="Calibri"/>
                        <a:ea typeface="Calibri"/>
                        <a:cs typeface="Times New Roman"/>
                      </a:endParaRPr>
                    </a:p>
                  </a:txBody>
                  <a:tcPr marL="68580" marR="68580" marT="0" marB="0"/>
                </a:tc>
              </a:tr>
            </a:tbl>
          </a:graphicData>
        </a:graphic>
      </p:graphicFrame>
      <mc:AlternateContent xmlns:mc="http://schemas.openxmlformats.org/markup-compatibility/2006" xmlns:a14="http://schemas.microsoft.com/office/drawing/2010/main">
        <mc:Choice Requires="a14">
          <p:sp>
            <p:nvSpPr>
              <p:cNvPr id="5" name="TextBox 4"/>
              <p:cNvSpPr txBox="1"/>
              <p:nvPr/>
            </p:nvSpPr>
            <p:spPr>
              <a:xfrm>
                <a:off x="410494" y="4725144"/>
                <a:ext cx="6696744" cy="1640064"/>
              </a:xfrm>
              <a:prstGeom prst="rect">
                <a:avLst/>
              </a:prstGeom>
              <a:noFill/>
            </p:spPr>
            <p:txBody>
              <a:bodyPr wrap="square" rtlCol="0">
                <a:spAutoFit/>
              </a:bodyPr>
              <a:lstStyle/>
              <a:p>
                <a:r>
                  <a:rPr lang="tr-TR" dirty="0" smtClean="0"/>
                  <a:t>Present value cycle 1=1.000.000 x </a:t>
                </a:r>
                <a14:m>
                  <m:oMath xmlns:m="http://schemas.openxmlformats.org/officeDocument/2006/math">
                    <m:f>
                      <m:fPr>
                        <m:ctrlPr>
                          <a:rPr lang="tr-TR" i="1" smtClean="0">
                            <a:latin typeface="Cambria Math"/>
                          </a:rPr>
                        </m:ctrlPr>
                      </m:fPr>
                      <m:num>
                        <m:r>
                          <a:rPr lang="tr-TR" b="0" i="1" smtClean="0">
                            <a:latin typeface="Cambria Math"/>
                          </a:rPr>
                          <m:t>1</m:t>
                        </m:r>
                      </m:num>
                      <m:den>
                        <m:r>
                          <a:rPr lang="tr-TR" b="0" i="1" smtClean="0">
                            <a:latin typeface="Cambria Math"/>
                          </a:rPr>
                          <m:t>(1+0.03)¹</m:t>
                        </m:r>
                      </m:den>
                    </m:f>
                  </m:oMath>
                </a14:m>
                <a:r>
                  <a:rPr lang="tr-TR" dirty="0" smtClean="0"/>
                  <a:t>=</a:t>
                </a:r>
                <a:r>
                  <a:rPr lang="tr-TR" dirty="0" smtClean="0">
                    <a:effectLst/>
                  </a:rPr>
                  <a:t>970.874</a:t>
                </a:r>
              </a:p>
              <a:p>
                <a:r>
                  <a:rPr lang="tr-TR" dirty="0"/>
                  <a:t>Present value cycle </a:t>
                </a:r>
                <a:r>
                  <a:rPr lang="tr-TR" dirty="0" smtClean="0"/>
                  <a:t>2=970.000 x</a:t>
                </a:r>
                <a14:m>
                  <m:oMath xmlns:m="http://schemas.openxmlformats.org/officeDocument/2006/math">
                    <m:f>
                      <m:fPr>
                        <m:ctrlPr>
                          <a:rPr lang="tr-TR" i="1" smtClean="0">
                            <a:latin typeface="Cambria Math"/>
                          </a:rPr>
                        </m:ctrlPr>
                      </m:fPr>
                      <m:num>
                        <m:r>
                          <a:rPr lang="tr-TR" b="0" i="1" smtClean="0">
                            <a:latin typeface="Cambria Math"/>
                          </a:rPr>
                          <m:t>1</m:t>
                        </m:r>
                      </m:num>
                      <m:den>
                        <m:d>
                          <m:dPr>
                            <m:ctrlPr>
                              <a:rPr lang="tr-TR" b="0" i="1" smtClean="0">
                                <a:latin typeface="Cambria Math"/>
                              </a:rPr>
                            </m:ctrlPr>
                          </m:dPr>
                          <m:e>
                            <m:r>
                              <a:rPr lang="tr-TR" b="0" i="1" smtClean="0">
                                <a:latin typeface="Cambria Math"/>
                              </a:rPr>
                              <m:t>1+0.03</m:t>
                            </m:r>
                          </m:e>
                        </m:d>
                        <m:r>
                          <a:rPr lang="tr-TR" i="1">
                            <a:latin typeface="Cambria Math"/>
                          </a:rPr>
                          <m:t>²</m:t>
                        </m:r>
                      </m:den>
                    </m:f>
                  </m:oMath>
                </a14:m>
                <a:r>
                  <a:rPr lang="tr-TR" dirty="0" smtClean="0"/>
                  <a:t> = 914.318</a:t>
                </a:r>
              </a:p>
              <a:p>
                <a:r>
                  <a:rPr lang="tr-TR" dirty="0" smtClean="0"/>
                  <a:t>Present value cycle 3=922.000 x </a:t>
                </a:r>
                <a14:m>
                  <m:oMath xmlns:m="http://schemas.openxmlformats.org/officeDocument/2006/math">
                    <m:f>
                      <m:fPr>
                        <m:ctrlPr>
                          <a:rPr lang="tr-TR" i="1" smtClean="0">
                            <a:latin typeface="Cambria Math"/>
                          </a:rPr>
                        </m:ctrlPr>
                      </m:fPr>
                      <m:num>
                        <m:r>
                          <a:rPr lang="tr-TR" b="0" i="1" smtClean="0">
                            <a:latin typeface="Cambria Math"/>
                          </a:rPr>
                          <m:t>1</m:t>
                        </m:r>
                      </m:num>
                      <m:den>
                        <m:d>
                          <m:dPr>
                            <m:ctrlPr>
                              <a:rPr lang="tr-TR" b="0" i="1" smtClean="0">
                                <a:latin typeface="Cambria Math"/>
                              </a:rPr>
                            </m:ctrlPr>
                          </m:dPr>
                          <m:e>
                            <m:r>
                              <a:rPr lang="tr-TR" b="0" i="1" smtClean="0">
                                <a:latin typeface="Cambria Math"/>
                              </a:rPr>
                              <m:t>1+0.03</m:t>
                            </m:r>
                          </m:e>
                        </m:d>
                        <m:r>
                          <a:rPr lang="tr-TR" b="0" i="1" smtClean="0">
                            <a:latin typeface="Cambria Math"/>
                          </a:rPr>
                          <m:t>³</m:t>
                        </m:r>
                      </m:den>
                    </m:f>
                  </m:oMath>
                </a14:m>
                <a:r>
                  <a:rPr lang="tr-TR" dirty="0" smtClean="0"/>
                  <a:t>=843.761</a:t>
                </a:r>
                <a:endParaRPr lang="tr-TR" dirty="0"/>
              </a:p>
              <a:p>
                <a:r>
                  <a:rPr lang="tr-TR" dirty="0"/>
                  <a:t> </a:t>
                </a:r>
              </a:p>
            </p:txBody>
          </p:sp>
        </mc:Choice>
        <mc:Fallback xmlns="">
          <p:sp>
            <p:nvSpPr>
              <p:cNvPr id="5" name="TextBox 4"/>
              <p:cNvSpPr txBox="1">
                <a:spLocks noRot="1" noChangeAspect="1" noMove="1" noResize="1" noEditPoints="1" noAdjustHandles="1" noChangeArrowheads="1" noChangeShapeType="1" noTextEdit="1"/>
              </p:cNvSpPr>
              <p:nvPr/>
            </p:nvSpPr>
            <p:spPr>
              <a:xfrm>
                <a:off x="410494" y="4725144"/>
                <a:ext cx="6696744" cy="1640064"/>
              </a:xfrm>
              <a:prstGeom prst="rect">
                <a:avLst/>
              </a:prstGeom>
              <a:blipFill rotWithShape="1">
                <a:blip r:embed="rId2"/>
                <a:stretch>
                  <a:fillRect l="-728" b="-5204"/>
                </a:stretch>
              </a:blipFill>
            </p:spPr>
            <p:txBody>
              <a:bodyPr/>
              <a:lstStyle/>
              <a:p>
                <a:r>
                  <a:rPr lang="tr-TR">
                    <a:noFill/>
                  </a:rPr>
                  <a:t> </a:t>
                </a:r>
              </a:p>
            </p:txBody>
          </p:sp>
        </mc:Fallback>
      </mc:AlternateContent>
      <p:sp>
        <p:nvSpPr>
          <p:cNvPr id="6" name="TextBox 5"/>
          <p:cNvSpPr txBox="1"/>
          <p:nvPr/>
        </p:nvSpPr>
        <p:spPr>
          <a:xfrm>
            <a:off x="5508105" y="4806512"/>
            <a:ext cx="3635895" cy="2308324"/>
          </a:xfrm>
          <a:prstGeom prst="rect">
            <a:avLst/>
          </a:prstGeom>
          <a:noFill/>
        </p:spPr>
        <p:txBody>
          <a:bodyPr wrap="square" rtlCol="0">
            <a:spAutoFit/>
          </a:bodyPr>
          <a:lstStyle/>
          <a:p>
            <a:r>
              <a:rPr lang="tr-TR" dirty="0"/>
              <a:t>Average costs can be calculated by </a:t>
            </a:r>
            <a:endParaRPr lang="tr-TR" dirty="0" smtClean="0"/>
          </a:p>
          <a:p>
            <a:r>
              <a:rPr lang="tr-TR" dirty="0" smtClean="0"/>
              <a:t>dividing </a:t>
            </a:r>
            <a:r>
              <a:rPr lang="tr-TR" dirty="0"/>
              <a:t>the total cost (2.892.000)  </a:t>
            </a:r>
            <a:endParaRPr lang="tr-TR" dirty="0" smtClean="0"/>
          </a:p>
          <a:p>
            <a:r>
              <a:rPr lang="tr-TR" dirty="0" smtClean="0"/>
              <a:t>by </a:t>
            </a:r>
            <a:r>
              <a:rPr lang="tr-TR" dirty="0"/>
              <a:t>total number of patients; 289.2 Euros</a:t>
            </a:r>
            <a:r>
              <a:rPr lang="tr-TR" dirty="0" smtClean="0"/>
              <a:t>.</a:t>
            </a:r>
          </a:p>
          <a:p>
            <a:endParaRPr lang="tr-TR" dirty="0"/>
          </a:p>
          <a:p>
            <a:r>
              <a:rPr lang="tr-TR" dirty="0"/>
              <a:t>Discounted cost for 3 years per patient is 272.8 Euros.</a:t>
            </a:r>
          </a:p>
          <a:p>
            <a:endParaRPr lang="tr-TR" dirty="0"/>
          </a:p>
        </p:txBody>
      </p:sp>
    </p:spTree>
    <p:extLst>
      <p:ext uri="{BB962C8B-B14F-4D97-AF65-F5344CB8AC3E}">
        <p14:creationId xmlns:p14="http://schemas.microsoft.com/office/powerpoint/2010/main" val="24022413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tr-TR" sz="3100" b="1" dirty="0"/>
              <a:t>What is the discounted cost per QALY?</a:t>
            </a:r>
            <a:r>
              <a:rPr lang="tr-TR" dirty="0"/>
              <a:t/>
            </a:r>
            <a:br>
              <a:rPr lang="tr-TR" dirty="0"/>
            </a:br>
            <a:endParaRPr lang="tr-TR" dirty="0"/>
          </a:p>
        </p:txBody>
      </p:sp>
      <p:sp>
        <p:nvSpPr>
          <p:cNvPr id="3" name="Content Placeholder 2"/>
          <p:cNvSpPr>
            <a:spLocks noGrp="1"/>
          </p:cNvSpPr>
          <p:nvPr>
            <p:ph idx="1"/>
          </p:nvPr>
        </p:nvSpPr>
        <p:spPr/>
        <p:txBody>
          <a:bodyPr/>
          <a:lstStyle/>
          <a:p>
            <a:pPr marL="0" indent="0">
              <a:buNone/>
            </a:pPr>
            <a:r>
              <a:rPr lang="tr-TR" dirty="0"/>
              <a:t>272.8/2.08=131.15 Euros</a:t>
            </a:r>
          </a:p>
        </p:txBody>
      </p:sp>
    </p:spTree>
    <p:extLst>
      <p:ext uri="{BB962C8B-B14F-4D97-AF65-F5344CB8AC3E}">
        <p14:creationId xmlns:p14="http://schemas.microsoft.com/office/powerpoint/2010/main" val="21993228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lstStyle/>
          <a:p>
            <a:r>
              <a:rPr lang="tr-TR" dirty="0"/>
              <a:t>Suppose we have a hypothetical cohort of 10000 patients who are all in well state</a:t>
            </a:r>
            <a:r>
              <a:rPr lang="tr-TR" dirty="0" smtClean="0"/>
              <a:t>.</a:t>
            </a:r>
          </a:p>
          <a:p>
            <a:r>
              <a:rPr lang="tr-TR" dirty="0" smtClean="0"/>
              <a:t> </a:t>
            </a:r>
            <a:r>
              <a:rPr lang="tr-TR" dirty="0"/>
              <a:t>There is a 0.7 chance the patient who is well will remain in the well state in the next </a:t>
            </a:r>
            <a:r>
              <a:rPr lang="tr-TR" dirty="0" smtClean="0"/>
              <a:t>cycle</a:t>
            </a:r>
          </a:p>
          <a:p>
            <a:r>
              <a:rPr lang="tr-TR" dirty="0" smtClean="0"/>
              <a:t>a </a:t>
            </a:r>
            <a:r>
              <a:rPr lang="tr-TR" dirty="0"/>
              <a:t>0.2 chance the patient will go from well to post stroke in the next </a:t>
            </a:r>
            <a:r>
              <a:rPr lang="tr-TR" dirty="0" smtClean="0"/>
              <a:t>cycle</a:t>
            </a:r>
          </a:p>
          <a:p>
            <a:r>
              <a:rPr lang="tr-TR" dirty="0" smtClean="0"/>
              <a:t> </a:t>
            </a:r>
            <a:r>
              <a:rPr lang="tr-TR" dirty="0"/>
              <a:t>0.1 chance of </a:t>
            </a:r>
            <a:r>
              <a:rPr lang="tr-TR" dirty="0" smtClean="0"/>
              <a:t>dying</a:t>
            </a:r>
            <a:endParaRPr lang="tr-TR" dirty="0"/>
          </a:p>
          <a:p>
            <a:endParaRPr lang="tr-TR" dirty="0"/>
          </a:p>
        </p:txBody>
      </p:sp>
    </p:spTree>
    <p:extLst>
      <p:ext uri="{BB962C8B-B14F-4D97-AF65-F5344CB8AC3E}">
        <p14:creationId xmlns:p14="http://schemas.microsoft.com/office/powerpoint/2010/main" val="8551107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dirty="0"/>
          </a:p>
        </p:txBody>
      </p:sp>
      <p:sp>
        <p:nvSpPr>
          <p:cNvPr id="6" name="Oval 5"/>
          <p:cNvSpPr/>
          <p:nvPr/>
        </p:nvSpPr>
        <p:spPr>
          <a:xfrm>
            <a:off x="1187622" y="2000476"/>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100" dirty="0">
              <a:effectLst/>
              <a:ea typeface="Calibri"/>
              <a:cs typeface="Times New Roman"/>
            </a:endParaRPr>
          </a:p>
        </p:txBody>
      </p:sp>
      <p:sp>
        <p:nvSpPr>
          <p:cNvPr id="7" name="Text Box 10"/>
          <p:cNvSpPr txBox="1"/>
          <p:nvPr/>
        </p:nvSpPr>
        <p:spPr>
          <a:xfrm>
            <a:off x="1405745" y="1538508"/>
            <a:ext cx="680085" cy="4032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cs typeface="Times New Roman"/>
              </a:rPr>
              <a:t>Well</a:t>
            </a:r>
            <a:endParaRPr lang="tr-TR" sz="1100" dirty="0">
              <a:effectLst/>
              <a:ea typeface="Calibri"/>
              <a:cs typeface="Times New Roman"/>
            </a:endParaRPr>
          </a:p>
        </p:txBody>
      </p:sp>
      <p:sp>
        <p:nvSpPr>
          <p:cNvPr id="8" name="Oval 7"/>
          <p:cNvSpPr/>
          <p:nvPr/>
        </p:nvSpPr>
        <p:spPr>
          <a:xfrm>
            <a:off x="3293827"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sp>
        <p:nvSpPr>
          <p:cNvPr id="9" name="Text Box 10"/>
          <p:cNvSpPr txBox="1"/>
          <p:nvPr/>
        </p:nvSpPr>
        <p:spPr>
          <a:xfrm>
            <a:off x="5517230" y="1538508"/>
            <a:ext cx="647065" cy="36639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Dead</a:t>
            </a:r>
            <a:endParaRPr lang="tr-TR" sz="1200" dirty="0">
              <a:effectLst/>
              <a:latin typeface="Times New Roman"/>
              <a:ea typeface="Times New Roman"/>
            </a:endParaRPr>
          </a:p>
        </p:txBody>
      </p:sp>
      <p:sp>
        <p:nvSpPr>
          <p:cNvPr id="10" name="Oval 9"/>
          <p:cNvSpPr/>
          <p:nvPr/>
        </p:nvSpPr>
        <p:spPr>
          <a:xfrm>
            <a:off x="5297415"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sp>
        <p:nvSpPr>
          <p:cNvPr id="11" name="Text Box 10"/>
          <p:cNvSpPr txBox="1"/>
          <p:nvPr/>
        </p:nvSpPr>
        <p:spPr>
          <a:xfrm>
            <a:off x="3293827" y="1615338"/>
            <a:ext cx="1446530" cy="40259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Post stroke</a:t>
            </a:r>
            <a:endParaRPr lang="tr-TR" sz="1200" dirty="0">
              <a:effectLst/>
              <a:latin typeface="Times New Roman"/>
              <a:ea typeface="Times New Roman"/>
            </a:endParaRPr>
          </a:p>
        </p:txBody>
      </p:sp>
      <p:cxnSp>
        <p:nvCxnSpPr>
          <p:cNvPr id="12" name="Straight Arrow Connector 11"/>
          <p:cNvCxnSpPr/>
          <p:nvPr/>
        </p:nvCxnSpPr>
        <p:spPr>
          <a:xfrm>
            <a:off x="1745787" y="2599731"/>
            <a:ext cx="0" cy="52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1187622" y="3096070"/>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100" dirty="0">
              <a:effectLst/>
              <a:ea typeface="Calibri"/>
              <a:cs typeface="Times New Roman"/>
            </a:endParaRPr>
          </a:p>
        </p:txBody>
      </p:sp>
      <p:sp>
        <p:nvSpPr>
          <p:cNvPr id="15" name="Oval 14"/>
          <p:cNvSpPr/>
          <p:nvPr/>
        </p:nvSpPr>
        <p:spPr>
          <a:xfrm>
            <a:off x="3293827" y="3183924"/>
            <a:ext cx="1115695" cy="42354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cxnSp>
        <p:nvCxnSpPr>
          <p:cNvPr id="16" name="Straight Arrow Connector 15"/>
          <p:cNvCxnSpPr/>
          <p:nvPr/>
        </p:nvCxnSpPr>
        <p:spPr>
          <a:xfrm>
            <a:off x="2057737"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5297415" y="3217545"/>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cxnSp>
        <p:nvCxnSpPr>
          <p:cNvPr id="19" name="Straight Arrow Connector 18"/>
          <p:cNvCxnSpPr/>
          <p:nvPr/>
        </p:nvCxnSpPr>
        <p:spPr>
          <a:xfrm>
            <a:off x="2140188" y="2490280"/>
            <a:ext cx="3377042" cy="693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 name="Straight Arrow Connector 21"/>
          <p:cNvCxnSpPr/>
          <p:nvPr/>
        </p:nvCxnSpPr>
        <p:spPr>
          <a:xfrm flipH="1">
            <a:off x="5840762" y="2632115"/>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83515" y="2599731"/>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970175"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1187622" y="4433178"/>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sp>
        <p:nvSpPr>
          <p:cNvPr id="29" name="Oval 28"/>
          <p:cNvSpPr/>
          <p:nvPr/>
        </p:nvSpPr>
        <p:spPr>
          <a:xfrm>
            <a:off x="3298690" y="4501074"/>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sp>
        <p:nvSpPr>
          <p:cNvPr id="30" name="Oval 29"/>
          <p:cNvSpPr/>
          <p:nvPr/>
        </p:nvSpPr>
        <p:spPr>
          <a:xfrm>
            <a:off x="5297414" y="4544838"/>
            <a:ext cx="1115695" cy="42227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cxnSp>
        <p:nvCxnSpPr>
          <p:cNvPr id="32" name="Straight Arrow Connector 31"/>
          <p:cNvCxnSpPr>
            <a:stCxn id="13" idx="4"/>
          </p:cNvCxnSpPr>
          <p:nvPr/>
        </p:nvCxnSpPr>
        <p:spPr>
          <a:xfrm>
            <a:off x="1745787" y="3695325"/>
            <a:ext cx="2076615" cy="737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745787" y="3707861"/>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a:endCxn id="30" idx="0"/>
          </p:cNvCxnSpPr>
          <p:nvPr/>
        </p:nvCxnSpPr>
        <p:spPr>
          <a:xfrm>
            <a:off x="1835696" y="3726837"/>
            <a:ext cx="4019566" cy="81800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1" name="Straight Arrow Connector 40"/>
          <p:cNvCxnSpPr/>
          <p:nvPr/>
        </p:nvCxnSpPr>
        <p:spPr>
          <a:xfrm flipH="1">
            <a:off x="3828709" y="3607469"/>
            <a:ext cx="16770" cy="825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3828701" y="3607469"/>
            <a:ext cx="2026561" cy="9373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H="1">
            <a:off x="5840762" y="3690206"/>
            <a:ext cx="14499" cy="742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1224845" y="5564369"/>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sp>
        <p:nvSpPr>
          <p:cNvPr id="47" name="Oval 46"/>
          <p:cNvSpPr/>
          <p:nvPr/>
        </p:nvSpPr>
        <p:spPr>
          <a:xfrm>
            <a:off x="3264554" y="5637038"/>
            <a:ext cx="1115695" cy="42164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sp>
        <p:nvSpPr>
          <p:cNvPr id="49" name="Oval 48"/>
          <p:cNvSpPr/>
          <p:nvPr/>
        </p:nvSpPr>
        <p:spPr>
          <a:xfrm>
            <a:off x="5290163" y="5644185"/>
            <a:ext cx="1115695" cy="42100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tr-TR" sz="1200" dirty="0">
              <a:effectLst/>
              <a:latin typeface="Times New Roman"/>
              <a:ea typeface="Times New Roman"/>
            </a:endParaRPr>
          </a:p>
        </p:txBody>
      </p:sp>
      <p:cxnSp>
        <p:nvCxnSpPr>
          <p:cNvPr id="50" name="Straight Arrow Connector 49"/>
          <p:cNvCxnSpPr/>
          <p:nvPr/>
        </p:nvCxnSpPr>
        <p:spPr>
          <a:xfrm>
            <a:off x="1745469" y="4857358"/>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1" name="Straight Arrow Connector 50"/>
          <p:cNvCxnSpPr/>
          <p:nvPr/>
        </p:nvCxnSpPr>
        <p:spPr>
          <a:xfrm>
            <a:off x="3856537" y="4923984"/>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2" name="Straight Arrow Connector 51"/>
          <p:cNvCxnSpPr/>
          <p:nvPr/>
        </p:nvCxnSpPr>
        <p:spPr>
          <a:xfrm>
            <a:off x="5906841" y="4967113"/>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4" name="Straight Arrow Connector 53"/>
          <p:cNvCxnSpPr/>
          <p:nvPr/>
        </p:nvCxnSpPr>
        <p:spPr>
          <a:xfrm>
            <a:off x="1782692" y="4857358"/>
            <a:ext cx="1922301" cy="7070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a:endCxn id="49" idx="2"/>
          </p:cNvCxnSpPr>
          <p:nvPr/>
        </p:nvCxnSpPr>
        <p:spPr>
          <a:xfrm>
            <a:off x="1798631" y="4876853"/>
            <a:ext cx="3491532" cy="9778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9" name="Straight Arrow Connector 58"/>
          <p:cNvCxnSpPr/>
          <p:nvPr/>
        </p:nvCxnSpPr>
        <p:spPr>
          <a:xfrm>
            <a:off x="3916786" y="4936048"/>
            <a:ext cx="1850390" cy="6064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773979" y="2652436"/>
            <a:ext cx="845360" cy="369332"/>
          </a:xfrm>
          <a:prstGeom prst="rect">
            <a:avLst/>
          </a:prstGeom>
          <a:noFill/>
        </p:spPr>
        <p:txBody>
          <a:bodyPr wrap="none" rtlCol="0">
            <a:spAutoFit/>
          </a:bodyPr>
          <a:lstStyle/>
          <a:p>
            <a:r>
              <a:rPr lang="tr-TR" dirty="0" smtClean="0"/>
              <a:t>Cycle 1</a:t>
            </a:r>
            <a:endParaRPr lang="tr-TR" dirty="0"/>
          </a:p>
        </p:txBody>
      </p:sp>
      <p:sp>
        <p:nvSpPr>
          <p:cNvPr id="61" name="TextBox 60"/>
          <p:cNvSpPr txBox="1"/>
          <p:nvPr/>
        </p:nvSpPr>
        <p:spPr>
          <a:xfrm>
            <a:off x="6773979" y="3835657"/>
            <a:ext cx="845360" cy="369332"/>
          </a:xfrm>
          <a:prstGeom prst="rect">
            <a:avLst/>
          </a:prstGeom>
          <a:noFill/>
        </p:spPr>
        <p:txBody>
          <a:bodyPr wrap="none" rtlCol="0">
            <a:spAutoFit/>
          </a:bodyPr>
          <a:lstStyle/>
          <a:p>
            <a:r>
              <a:rPr lang="tr-TR" dirty="0" smtClean="0"/>
              <a:t>Cycle 2</a:t>
            </a:r>
            <a:endParaRPr lang="tr-TR" dirty="0"/>
          </a:p>
        </p:txBody>
      </p:sp>
      <p:sp>
        <p:nvSpPr>
          <p:cNvPr id="62" name="TextBox 61"/>
          <p:cNvSpPr txBox="1"/>
          <p:nvPr/>
        </p:nvSpPr>
        <p:spPr>
          <a:xfrm>
            <a:off x="6773979" y="5074280"/>
            <a:ext cx="845360" cy="369332"/>
          </a:xfrm>
          <a:prstGeom prst="rect">
            <a:avLst/>
          </a:prstGeom>
          <a:noFill/>
        </p:spPr>
        <p:txBody>
          <a:bodyPr wrap="none" rtlCol="0">
            <a:spAutoFit/>
          </a:bodyPr>
          <a:lstStyle/>
          <a:p>
            <a:r>
              <a:rPr lang="tr-TR" dirty="0" smtClean="0"/>
              <a:t>Cycle 3</a:t>
            </a:r>
            <a:endParaRPr lang="tr-TR" dirty="0"/>
          </a:p>
        </p:txBody>
      </p:sp>
    </p:spTree>
    <p:extLst>
      <p:ext uri="{BB962C8B-B14F-4D97-AF65-F5344CB8AC3E}">
        <p14:creationId xmlns:p14="http://schemas.microsoft.com/office/powerpoint/2010/main" val="360991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down)">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2"/>
                                        </p:tgtEl>
                                        <p:attrNameLst>
                                          <p:attrName>style.visibility</p:attrName>
                                        </p:attrNameLst>
                                      </p:cBhvr>
                                      <p:to>
                                        <p:strVal val="visible"/>
                                      </p:to>
                                    </p:set>
                                    <p:animEffect transition="in" filter="wipe(down)">
                                      <p:cBhvr>
                                        <p:cTn id="12" dur="500"/>
                                        <p:tgtEl>
                                          <p:spTgt spid="4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wipe(down)">
                                      <p:cBhvr>
                                        <p:cTn id="17" dur="500"/>
                                        <p:tgtEl>
                                          <p:spTgt spid="5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down)">
                                      <p:cBhvr>
                                        <p:cTn id="22" dur="500"/>
                                        <p:tgtEl>
                                          <p:spTgt spid="51"/>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wipe(down)">
                                      <p:cBhvr>
                                        <p:cTn id="32" dur="500"/>
                                        <p:tgtEl>
                                          <p:spTgt spid="5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down)">
                                      <p:cBhvr>
                                        <p:cTn id="37" dur="500"/>
                                        <p:tgtEl>
                                          <p:spTgt spid="5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59"/>
                                        </p:tgtEl>
                                        <p:attrNameLst>
                                          <p:attrName>style.visibility</p:attrName>
                                        </p:attrNameLst>
                                      </p:cBhvr>
                                      <p:to>
                                        <p:strVal val="visible"/>
                                      </p:to>
                                    </p:set>
                                    <p:animEffect transition="in" filter="wipe(down)">
                                      <p:cBhvr>
                                        <p:cTn id="42" dur="500"/>
                                        <p:tgtEl>
                                          <p:spTgt spid="5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down)">
                                      <p:cBhvr>
                                        <p:cTn id="4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Cycle 1</a:t>
            </a:r>
            <a:endParaRPr lang="tr-TR" dirty="0"/>
          </a:p>
        </p:txBody>
      </p:sp>
      <p:sp>
        <p:nvSpPr>
          <p:cNvPr id="6" name="Oval 5"/>
          <p:cNvSpPr/>
          <p:nvPr/>
        </p:nvSpPr>
        <p:spPr>
          <a:xfrm>
            <a:off x="1187622" y="2000476"/>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ffectLst/>
                <a:ea typeface="Times New Roman"/>
                <a:cs typeface="Times New Roman"/>
              </a:rPr>
              <a:t>10000</a:t>
            </a:r>
            <a:endParaRPr lang="tr-TR" sz="1100" dirty="0">
              <a:effectLst/>
              <a:ea typeface="Calibri"/>
              <a:cs typeface="Times New Roman"/>
            </a:endParaRPr>
          </a:p>
        </p:txBody>
      </p:sp>
      <p:sp>
        <p:nvSpPr>
          <p:cNvPr id="7" name="Text Box 10"/>
          <p:cNvSpPr txBox="1"/>
          <p:nvPr/>
        </p:nvSpPr>
        <p:spPr>
          <a:xfrm>
            <a:off x="1405745" y="1538508"/>
            <a:ext cx="680085" cy="4032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cs typeface="Times New Roman"/>
              </a:rPr>
              <a:t>Well</a:t>
            </a:r>
            <a:endParaRPr lang="tr-TR" sz="1100" dirty="0">
              <a:effectLst/>
              <a:ea typeface="Calibri"/>
              <a:cs typeface="Times New Roman"/>
            </a:endParaRPr>
          </a:p>
        </p:txBody>
      </p:sp>
      <p:sp>
        <p:nvSpPr>
          <p:cNvPr id="8" name="Oval 7"/>
          <p:cNvSpPr/>
          <p:nvPr/>
        </p:nvSpPr>
        <p:spPr>
          <a:xfrm>
            <a:off x="3293827"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9" name="Text Box 10"/>
          <p:cNvSpPr txBox="1"/>
          <p:nvPr/>
        </p:nvSpPr>
        <p:spPr>
          <a:xfrm>
            <a:off x="5517230" y="1538508"/>
            <a:ext cx="647065" cy="36639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Dead</a:t>
            </a:r>
            <a:endParaRPr lang="tr-TR" sz="1200" dirty="0">
              <a:effectLst/>
              <a:latin typeface="Times New Roman"/>
              <a:ea typeface="Times New Roman"/>
            </a:endParaRPr>
          </a:p>
        </p:txBody>
      </p:sp>
      <p:sp>
        <p:nvSpPr>
          <p:cNvPr id="10" name="Oval 9"/>
          <p:cNvSpPr/>
          <p:nvPr/>
        </p:nvSpPr>
        <p:spPr>
          <a:xfrm>
            <a:off x="5297415"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11" name="Text Box 10"/>
          <p:cNvSpPr txBox="1"/>
          <p:nvPr/>
        </p:nvSpPr>
        <p:spPr>
          <a:xfrm>
            <a:off x="3293827" y="1615338"/>
            <a:ext cx="1446530" cy="40259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Post stroke</a:t>
            </a:r>
            <a:endParaRPr lang="tr-TR" sz="1200" dirty="0">
              <a:effectLst/>
              <a:latin typeface="Times New Roman"/>
              <a:ea typeface="Times New Roman"/>
            </a:endParaRPr>
          </a:p>
        </p:txBody>
      </p:sp>
      <p:cxnSp>
        <p:nvCxnSpPr>
          <p:cNvPr id="12" name="Straight Arrow Connector 11"/>
          <p:cNvCxnSpPr/>
          <p:nvPr/>
        </p:nvCxnSpPr>
        <p:spPr>
          <a:xfrm>
            <a:off x="1745787" y="2599731"/>
            <a:ext cx="0" cy="52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1187622" y="3096070"/>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a typeface="Calibri"/>
                <a:cs typeface="Times New Roman"/>
              </a:rPr>
              <a:t>7000</a:t>
            </a:r>
            <a:endParaRPr lang="tr-TR" sz="1100" dirty="0">
              <a:effectLst/>
              <a:ea typeface="Calibri"/>
              <a:cs typeface="Times New Roman"/>
            </a:endParaRPr>
          </a:p>
        </p:txBody>
      </p:sp>
      <p:sp>
        <p:nvSpPr>
          <p:cNvPr id="14" name="Text Box 22"/>
          <p:cNvSpPr txBox="1"/>
          <p:nvPr/>
        </p:nvSpPr>
        <p:spPr>
          <a:xfrm>
            <a:off x="727247" y="2654341"/>
            <a:ext cx="460375" cy="46545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r>
              <a:rPr lang="tr-TR" sz="1000" dirty="0">
                <a:effectLst/>
                <a:latin typeface="Times New Roman"/>
                <a:ea typeface="Calibri"/>
              </a:rPr>
              <a:t>=</a:t>
            </a:r>
            <a:endParaRPr lang="tr-TR" sz="1200" dirty="0">
              <a:effectLst/>
              <a:latin typeface="Times New Roman"/>
              <a:ea typeface="Times New Roman"/>
            </a:endParaRPr>
          </a:p>
          <a:p>
            <a:pPr>
              <a:spcAft>
                <a:spcPts val="0"/>
              </a:spcAft>
            </a:pPr>
            <a:r>
              <a:rPr lang="tr-TR" sz="1000" dirty="0">
                <a:effectLst/>
                <a:latin typeface="Times New Roman"/>
                <a:ea typeface="Calibri"/>
              </a:rPr>
              <a:t>7000</a:t>
            </a:r>
            <a:endParaRPr lang="tr-TR" sz="1200" dirty="0">
              <a:effectLst/>
              <a:latin typeface="Times New Roman"/>
              <a:ea typeface="Times New Roman"/>
            </a:endParaRPr>
          </a:p>
        </p:txBody>
      </p:sp>
      <p:sp>
        <p:nvSpPr>
          <p:cNvPr id="15" name="Oval 14"/>
          <p:cNvSpPr/>
          <p:nvPr/>
        </p:nvSpPr>
        <p:spPr>
          <a:xfrm>
            <a:off x="3293827" y="3183924"/>
            <a:ext cx="1115695" cy="42354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2000</a:t>
            </a:r>
            <a:endParaRPr lang="tr-TR" sz="1200">
              <a:effectLst/>
              <a:latin typeface="Times New Roman"/>
              <a:ea typeface="Times New Roman"/>
            </a:endParaRPr>
          </a:p>
        </p:txBody>
      </p:sp>
      <p:cxnSp>
        <p:nvCxnSpPr>
          <p:cNvPr id="16" name="Straight Arrow Connector 15"/>
          <p:cNvCxnSpPr/>
          <p:nvPr/>
        </p:nvCxnSpPr>
        <p:spPr>
          <a:xfrm>
            <a:off x="2057737"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 Box 22"/>
          <p:cNvSpPr txBox="1"/>
          <p:nvPr/>
        </p:nvSpPr>
        <p:spPr>
          <a:xfrm rot="1056726">
            <a:off x="2405747" y="2838655"/>
            <a:ext cx="714375" cy="4597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0.20</a:t>
            </a:r>
            <a:r>
              <a:rPr lang="tr-TR" sz="1000" dirty="0">
                <a:effectLst/>
                <a:latin typeface="Times New Roman"/>
                <a:ea typeface="Calibri"/>
              </a:rPr>
              <a:t>=2000</a:t>
            </a:r>
            <a:endParaRPr lang="tr-TR" sz="1200" dirty="0">
              <a:effectLst/>
              <a:latin typeface="Times New Roman"/>
              <a:ea typeface="Times New Roman"/>
            </a:endParaRPr>
          </a:p>
        </p:txBody>
      </p:sp>
      <p:sp>
        <p:nvSpPr>
          <p:cNvPr id="18" name="Oval 17"/>
          <p:cNvSpPr/>
          <p:nvPr/>
        </p:nvSpPr>
        <p:spPr>
          <a:xfrm>
            <a:off x="5297415" y="3217545"/>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1000</a:t>
            </a:r>
            <a:endParaRPr lang="tr-TR" sz="1200">
              <a:effectLst/>
              <a:latin typeface="Times New Roman"/>
              <a:ea typeface="Times New Roman"/>
            </a:endParaRPr>
          </a:p>
        </p:txBody>
      </p:sp>
      <p:cxnSp>
        <p:nvCxnSpPr>
          <p:cNvPr id="19" name="Straight Arrow Connector 18"/>
          <p:cNvCxnSpPr/>
          <p:nvPr/>
        </p:nvCxnSpPr>
        <p:spPr>
          <a:xfrm>
            <a:off x="2140188" y="2490280"/>
            <a:ext cx="3377042" cy="693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 Box 22"/>
          <p:cNvSpPr txBox="1"/>
          <p:nvPr/>
        </p:nvSpPr>
        <p:spPr>
          <a:xfrm rot="773761">
            <a:off x="2730446" y="2394357"/>
            <a:ext cx="714375" cy="3676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0.10</a:t>
            </a:r>
            <a:r>
              <a:rPr lang="tr-TR" sz="1000" dirty="0">
                <a:effectLst/>
                <a:latin typeface="Times New Roman"/>
                <a:ea typeface="Calibri"/>
              </a:rPr>
              <a:t>=1000</a:t>
            </a:r>
            <a:endParaRPr lang="tr-TR" sz="1200" dirty="0">
              <a:effectLst/>
              <a:latin typeface="Times New Roman"/>
              <a:ea typeface="Times New Roman"/>
            </a:endParaRPr>
          </a:p>
        </p:txBody>
      </p:sp>
      <p:cxnSp>
        <p:nvCxnSpPr>
          <p:cNvPr id="22" name="Straight Arrow Connector 21"/>
          <p:cNvCxnSpPr/>
          <p:nvPr/>
        </p:nvCxnSpPr>
        <p:spPr>
          <a:xfrm flipH="1">
            <a:off x="5840762" y="2632115"/>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83515" y="2599731"/>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 Box 22"/>
          <p:cNvSpPr txBox="1"/>
          <p:nvPr/>
        </p:nvSpPr>
        <p:spPr>
          <a:xfrm flipH="1">
            <a:off x="4699508" y="2300694"/>
            <a:ext cx="306000" cy="24038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0</a:t>
            </a:r>
            <a:endParaRPr lang="tr-TR" sz="1200">
              <a:effectLst/>
              <a:latin typeface="Times New Roman"/>
              <a:ea typeface="Times New Roman"/>
            </a:endParaRPr>
          </a:p>
        </p:txBody>
      </p:sp>
      <p:sp>
        <p:nvSpPr>
          <p:cNvPr id="25" name="Text Box 22"/>
          <p:cNvSpPr txBox="1"/>
          <p:nvPr/>
        </p:nvSpPr>
        <p:spPr>
          <a:xfrm>
            <a:off x="3578946" y="2541080"/>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sp>
        <p:nvSpPr>
          <p:cNvPr id="26" name="Text Box 22"/>
          <p:cNvSpPr txBox="1"/>
          <p:nvPr/>
        </p:nvSpPr>
        <p:spPr>
          <a:xfrm>
            <a:off x="5912200" y="2818575"/>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cxnSp>
        <p:nvCxnSpPr>
          <p:cNvPr id="27" name="Straight Arrow Connector 26"/>
          <p:cNvCxnSpPr/>
          <p:nvPr/>
        </p:nvCxnSpPr>
        <p:spPr>
          <a:xfrm>
            <a:off x="3970175"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8595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7" grpId="0"/>
      <p:bldP spid="18"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Cycle 2</a:t>
            </a:r>
            <a:endParaRPr lang="tr-TR" dirty="0"/>
          </a:p>
        </p:txBody>
      </p:sp>
      <p:sp>
        <p:nvSpPr>
          <p:cNvPr id="6" name="Oval 5"/>
          <p:cNvSpPr/>
          <p:nvPr/>
        </p:nvSpPr>
        <p:spPr>
          <a:xfrm>
            <a:off x="1187622" y="2000476"/>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ffectLst/>
                <a:ea typeface="Times New Roman"/>
                <a:cs typeface="Times New Roman"/>
              </a:rPr>
              <a:t>10000</a:t>
            </a:r>
            <a:endParaRPr lang="tr-TR" sz="1100" dirty="0">
              <a:effectLst/>
              <a:ea typeface="Calibri"/>
              <a:cs typeface="Times New Roman"/>
            </a:endParaRPr>
          </a:p>
        </p:txBody>
      </p:sp>
      <p:sp>
        <p:nvSpPr>
          <p:cNvPr id="7" name="Text Box 10"/>
          <p:cNvSpPr txBox="1"/>
          <p:nvPr/>
        </p:nvSpPr>
        <p:spPr>
          <a:xfrm>
            <a:off x="1405745" y="1538508"/>
            <a:ext cx="680085" cy="4032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cs typeface="Times New Roman"/>
              </a:rPr>
              <a:t>Well</a:t>
            </a:r>
            <a:endParaRPr lang="tr-TR" sz="1100" dirty="0">
              <a:effectLst/>
              <a:ea typeface="Calibri"/>
              <a:cs typeface="Times New Roman"/>
            </a:endParaRPr>
          </a:p>
        </p:txBody>
      </p:sp>
      <p:sp>
        <p:nvSpPr>
          <p:cNvPr id="8" name="Oval 7"/>
          <p:cNvSpPr/>
          <p:nvPr/>
        </p:nvSpPr>
        <p:spPr>
          <a:xfrm>
            <a:off x="3293827"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9" name="Text Box 10"/>
          <p:cNvSpPr txBox="1"/>
          <p:nvPr/>
        </p:nvSpPr>
        <p:spPr>
          <a:xfrm>
            <a:off x="5517230" y="1538508"/>
            <a:ext cx="647065" cy="36639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Dead</a:t>
            </a:r>
            <a:endParaRPr lang="tr-TR" sz="1200" dirty="0">
              <a:effectLst/>
              <a:latin typeface="Times New Roman"/>
              <a:ea typeface="Times New Roman"/>
            </a:endParaRPr>
          </a:p>
        </p:txBody>
      </p:sp>
      <p:sp>
        <p:nvSpPr>
          <p:cNvPr id="10" name="Oval 9"/>
          <p:cNvSpPr/>
          <p:nvPr/>
        </p:nvSpPr>
        <p:spPr>
          <a:xfrm>
            <a:off x="5297415"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11" name="Text Box 10"/>
          <p:cNvSpPr txBox="1"/>
          <p:nvPr/>
        </p:nvSpPr>
        <p:spPr>
          <a:xfrm>
            <a:off x="3293827" y="1615338"/>
            <a:ext cx="1446530" cy="40259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Post stroke</a:t>
            </a:r>
            <a:endParaRPr lang="tr-TR" sz="1200" dirty="0">
              <a:effectLst/>
              <a:latin typeface="Times New Roman"/>
              <a:ea typeface="Times New Roman"/>
            </a:endParaRPr>
          </a:p>
        </p:txBody>
      </p:sp>
      <p:cxnSp>
        <p:nvCxnSpPr>
          <p:cNvPr id="12" name="Straight Arrow Connector 11"/>
          <p:cNvCxnSpPr/>
          <p:nvPr/>
        </p:nvCxnSpPr>
        <p:spPr>
          <a:xfrm>
            <a:off x="1745787" y="2599731"/>
            <a:ext cx="0" cy="52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1187622" y="3096070"/>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a typeface="Calibri"/>
                <a:cs typeface="Times New Roman"/>
              </a:rPr>
              <a:t>7000</a:t>
            </a:r>
            <a:endParaRPr lang="tr-TR" sz="1100" dirty="0">
              <a:effectLst/>
              <a:ea typeface="Calibri"/>
              <a:cs typeface="Times New Roman"/>
            </a:endParaRPr>
          </a:p>
        </p:txBody>
      </p:sp>
      <p:sp>
        <p:nvSpPr>
          <p:cNvPr id="14" name="Text Box 22"/>
          <p:cNvSpPr txBox="1"/>
          <p:nvPr/>
        </p:nvSpPr>
        <p:spPr>
          <a:xfrm>
            <a:off x="727247" y="2654341"/>
            <a:ext cx="460375" cy="46545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r>
              <a:rPr lang="tr-TR" sz="1000" dirty="0">
                <a:effectLst/>
                <a:latin typeface="Times New Roman"/>
                <a:ea typeface="Calibri"/>
              </a:rPr>
              <a:t>=</a:t>
            </a:r>
            <a:endParaRPr lang="tr-TR" sz="1200" dirty="0">
              <a:effectLst/>
              <a:latin typeface="Times New Roman"/>
              <a:ea typeface="Times New Roman"/>
            </a:endParaRPr>
          </a:p>
          <a:p>
            <a:pPr>
              <a:spcAft>
                <a:spcPts val="0"/>
              </a:spcAft>
            </a:pPr>
            <a:r>
              <a:rPr lang="tr-TR" sz="1000" dirty="0">
                <a:effectLst/>
                <a:latin typeface="Times New Roman"/>
                <a:ea typeface="Calibri"/>
              </a:rPr>
              <a:t>7000</a:t>
            </a:r>
            <a:endParaRPr lang="tr-TR" sz="1200" dirty="0">
              <a:effectLst/>
              <a:latin typeface="Times New Roman"/>
              <a:ea typeface="Times New Roman"/>
            </a:endParaRPr>
          </a:p>
        </p:txBody>
      </p:sp>
      <p:sp>
        <p:nvSpPr>
          <p:cNvPr id="15" name="Oval 14"/>
          <p:cNvSpPr/>
          <p:nvPr/>
        </p:nvSpPr>
        <p:spPr>
          <a:xfrm>
            <a:off x="3293827" y="3183924"/>
            <a:ext cx="1115695" cy="42354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2000</a:t>
            </a:r>
            <a:endParaRPr lang="tr-TR" sz="1200">
              <a:effectLst/>
              <a:latin typeface="Times New Roman"/>
              <a:ea typeface="Times New Roman"/>
            </a:endParaRPr>
          </a:p>
        </p:txBody>
      </p:sp>
      <p:cxnSp>
        <p:nvCxnSpPr>
          <p:cNvPr id="16" name="Straight Arrow Connector 15"/>
          <p:cNvCxnSpPr/>
          <p:nvPr/>
        </p:nvCxnSpPr>
        <p:spPr>
          <a:xfrm>
            <a:off x="2057737"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 Box 22"/>
          <p:cNvSpPr txBox="1"/>
          <p:nvPr/>
        </p:nvSpPr>
        <p:spPr>
          <a:xfrm rot="1056726">
            <a:off x="2405747" y="2838655"/>
            <a:ext cx="714375" cy="4597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0.20</a:t>
            </a:r>
            <a:r>
              <a:rPr lang="tr-TR" sz="1000" dirty="0">
                <a:effectLst/>
                <a:latin typeface="Times New Roman"/>
                <a:ea typeface="Calibri"/>
              </a:rPr>
              <a:t>=2000</a:t>
            </a:r>
            <a:endParaRPr lang="tr-TR" sz="1200" dirty="0">
              <a:effectLst/>
              <a:latin typeface="Times New Roman"/>
              <a:ea typeface="Times New Roman"/>
            </a:endParaRPr>
          </a:p>
        </p:txBody>
      </p:sp>
      <p:sp>
        <p:nvSpPr>
          <p:cNvPr id="18" name="Oval 17"/>
          <p:cNvSpPr/>
          <p:nvPr/>
        </p:nvSpPr>
        <p:spPr>
          <a:xfrm>
            <a:off x="5297415" y="3217545"/>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1000</a:t>
            </a:r>
            <a:endParaRPr lang="tr-TR" sz="1200">
              <a:effectLst/>
              <a:latin typeface="Times New Roman"/>
              <a:ea typeface="Times New Roman"/>
            </a:endParaRPr>
          </a:p>
        </p:txBody>
      </p:sp>
      <p:cxnSp>
        <p:nvCxnSpPr>
          <p:cNvPr id="19" name="Straight Arrow Connector 18"/>
          <p:cNvCxnSpPr/>
          <p:nvPr/>
        </p:nvCxnSpPr>
        <p:spPr>
          <a:xfrm>
            <a:off x="2140188" y="2490280"/>
            <a:ext cx="3377042" cy="693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 Box 22"/>
          <p:cNvSpPr txBox="1"/>
          <p:nvPr/>
        </p:nvSpPr>
        <p:spPr>
          <a:xfrm rot="773761">
            <a:off x="2730446" y="2394357"/>
            <a:ext cx="714375" cy="3676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0.10</a:t>
            </a:r>
            <a:r>
              <a:rPr lang="tr-TR" sz="1000" dirty="0">
                <a:effectLst/>
                <a:latin typeface="Times New Roman"/>
                <a:ea typeface="Calibri"/>
              </a:rPr>
              <a:t>=1000</a:t>
            </a:r>
            <a:endParaRPr lang="tr-TR" sz="1200" dirty="0">
              <a:effectLst/>
              <a:latin typeface="Times New Roman"/>
              <a:ea typeface="Times New Roman"/>
            </a:endParaRPr>
          </a:p>
        </p:txBody>
      </p:sp>
      <p:cxnSp>
        <p:nvCxnSpPr>
          <p:cNvPr id="22" name="Straight Arrow Connector 21"/>
          <p:cNvCxnSpPr/>
          <p:nvPr/>
        </p:nvCxnSpPr>
        <p:spPr>
          <a:xfrm flipH="1">
            <a:off x="5840762" y="2632115"/>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83515" y="2599731"/>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 Box 22"/>
          <p:cNvSpPr txBox="1"/>
          <p:nvPr/>
        </p:nvSpPr>
        <p:spPr>
          <a:xfrm flipH="1">
            <a:off x="4699508" y="2300694"/>
            <a:ext cx="306000" cy="24038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0</a:t>
            </a:r>
            <a:endParaRPr lang="tr-TR" sz="1200">
              <a:effectLst/>
              <a:latin typeface="Times New Roman"/>
              <a:ea typeface="Times New Roman"/>
            </a:endParaRPr>
          </a:p>
        </p:txBody>
      </p:sp>
      <p:sp>
        <p:nvSpPr>
          <p:cNvPr id="25" name="Text Box 22"/>
          <p:cNvSpPr txBox="1"/>
          <p:nvPr/>
        </p:nvSpPr>
        <p:spPr>
          <a:xfrm>
            <a:off x="3578946" y="2541080"/>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sp>
        <p:nvSpPr>
          <p:cNvPr id="26" name="Text Box 22"/>
          <p:cNvSpPr txBox="1"/>
          <p:nvPr/>
        </p:nvSpPr>
        <p:spPr>
          <a:xfrm>
            <a:off x="5912200" y="2818575"/>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cxnSp>
        <p:nvCxnSpPr>
          <p:cNvPr id="27" name="Straight Arrow Connector 26"/>
          <p:cNvCxnSpPr/>
          <p:nvPr/>
        </p:nvCxnSpPr>
        <p:spPr>
          <a:xfrm>
            <a:off x="3970175"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1187622" y="4433178"/>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4900</a:t>
            </a:r>
            <a:endParaRPr lang="tr-TR" sz="1200">
              <a:effectLst/>
              <a:latin typeface="Times New Roman"/>
              <a:ea typeface="Times New Roman"/>
            </a:endParaRPr>
          </a:p>
        </p:txBody>
      </p:sp>
      <p:sp>
        <p:nvSpPr>
          <p:cNvPr id="29" name="Oval 28"/>
          <p:cNvSpPr/>
          <p:nvPr/>
        </p:nvSpPr>
        <p:spPr>
          <a:xfrm>
            <a:off x="3298690" y="4501074"/>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3200</a:t>
            </a:r>
            <a:endParaRPr lang="tr-TR" sz="1200">
              <a:effectLst/>
              <a:latin typeface="Times New Roman"/>
              <a:ea typeface="Times New Roman"/>
            </a:endParaRPr>
          </a:p>
        </p:txBody>
      </p:sp>
      <p:sp>
        <p:nvSpPr>
          <p:cNvPr id="30" name="Oval 29"/>
          <p:cNvSpPr/>
          <p:nvPr/>
        </p:nvSpPr>
        <p:spPr>
          <a:xfrm>
            <a:off x="5297414" y="4544838"/>
            <a:ext cx="1115695" cy="42227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1900</a:t>
            </a:r>
            <a:endParaRPr lang="tr-TR" sz="1200">
              <a:effectLst/>
              <a:latin typeface="Times New Roman"/>
              <a:ea typeface="Times New Roman"/>
            </a:endParaRPr>
          </a:p>
        </p:txBody>
      </p:sp>
      <p:sp>
        <p:nvSpPr>
          <p:cNvPr id="31" name="Text Box 22"/>
          <p:cNvSpPr txBox="1"/>
          <p:nvPr/>
        </p:nvSpPr>
        <p:spPr>
          <a:xfrm>
            <a:off x="730739" y="3726837"/>
            <a:ext cx="453390" cy="464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4900</a:t>
            </a:r>
            <a:endParaRPr lang="tr-TR" sz="1200" dirty="0">
              <a:effectLst/>
              <a:latin typeface="Times New Roman"/>
              <a:ea typeface="Times New Roman"/>
            </a:endParaRPr>
          </a:p>
        </p:txBody>
      </p:sp>
      <p:cxnSp>
        <p:nvCxnSpPr>
          <p:cNvPr id="32" name="Straight Arrow Connector 31"/>
          <p:cNvCxnSpPr>
            <a:stCxn id="13" idx="4"/>
          </p:cNvCxnSpPr>
          <p:nvPr/>
        </p:nvCxnSpPr>
        <p:spPr>
          <a:xfrm>
            <a:off x="1745787" y="3695325"/>
            <a:ext cx="2076615" cy="737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745787" y="3707861"/>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a:endCxn id="30" idx="0"/>
          </p:cNvCxnSpPr>
          <p:nvPr/>
        </p:nvCxnSpPr>
        <p:spPr>
          <a:xfrm>
            <a:off x="1835696" y="3726837"/>
            <a:ext cx="4019566" cy="81800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8" name="Text Box 22"/>
          <p:cNvSpPr txBox="1"/>
          <p:nvPr/>
        </p:nvSpPr>
        <p:spPr>
          <a:xfrm rot="1351316">
            <a:off x="2161509" y="4008778"/>
            <a:ext cx="736600" cy="3657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0.20=1400</a:t>
            </a:r>
            <a:endParaRPr lang="tr-TR" sz="1200" dirty="0">
              <a:effectLst/>
              <a:latin typeface="Times New Roman"/>
              <a:ea typeface="Times New Roman"/>
            </a:endParaRPr>
          </a:p>
        </p:txBody>
      </p:sp>
      <p:sp>
        <p:nvSpPr>
          <p:cNvPr id="39" name="Text Box 22"/>
          <p:cNvSpPr txBox="1"/>
          <p:nvPr/>
        </p:nvSpPr>
        <p:spPr>
          <a:xfrm rot="773761">
            <a:off x="2562278" y="3558659"/>
            <a:ext cx="673100" cy="36703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0.10=700</a:t>
            </a:r>
            <a:endParaRPr lang="tr-TR" sz="1200" dirty="0">
              <a:effectLst/>
              <a:latin typeface="Times New Roman"/>
              <a:ea typeface="Times New Roman"/>
            </a:endParaRPr>
          </a:p>
        </p:txBody>
      </p:sp>
      <p:sp>
        <p:nvSpPr>
          <p:cNvPr id="40" name="Text Box 22"/>
          <p:cNvSpPr txBox="1"/>
          <p:nvPr/>
        </p:nvSpPr>
        <p:spPr>
          <a:xfrm>
            <a:off x="3845479" y="3723936"/>
            <a:ext cx="453390" cy="4648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0.90=</a:t>
            </a:r>
            <a:endParaRPr lang="tr-TR" sz="1200" dirty="0">
              <a:effectLst/>
              <a:latin typeface="Times New Roman"/>
              <a:ea typeface="Times New Roman"/>
            </a:endParaRPr>
          </a:p>
          <a:p>
            <a:pPr>
              <a:spcAft>
                <a:spcPts val="0"/>
              </a:spcAft>
            </a:pPr>
            <a:r>
              <a:rPr lang="tr-TR" sz="900" dirty="0">
                <a:effectLst/>
                <a:latin typeface="Times New Roman"/>
                <a:ea typeface="Calibri"/>
              </a:rPr>
              <a:t>1800</a:t>
            </a:r>
            <a:endParaRPr lang="tr-TR" sz="1200" dirty="0">
              <a:effectLst/>
              <a:latin typeface="Times New Roman"/>
              <a:ea typeface="Times New Roman"/>
            </a:endParaRPr>
          </a:p>
        </p:txBody>
      </p:sp>
      <p:cxnSp>
        <p:nvCxnSpPr>
          <p:cNvPr id="41" name="Straight Arrow Connector 40"/>
          <p:cNvCxnSpPr/>
          <p:nvPr/>
        </p:nvCxnSpPr>
        <p:spPr>
          <a:xfrm flipH="1">
            <a:off x="3828709" y="3607469"/>
            <a:ext cx="16770" cy="825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3828701" y="3607469"/>
            <a:ext cx="2026561" cy="9373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 Box 22"/>
          <p:cNvSpPr txBox="1"/>
          <p:nvPr/>
        </p:nvSpPr>
        <p:spPr>
          <a:xfrm rot="1500913">
            <a:off x="4362958" y="3651480"/>
            <a:ext cx="673100" cy="3028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0.10=200</a:t>
            </a:r>
            <a:endParaRPr lang="tr-TR" sz="1200" dirty="0">
              <a:effectLst/>
              <a:latin typeface="Times New Roman"/>
              <a:ea typeface="Times New Roman"/>
            </a:endParaRPr>
          </a:p>
        </p:txBody>
      </p:sp>
      <p:cxnSp>
        <p:nvCxnSpPr>
          <p:cNvPr id="46" name="Straight Arrow Connector 45"/>
          <p:cNvCxnSpPr/>
          <p:nvPr/>
        </p:nvCxnSpPr>
        <p:spPr>
          <a:xfrm flipH="1">
            <a:off x="5840762" y="3690206"/>
            <a:ext cx="14499" cy="742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 Box 22"/>
          <p:cNvSpPr txBox="1"/>
          <p:nvPr/>
        </p:nvSpPr>
        <p:spPr>
          <a:xfrm>
            <a:off x="5942680" y="3956346"/>
            <a:ext cx="443230" cy="21018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1000</a:t>
            </a:r>
            <a:endParaRPr lang="tr-TR" sz="1200">
              <a:effectLst/>
              <a:latin typeface="Times New Roman"/>
              <a:ea typeface="Times New Roman"/>
            </a:endParaRPr>
          </a:p>
        </p:txBody>
      </p:sp>
    </p:spTree>
    <p:extLst>
      <p:ext uri="{BB962C8B-B14F-4D97-AF65-F5344CB8AC3E}">
        <p14:creationId xmlns:p14="http://schemas.microsoft.com/office/powerpoint/2010/main" val="290091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barn(inVertical)">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down)">
                                      <p:cBhvr>
                                        <p:cTn id="27" dur="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down)">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down)">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down)">
                                      <p:cBhvr>
                                        <p:cTn id="47" dur="500"/>
                                        <p:tgtEl>
                                          <p:spTgt spid="4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down)">
                                      <p:cBhvr>
                                        <p:cTn id="52" dur="500"/>
                                        <p:tgtEl>
                                          <p:spTgt spid="4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down)">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down)">
                                      <p:cBhvr>
                                        <p:cTn id="62" dur="500"/>
                                        <p:tgtEl>
                                          <p:spTgt spid="4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down)">
                                      <p:cBhvr>
                                        <p:cTn id="67" dur="500"/>
                                        <p:tgtEl>
                                          <p:spTgt spid="3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down)">
                                      <p:cBhvr>
                                        <p:cTn id="72" dur="500"/>
                                        <p:tgtEl>
                                          <p:spTgt spid="39"/>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down)">
                                      <p:cBhvr>
                                        <p:cTn id="7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8" grpId="0"/>
      <p:bldP spid="39" grpId="0"/>
      <p:bldP spid="40" grpId="0"/>
      <p:bldP spid="45" grpId="0"/>
      <p:bldP spid="4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Cycle 3</a:t>
            </a:r>
            <a:endParaRPr lang="tr-TR" dirty="0"/>
          </a:p>
        </p:txBody>
      </p:sp>
      <p:sp>
        <p:nvSpPr>
          <p:cNvPr id="6" name="Oval 5"/>
          <p:cNvSpPr/>
          <p:nvPr/>
        </p:nvSpPr>
        <p:spPr>
          <a:xfrm>
            <a:off x="1187622" y="2000476"/>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ffectLst/>
                <a:ea typeface="Times New Roman"/>
                <a:cs typeface="Times New Roman"/>
              </a:rPr>
              <a:t>10000</a:t>
            </a:r>
            <a:endParaRPr lang="tr-TR" sz="1100" dirty="0">
              <a:effectLst/>
              <a:ea typeface="Calibri"/>
              <a:cs typeface="Times New Roman"/>
            </a:endParaRPr>
          </a:p>
        </p:txBody>
      </p:sp>
      <p:sp>
        <p:nvSpPr>
          <p:cNvPr id="7" name="Text Box 10"/>
          <p:cNvSpPr txBox="1"/>
          <p:nvPr/>
        </p:nvSpPr>
        <p:spPr>
          <a:xfrm>
            <a:off x="1405745" y="1538508"/>
            <a:ext cx="680085" cy="4032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cs typeface="Times New Roman"/>
              </a:rPr>
              <a:t>Well</a:t>
            </a:r>
            <a:endParaRPr lang="tr-TR" sz="1100" dirty="0">
              <a:effectLst/>
              <a:ea typeface="Calibri"/>
              <a:cs typeface="Times New Roman"/>
            </a:endParaRPr>
          </a:p>
        </p:txBody>
      </p:sp>
      <p:sp>
        <p:nvSpPr>
          <p:cNvPr id="8" name="Oval 7"/>
          <p:cNvSpPr/>
          <p:nvPr/>
        </p:nvSpPr>
        <p:spPr>
          <a:xfrm>
            <a:off x="3293827"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9" name="Text Box 10"/>
          <p:cNvSpPr txBox="1"/>
          <p:nvPr/>
        </p:nvSpPr>
        <p:spPr>
          <a:xfrm>
            <a:off x="5517230" y="1538508"/>
            <a:ext cx="647065" cy="36639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Dead</a:t>
            </a:r>
            <a:endParaRPr lang="tr-TR" sz="1200" dirty="0">
              <a:effectLst/>
              <a:latin typeface="Times New Roman"/>
              <a:ea typeface="Times New Roman"/>
            </a:endParaRPr>
          </a:p>
        </p:txBody>
      </p:sp>
      <p:sp>
        <p:nvSpPr>
          <p:cNvPr id="10" name="Oval 9"/>
          <p:cNvSpPr/>
          <p:nvPr/>
        </p:nvSpPr>
        <p:spPr>
          <a:xfrm>
            <a:off x="5297415"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11" name="Text Box 10"/>
          <p:cNvSpPr txBox="1"/>
          <p:nvPr/>
        </p:nvSpPr>
        <p:spPr>
          <a:xfrm>
            <a:off x="3293827" y="1615338"/>
            <a:ext cx="1446530" cy="40259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Post stroke</a:t>
            </a:r>
            <a:endParaRPr lang="tr-TR" sz="1200" dirty="0">
              <a:effectLst/>
              <a:latin typeface="Times New Roman"/>
              <a:ea typeface="Times New Roman"/>
            </a:endParaRPr>
          </a:p>
        </p:txBody>
      </p:sp>
      <p:cxnSp>
        <p:nvCxnSpPr>
          <p:cNvPr id="12" name="Straight Arrow Connector 11"/>
          <p:cNvCxnSpPr/>
          <p:nvPr/>
        </p:nvCxnSpPr>
        <p:spPr>
          <a:xfrm>
            <a:off x="1745787" y="2599731"/>
            <a:ext cx="0" cy="52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1187622" y="3096070"/>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a typeface="Calibri"/>
                <a:cs typeface="Times New Roman"/>
              </a:rPr>
              <a:t>7000</a:t>
            </a:r>
            <a:endParaRPr lang="tr-TR" sz="1100" dirty="0">
              <a:effectLst/>
              <a:ea typeface="Calibri"/>
              <a:cs typeface="Times New Roman"/>
            </a:endParaRPr>
          </a:p>
        </p:txBody>
      </p:sp>
      <p:sp>
        <p:nvSpPr>
          <p:cNvPr id="14" name="Text Box 22"/>
          <p:cNvSpPr txBox="1"/>
          <p:nvPr/>
        </p:nvSpPr>
        <p:spPr>
          <a:xfrm>
            <a:off x="727247" y="2654341"/>
            <a:ext cx="460375" cy="46545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r>
              <a:rPr lang="tr-TR" sz="1000" dirty="0">
                <a:effectLst/>
                <a:latin typeface="Times New Roman"/>
                <a:ea typeface="Calibri"/>
              </a:rPr>
              <a:t>=</a:t>
            </a:r>
            <a:endParaRPr lang="tr-TR" sz="1200" dirty="0">
              <a:effectLst/>
              <a:latin typeface="Times New Roman"/>
              <a:ea typeface="Times New Roman"/>
            </a:endParaRPr>
          </a:p>
          <a:p>
            <a:pPr>
              <a:spcAft>
                <a:spcPts val="0"/>
              </a:spcAft>
            </a:pPr>
            <a:r>
              <a:rPr lang="tr-TR" sz="1000" dirty="0">
                <a:effectLst/>
                <a:latin typeface="Times New Roman"/>
                <a:ea typeface="Calibri"/>
              </a:rPr>
              <a:t>7000</a:t>
            </a:r>
            <a:endParaRPr lang="tr-TR" sz="1200" dirty="0">
              <a:effectLst/>
              <a:latin typeface="Times New Roman"/>
              <a:ea typeface="Times New Roman"/>
            </a:endParaRPr>
          </a:p>
        </p:txBody>
      </p:sp>
      <p:sp>
        <p:nvSpPr>
          <p:cNvPr id="15" name="Oval 14"/>
          <p:cNvSpPr/>
          <p:nvPr/>
        </p:nvSpPr>
        <p:spPr>
          <a:xfrm>
            <a:off x="3293827" y="3183924"/>
            <a:ext cx="1115695" cy="42354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2000</a:t>
            </a:r>
            <a:endParaRPr lang="tr-TR" sz="1200">
              <a:effectLst/>
              <a:latin typeface="Times New Roman"/>
              <a:ea typeface="Times New Roman"/>
            </a:endParaRPr>
          </a:p>
        </p:txBody>
      </p:sp>
      <p:cxnSp>
        <p:nvCxnSpPr>
          <p:cNvPr id="16" name="Straight Arrow Connector 15"/>
          <p:cNvCxnSpPr/>
          <p:nvPr/>
        </p:nvCxnSpPr>
        <p:spPr>
          <a:xfrm>
            <a:off x="2057737"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 Box 22"/>
          <p:cNvSpPr txBox="1"/>
          <p:nvPr/>
        </p:nvSpPr>
        <p:spPr>
          <a:xfrm rot="1056726">
            <a:off x="2405747" y="2838655"/>
            <a:ext cx="714375" cy="4597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0.20</a:t>
            </a:r>
            <a:r>
              <a:rPr lang="tr-TR" sz="1000" dirty="0">
                <a:effectLst/>
                <a:latin typeface="Times New Roman"/>
                <a:ea typeface="Calibri"/>
              </a:rPr>
              <a:t>=2000</a:t>
            </a:r>
            <a:endParaRPr lang="tr-TR" sz="1200" dirty="0">
              <a:effectLst/>
              <a:latin typeface="Times New Roman"/>
              <a:ea typeface="Times New Roman"/>
            </a:endParaRPr>
          </a:p>
        </p:txBody>
      </p:sp>
      <p:sp>
        <p:nvSpPr>
          <p:cNvPr id="18" name="Oval 17"/>
          <p:cNvSpPr/>
          <p:nvPr/>
        </p:nvSpPr>
        <p:spPr>
          <a:xfrm>
            <a:off x="5297415" y="3217545"/>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1000</a:t>
            </a:r>
            <a:endParaRPr lang="tr-TR" sz="1200">
              <a:effectLst/>
              <a:latin typeface="Times New Roman"/>
              <a:ea typeface="Times New Roman"/>
            </a:endParaRPr>
          </a:p>
        </p:txBody>
      </p:sp>
      <p:cxnSp>
        <p:nvCxnSpPr>
          <p:cNvPr id="19" name="Straight Arrow Connector 18"/>
          <p:cNvCxnSpPr/>
          <p:nvPr/>
        </p:nvCxnSpPr>
        <p:spPr>
          <a:xfrm>
            <a:off x="2140188" y="2490280"/>
            <a:ext cx="3377042" cy="693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 Box 22"/>
          <p:cNvSpPr txBox="1"/>
          <p:nvPr/>
        </p:nvSpPr>
        <p:spPr>
          <a:xfrm rot="773761">
            <a:off x="2730446" y="2394357"/>
            <a:ext cx="714375" cy="3676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0.10</a:t>
            </a:r>
            <a:r>
              <a:rPr lang="tr-TR" sz="1000" dirty="0">
                <a:effectLst/>
                <a:latin typeface="Times New Roman"/>
                <a:ea typeface="Calibri"/>
              </a:rPr>
              <a:t>=1000</a:t>
            </a:r>
            <a:endParaRPr lang="tr-TR" sz="1200" dirty="0">
              <a:effectLst/>
              <a:latin typeface="Times New Roman"/>
              <a:ea typeface="Times New Roman"/>
            </a:endParaRPr>
          </a:p>
        </p:txBody>
      </p:sp>
      <p:cxnSp>
        <p:nvCxnSpPr>
          <p:cNvPr id="22" name="Straight Arrow Connector 21"/>
          <p:cNvCxnSpPr/>
          <p:nvPr/>
        </p:nvCxnSpPr>
        <p:spPr>
          <a:xfrm flipH="1">
            <a:off x="5840762" y="2632115"/>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83515" y="2599731"/>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 Box 22"/>
          <p:cNvSpPr txBox="1"/>
          <p:nvPr/>
        </p:nvSpPr>
        <p:spPr>
          <a:xfrm flipH="1">
            <a:off x="4699508" y="2300694"/>
            <a:ext cx="306000" cy="24038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0</a:t>
            </a:r>
            <a:endParaRPr lang="tr-TR" sz="1200">
              <a:effectLst/>
              <a:latin typeface="Times New Roman"/>
              <a:ea typeface="Times New Roman"/>
            </a:endParaRPr>
          </a:p>
        </p:txBody>
      </p:sp>
      <p:sp>
        <p:nvSpPr>
          <p:cNvPr id="25" name="Text Box 22"/>
          <p:cNvSpPr txBox="1"/>
          <p:nvPr/>
        </p:nvSpPr>
        <p:spPr>
          <a:xfrm>
            <a:off x="3578946" y="2541080"/>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sp>
        <p:nvSpPr>
          <p:cNvPr id="26" name="Text Box 22"/>
          <p:cNvSpPr txBox="1"/>
          <p:nvPr/>
        </p:nvSpPr>
        <p:spPr>
          <a:xfrm>
            <a:off x="5912200" y="2818575"/>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cxnSp>
        <p:nvCxnSpPr>
          <p:cNvPr id="27" name="Straight Arrow Connector 26"/>
          <p:cNvCxnSpPr/>
          <p:nvPr/>
        </p:nvCxnSpPr>
        <p:spPr>
          <a:xfrm>
            <a:off x="3970175"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1187622" y="4433178"/>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4900</a:t>
            </a:r>
            <a:endParaRPr lang="tr-TR" sz="1200">
              <a:effectLst/>
              <a:latin typeface="Times New Roman"/>
              <a:ea typeface="Times New Roman"/>
            </a:endParaRPr>
          </a:p>
        </p:txBody>
      </p:sp>
      <p:sp>
        <p:nvSpPr>
          <p:cNvPr id="29" name="Oval 28"/>
          <p:cNvSpPr/>
          <p:nvPr/>
        </p:nvSpPr>
        <p:spPr>
          <a:xfrm>
            <a:off x="3298690" y="4501074"/>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3200</a:t>
            </a:r>
            <a:endParaRPr lang="tr-TR" sz="1200">
              <a:effectLst/>
              <a:latin typeface="Times New Roman"/>
              <a:ea typeface="Times New Roman"/>
            </a:endParaRPr>
          </a:p>
        </p:txBody>
      </p:sp>
      <p:sp>
        <p:nvSpPr>
          <p:cNvPr id="30" name="Oval 29"/>
          <p:cNvSpPr/>
          <p:nvPr/>
        </p:nvSpPr>
        <p:spPr>
          <a:xfrm>
            <a:off x="5297414" y="4544838"/>
            <a:ext cx="1115695" cy="42227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1900</a:t>
            </a:r>
            <a:endParaRPr lang="tr-TR" sz="1200">
              <a:effectLst/>
              <a:latin typeface="Times New Roman"/>
              <a:ea typeface="Times New Roman"/>
            </a:endParaRPr>
          </a:p>
        </p:txBody>
      </p:sp>
      <p:sp>
        <p:nvSpPr>
          <p:cNvPr id="31" name="Text Box 22"/>
          <p:cNvSpPr txBox="1"/>
          <p:nvPr/>
        </p:nvSpPr>
        <p:spPr>
          <a:xfrm>
            <a:off x="730739" y="3726837"/>
            <a:ext cx="453390" cy="464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4900</a:t>
            </a:r>
            <a:endParaRPr lang="tr-TR" sz="1200" dirty="0">
              <a:effectLst/>
              <a:latin typeface="Times New Roman"/>
              <a:ea typeface="Times New Roman"/>
            </a:endParaRPr>
          </a:p>
        </p:txBody>
      </p:sp>
      <p:cxnSp>
        <p:nvCxnSpPr>
          <p:cNvPr id="32" name="Straight Arrow Connector 31"/>
          <p:cNvCxnSpPr>
            <a:stCxn id="13" idx="4"/>
          </p:cNvCxnSpPr>
          <p:nvPr/>
        </p:nvCxnSpPr>
        <p:spPr>
          <a:xfrm>
            <a:off x="1745787" y="3695325"/>
            <a:ext cx="2076615" cy="737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745787" y="3707861"/>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a:endCxn id="30" idx="0"/>
          </p:cNvCxnSpPr>
          <p:nvPr/>
        </p:nvCxnSpPr>
        <p:spPr>
          <a:xfrm>
            <a:off x="1835696" y="3726837"/>
            <a:ext cx="4019566" cy="81800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8" name="Text Box 22"/>
          <p:cNvSpPr txBox="1"/>
          <p:nvPr/>
        </p:nvSpPr>
        <p:spPr>
          <a:xfrm rot="1351316">
            <a:off x="2161509" y="4008778"/>
            <a:ext cx="736600" cy="3657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0.20=1400</a:t>
            </a:r>
            <a:endParaRPr lang="tr-TR" sz="1200" dirty="0">
              <a:effectLst/>
              <a:latin typeface="Times New Roman"/>
              <a:ea typeface="Times New Roman"/>
            </a:endParaRPr>
          </a:p>
        </p:txBody>
      </p:sp>
      <p:sp>
        <p:nvSpPr>
          <p:cNvPr id="39" name="Text Box 22"/>
          <p:cNvSpPr txBox="1"/>
          <p:nvPr/>
        </p:nvSpPr>
        <p:spPr>
          <a:xfrm rot="773761">
            <a:off x="2562278" y="3558659"/>
            <a:ext cx="673100" cy="36703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0.10=700</a:t>
            </a:r>
            <a:endParaRPr lang="tr-TR" sz="1200" dirty="0">
              <a:effectLst/>
              <a:latin typeface="Times New Roman"/>
              <a:ea typeface="Times New Roman"/>
            </a:endParaRPr>
          </a:p>
        </p:txBody>
      </p:sp>
      <p:sp>
        <p:nvSpPr>
          <p:cNvPr id="40" name="Text Box 22"/>
          <p:cNvSpPr txBox="1"/>
          <p:nvPr/>
        </p:nvSpPr>
        <p:spPr>
          <a:xfrm>
            <a:off x="3845479" y="3723936"/>
            <a:ext cx="453390" cy="4648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0.90=</a:t>
            </a:r>
            <a:endParaRPr lang="tr-TR" sz="1200" dirty="0">
              <a:effectLst/>
              <a:latin typeface="Times New Roman"/>
              <a:ea typeface="Times New Roman"/>
            </a:endParaRPr>
          </a:p>
          <a:p>
            <a:pPr>
              <a:spcAft>
                <a:spcPts val="0"/>
              </a:spcAft>
            </a:pPr>
            <a:r>
              <a:rPr lang="tr-TR" sz="900" dirty="0">
                <a:effectLst/>
                <a:latin typeface="Times New Roman"/>
                <a:ea typeface="Calibri"/>
              </a:rPr>
              <a:t>1800</a:t>
            </a:r>
            <a:endParaRPr lang="tr-TR" sz="1200" dirty="0">
              <a:effectLst/>
              <a:latin typeface="Times New Roman"/>
              <a:ea typeface="Times New Roman"/>
            </a:endParaRPr>
          </a:p>
        </p:txBody>
      </p:sp>
      <p:cxnSp>
        <p:nvCxnSpPr>
          <p:cNvPr id="41" name="Straight Arrow Connector 40"/>
          <p:cNvCxnSpPr/>
          <p:nvPr/>
        </p:nvCxnSpPr>
        <p:spPr>
          <a:xfrm flipH="1">
            <a:off x="3828709" y="3607469"/>
            <a:ext cx="16770" cy="825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3828701" y="3607469"/>
            <a:ext cx="2026561" cy="9373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 Box 22"/>
          <p:cNvSpPr txBox="1"/>
          <p:nvPr/>
        </p:nvSpPr>
        <p:spPr>
          <a:xfrm rot="1500913">
            <a:off x="4362958" y="3651480"/>
            <a:ext cx="673100" cy="3028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0.10=200</a:t>
            </a:r>
            <a:endParaRPr lang="tr-TR" sz="1200" dirty="0">
              <a:effectLst/>
              <a:latin typeface="Times New Roman"/>
              <a:ea typeface="Times New Roman"/>
            </a:endParaRPr>
          </a:p>
        </p:txBody>
      </p:sp>
      <p:cxnSp>
        <p:nvCxnSpPr>
          <p:cNvPr id="46" name="Straight Arrow Connector 45"/>
          <p:cNvCxnSpPr/>
          <p:nvPr/>
        </p:nvCxnSpPr>
        <p:spPr>
          <a:xfrm flipH="1">
            <a:off x="5840762" y="3690206"/>
            <a:ext cx="14499" cy="742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 Box 22"/>
          <p:cNvSpPr txBox="1"/>
          <p:nvPr/>
        </p:nvSpPr>
        <p:spPr>
          <a:xfrm>
            <a:off x="5942680" y="3956346"/>
            <a:ext cx="443230" cy="21018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1000</a:t>
            </a:r>
            <a:endParaRPr lang="tr-TR" sz="1200">
              <a:effectLst/>
              <a:latin typeface="Times New Roman"/>
              <a:ea typeface="Times New Roman"/>
            </a:endParaRPr>
          </a:p>
        </p:txBody>
      </p:sp>
      <p:sp>
        <p:nvSpPr>
          <p:cNvPr id="42" name="Oval 41"/>
          <p:cNvSpPr/>
          <p:nvPr/>
        </p:nvSpPr>
        <p:spPr>
          <a:xfrm>
            <a:off x="1224845" y="5564369"/>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3430</a:t>
            </a:r>
            <a:endParaRPr lang="tr-TR" sz="1200">
              <a:effectLst/>
              <a:latin typeface="Times New Roman"/>
              <a:ea typeface="Times New Roman"/>
            </a:endParaRPr>
          </a:p>
        </p:txBody>
      </p:sp>
      <p:sp>
        <p:nvSpPr>
          <p:cNvPr id="47" name="Oval 46"/>
          <p:cNvSpPr/>
          <p:nvPr/>
        </p:nvSpPr>
        <p:spPr>
          <a:xfrm>
            <a:off x="3264554" y="5637038"/>
            <a:ext cx="1115695" cy="42164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3860</a:t>
            </a:r>
            <a:endParaRPr lang="tr-TR" sz="1200">
              <a:effectLst/>
              <a:latin typeface="Times New Roman"/>
              <a:ea typeface="Times New Roman"/>
            </a:endParaRPr>
          </a:p>
        </p:txBody>
      </p:sp>
      <p:sp>
        <p:nvSpPr>
          <p:cNvPr id="49" name="Oval 48"/>
          <p:cNvSpPr/>
          <p:nvPr/>
        </p:nvSpPr>
        <p:spPr>
          <a:xfrm>
            <a:off x="5290163" y="5644185"/>
            <a:ext cx="1115695" cy="42100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2710</a:t>
            </a:r>
            <a:endParaRPr lang="tr-TR" sz="1200">
              <a:effectLst/>
              <a:latin typeface="Times New Roman"/>
              <a:ea typeface="Times New Roman"/>
            </a:endParaRPr>
          </a:p>
        </p:txBody>
      </p:sp>
      <p:cxnSp>
        <p:nvCxnSpPr>
          <p:cNvPr id="50" name="Straight Arrow Connector 49"/>
          <p:cNvCxnSpPr/>
          <p:nvPr/>
        </p:nvCxnSpPr>
        <p:spPr>
          <a:xfrm>
            <a:off x="1745469" y="4857358"/>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1" name="Straight Arrow Connector 50"/>
          <p:cNvCxnSpPr/>
          <p:nvPr/>
        </p:nvCxnSpPr>
        <p:spPr>
          <a:xfrm>
            <a:off x="3856537" y="4923984"/>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2" name="Straight Arrow Connector 51"/>
          <p:cNvCxnSpPr/>
          <p:nvPr/>
        </p:nvCxnSpPr>
        <p:spPr>
          <a:xfrm>
            <a:off x="5906841" y="4967113"/>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53" name="Text Box 22"/>
          <p:cNvSpPr txBox="1"/>
          <p:nvPr/>
        </p:nvSpPr>
        <p:spPr>
          <a:xfrm>
            <a:off x="771455" y="5026536"/>
            <a:ext cx="453390" cy="464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4900</a:t>
            </a:r>
            <a:endParaRPr lang="tr-TR" sz="1200" dirty="0">
              <a:effectLst/>
              <a:latin typeface="Times New Roman"/>
              <a:ea typeface="Times New Roman"/>
            </a:endParaRPr>
          </a:p>
        </p:txBody>
      </p:sp>
      <p:cxnSp>
        <p:nvCxnSpPr>
          <p:cNvPr id="54" name="Straight Arrow Connector 53"/>
          <p:cNvCxnSpPr/>
          <p:nvPr/>
        </p:nvCxnSpPr>
        <p:spPr>
          <a:xfrm>
            <a:off x="1782692" y="4857358"/>
            <a:ext cx="1922301" cy="7070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5" name="Text Box 22"/>
          <p:cNvSpPr txBox="1"/>
          <p:nvPr/>
        </p:nvSpPr>
        <p:spPr>
          <a:xfrm rot="1351316">
            <a:off x="2083769" y="5156925"/>
            <a:ext cx="673100" cy="3651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0.20=980</a:t>
            </a:r>
            <a:endParaRPr lang="tr-TR" sz="1200" dirty="0">
              <a:effectLst/>
              <a:latin typeface="Times New Roman"/>
              <a:ea typeface="Times New Roman"/>
            </a:endParaRPr>
          </a:p>
        </p:txBody>
      </p:sp>
      <p:sp>
        <p:nvSpPr>
          <p:cNvPr id="56" name="Text Box 22"/>
          <p:cNvSpPr txBox="1"/>
          <p:nvPr/>
        </p:nvSpPr>
        <p:spPr>
          <a:xfrm>
            <a:off x="3896835" y="5026536"/>
            <a:ext cx="453390" cy="42545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0.90=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2880</a:t>
            </a:r>
            <a:endParaRPr lang="tr-TR" sz="1200" dirty="0">
              <a:effectLst/>
              <a:latin typeface="Times New Roman"/>
              <a:ea typeface="Times New Roman"/>
            </a:endParaRPr>
          </a:p>
        </p:txBody>
      </p:sp>
      <p:cxnSp>
        <p:nvCxnSpPr>
          <p:cNvPr id="57" name="Straight Arrow Connector 56"/>
          <p:cNvCxnSpPr>
            <a:endCxn id="49" idx="2"/>
          </p:cNvCxnSpPr>
          <p:nvPr/>
        </p:nvCxnSpPr>
        <p:spPr>
          <a:xfrm>
            <a:off x="1798631" y="4876853"/>
            <a:ext cx="3491532" cy="97783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8" name="Text Box 22"/>
          <p:cNvSpPr txBox="1"/>
          <p:nvPr/>
        </p:nvSpPr>
        <p:spPr>
          <a:xfrm rot="1218893">
            <a:off x="2426383" y="4822821"/>
            <a:ext cx="673100" cy="366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0.10=490</a:t>
            </a:r>
            <a:endParaRPr lang="tr-TR" sz="1200" dirty="0">
              <a:effectLst/>
              <a:latin typeface="Times New Roman"/>
              <a:ea typeface="Times New Roman"/>
            </a:endParaRPr>
          </a:p>
        </p:txBody>
      </p:sp>
      <p:cxnSp>
        <p:nvCxnSpPr>
          <p:cNvPr id="59" name="Straight Arrow Connector 58"/>
          <p:cNvCxnSpPr/>
          <p:nvPr/>
        </p:nvCxnSpPr>
        <p:spPr>
          <a:xfrm>
            <a:off x="3916786" y="4936048"/>
            <a:ext cx="1850390" cy="6064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0" name="Text Box 22"/>
          <p:cNvSpPr txBox="1"/>
          <p:nvPr/>
        </p:nvSpPr>
        <p:spPr>
          <a:xfrm rot="1251111">
            <a:off x="4515957" y="4927329"/>
            <a:ext cx="673100" cy="3022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0.10=320</a:t>
            </a:r>
            <a:endParaRPr lang="tr-TR" sz="1200" dirty="0">
              <a:effectLst/>
              <a:latin typeface="Times New Roman"/>
              <a:ea typeface="Times New Roman"/>
            </a:endParaRPr>
          </a:p>
        </p:txBody>
      </p:sp>
    </p:spTree>
    <p:extLst>
      <p:ext uri="{BB962C8B-B14F-4D97-AF65-F5344CB8AC3E}">
        <p14:creationId xmlns:p14="http://schemas.microsoft.com/office/powerpoint/2010/main" val="1829466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down)">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barn(inVertical)">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animEffect transition="in" filter="wipe(down)">
                                      <p:cBhvr>
                                        <p:cTn id="17" dur="500"/>
                                        <p:tgtEl>
                                          <p:spTgt spid="4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wipe(down)">
                                      <p:cBhvr>
                                        <p:cTn id="22" dur="500"/>
                                        <p:tgtEl>
                                          <p:spTgt spid="54"/>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down)">
                                      <p:cBhvr>
                                        <p:cTn id="27" dur="500"/>
                                        <p:tgtEl>
                                          <p:spTgt spid="5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6"/>
                                        </p:tgtEl>
                                        <p:attrNameLst>
                                          <p:attrName>style.visibility</p:attrName>
                                        </p:attrNameLst>
                                      </p:cBhvr>
                                      <p:to>
                                        <p:strVal val="visible"/>
                                      </p:to>
                                    </p:set>
                                    <p:animEffect transition="in" filter="wipe(down)">
                                      <p:cBhvr>
                                        <p:cTn id="32" dur="500"/>
                                        <p:tgtEl>
                                          <p:spTgt spid="56"/>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wipe(down)">
                                      <p:cBhvr>
                                        <p:cTn id="37" dur="500"/>
                                        <p:tgtEl>
                                          <p:spTgt spid="5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down)">
                                      <p:cBhvr>
                                        <p:cTn id="47" dur="500"/>
                                        <p:tgtEl>
                                          <p:spTgt spid="5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down)">
                                      <p:cBhvr>
                                        <p:cTn id="52" dur="500"/>
                                        <p:tgtEl>
                                          <p:spTgt spid="57"/>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down)">
                                      <p:cBhvr>
                                        <p:cTn id="57" dur="500"/>
                                        <p:tgtEl>
                                          <p:spTgt spid="58"/>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down)">
                                      <p:cBhvr>
                                        <p:cTn id="62" dur="500"/>
                                        <p:tgtEl>
                                          <p:spTgt spid="5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down)">
                                      <p:cBhvr>
                                        <p:cTn id="67" dur="500"/>
                                        <p:tgtEl>
                                          <p:spTgt spid="60"/>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7" grpId="0" animBg="1"/>
      <p:bldP spid="49" grpId="0" animBg="1"/>
      <p:bldP spid="53" grpId="0" animBg="1"/>
      <p:bldP spid="55" grpId="0"/>
      <p:bldP spid="56" grpId="0"/>
      <p:bldP spid="58"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tr-TR" b="1" dirty="0"/>
              <a:t>What is the average number of life-years lived over a period of 3 </a:t>
            </a:r>
            <a:r>
              <a:rPr lang="tr-TR" b="1" dirty="0" smtClean="0"/>
              <a:t>years?</a:t>
            </a:r>
            <a:r>
              <a:rPr lang="tr-TR" dirty="0"/>
              <a:t/>
            </a:r>
            <a:br>
              <a:rPr lang="tr-TR" dirty="0"/>
            </a:br>
            <a:endParaRPr lang="tr-TR" dirty="0"/>
          </a:p>
        </p:txBody>
      </p:sp>
      <p:sp>
        <p:nvSpPr>
          <p:cNvPr id="3" name="Content Placeholder 2"/>
          <p:cNvSpPr>
            <a:spLocks noGrp="1"/>
          </p:cNvSpPr>
          <p:nvPr>
            <p:ph idx="1"/>
          </p:nvPr>
        </p:nvSpPr>
        <p:spPr/>
        <p:txBody>
          <a:bodyPr/>
          <a:lstStyle/>
          <a:p>
            <a:endParaRPr lang="tr-TR"/>
          </a:p>
        </p:txBody>
      </p:sp>
    </p:spTree>
    <p:extLst>
      <p:ext uri="{BB962C8B-B14F-4D97-AF65-F5344CB8AC3E}">
        <p14:creationId xmlns:p14="http://schemas.microsoft.com/office/powerpoint/2010/main" val="27551651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Cycle 1</a:t>
            </a:r>
            <a:endParaRPr lang="tr-TR" dirty="0"/>
          </a:p>
        </p:txBody>
      </p:sp>
      <p:sp>
        <p:nvSpPr>
          <p:cNvPr id="6" name="Oval 5"/>
          <p:cNvSpPr/>
          <p:nvPr/>
        </p:nvSpPr>
        <p:spPr>
          <a:xfrm>
            <a:off x="1187622" y="2000476"/>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ffectLst/>
                <a:ea typeface="Times New Roman"/>
                <a:cs typeface="Times New Roman"/>
              </a:rPr>
              <a:t>10000</a:t>
            </a:r>
            <a:endParaRPr lang="tr-TR" sz="1100" dirty="0">
              <a:effectLst/>
              <a:ea typeface="Calibri"/>
              <a:cs typeface="Times New Roman"/>
            </a:endParaRPr>
          </a:p>
        </p:txBody>
      </p:sp>
      <p:sp>
        <p:nvSpPr>
          <p:cNvPr id="7" name="Text Box 10"/>
          <p:cNvSpPr txBox="1"/>
          <p:nvPr/>
        </p:nvSpPr>
        <p:spPr>
          <a:xfrm>
            <a:off x="1405745" y="1538508"/>
            <a:ext cx="680085" cy="4032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cs typeface="Times New Roman"/>
              </a:rPr>
              <a:t>Well</a:t>
            </a:r>
            <a:endParaRPr lang="tr-TR" sz="1100" dirty="0">
              <a:effectLst/>
              <a:ea typeface="Calibri"/>
              <a:cs typeface="Times New Roman"/>
            </a:endParaRPr>
          </a:p>
        </p:txBody>
      </p:sp>
      <p:sp>
        <p:nvSpPr>
          <p:cNvPr id="8" name="Oval 7"/>
          <p:cNvSpPr/>
          <p:nvPr/>
        </p:nvSpPr>
        <p:spPr>
          <a:xfrm>
            <a:off x="3293827"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9" name="Text Box 10"/>
          <p:cNvSpPr txBox="1"/>
          <p:nvPr/>
        </p:nvSpPr>
        <p:spPr>
          <a:xfrm>
            <a:off x="5517230" y="1538508"/>
            <a:ext cx="647065" cy="36639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Dead</a:t>
            </a:r>
            <a:endParaRPr lang="tr-TR" sz="1200" dirty="0">
              <a:effectLst/>
              <a:latin typeface="Times New Roman"/>
              <a:ea typeface="Times New Roman"/>
            </a:endParaRPr>
          </a:p>
        </p:txBody>
      </p:sp>
      <p:sp>
        <p:nvSpPr>
          <p:cNvPr id="10" name="Oval 9"/>
          <p:cNvSpPr/>
          <p:nvPr/>
        </p:nvSpPr>
        <p:spPr>
          <a:xfrm>
            <a:off x="5297415"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11" name="Text Box 10"/>
          <p:cNvSpPr txBox="1"/>
          <p:nvPr/>
        </p:nvSpPr>
        <p:spPr>
          <a:xfrm>
            <a:off x="3293827" y="1615338"/>
            <a:ext cx="1446530" cy="40259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Post stroke</a:t>
            </a:r>
            <a:endParaRPr lang="tr-TR" sz="1200" dirty="0">
              <a:effectLst/>
              <a:latin typeface="Times New Roman"/>
              <a:ea typeface="Times New Roman"/>
            </a:endParaRPr>
          </a:p>
        </p:txBody>
      </p:sp>
      <p:cxnSp>
        <p:nvCxnSpPr>
          <p:cNvPr id="12" name="Straight Arrow Connector 11"/>
          <p:cNvCxnSpPr/>
          <p:nvPr/>
        </p:nvCxnSpPr>
        <p:spPr>
          <a:xfrm>
            <a:off x="1745787" y="2599731"/>
            <a:ext cx="0" cy="52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1187622" y="3096070"/>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a typeface="Calibri"/>
                <a:cs typeface="Times New Roman"/>
              </a:rPr>
              <a:t>7000</a:t>
            </a:r>
            <a:endParaRPr lang="tr-TR" sz="1100" dirty="0">
              <a:effectLst/>
              <a:ea typeface="Calibri"/>
              <a:cs typeface="Times New Roman"/>
            </a:endParaRPr>
          </a:p>
        </p:txBody>
      </p:sp>
      <p:sp>
        <p:nvSpPr>
          <p:cNvPr id="14" name="Text Box 22"/>
          <p:cNvSpPr txBox="1"/>
          <p:nvPr/>
        </p:nvSpPr>
        <p:spPr>
          <a:xfrm>
            <a:off x="727247" y="2654341"/>
            <a:ext cx="460375" cy="46545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r>
              <a:rPr lang="tr-TR" sz="1000" dirty="0">
                <a:effectLst/>
                <a:latin typeface="Times New Roman"/>
                <a:ea typeface="Calibri"/>
              </a:rPr>
              <a:t>=</a:t>
            </a:r>
            <a:endParaRPr lang="tr-TR" sz="1200" dirty="0">
              <a:effectLst/>
              <a:latin typeface="Times New Roman"/>
              <a:ea typeface="Times New Roman"/>
            </a:endParaRPr>
          </a:p>
          <a:p>
            <a:pPr>
              <a:spcAft>
                <a:spcPts val="0"/>
              </a:spcAft>
            </a:pPr>
            <a:r>
              <a:rPr lang="tr-TR" sz="1000" dirty="0">
                <a:effectLst/>
                <a:latin typeface="Times New Roman"/>
                <a:ea typeface="Calibri"/>
              </a:rPr>
              <a:t>7000</a:t>
            </a:r>
            <a:endParaRPr lang="tr-TR" sz="1200" dirty="0">
              <a:effectLst/>
              <a:latin typeface="Times New Roman"/>
              <a:ea typeface="Times New Roman"/>
            </a:endParaRPr>
          </a:p>
        </p:txBody>
      </p:sp>
      <p:sp>
        <p:nvSpPr>
          <p:cNvPr id="15" name="Oval 14"/>
          <p:cNvSpPr/>
          <p:nvPr/>
        </p:nvSpPr>
        <p:spPr>
          <a:xfrm>
            <a:off x="3293827" y="3183924"/>
            <a:ext cx="1115695" cy="42354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2000</a:t>
            </a:r>
            <a:endParaRPr lang="tr-TR" sz="1200">
              <a:effectLst/>
              <a:latin typeface="Times New Roman"/>
              <a:ea typeface="Times New Roman"/>
            </a:endParaRPr>
          </a:p>
        </p:txBody>
      </p:sp>
      <p:cxnSp>
        <p:nvCxnSpPr>
          <p:cNvPr id="16" name="Straight Arrow Connector 15"/>
          <p:cNvCxnSpPr/>
          <p:nvPr/>
        </p:nvCxnSpPr>
        <p:spPr>
          <a:xfrm>
            <a:off x="2057737"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 Box 22"/>
          <p:cNvSpPr txBox="1"/>
          <p:nvPr/>
        </p:nvSpPr>
        <p:spPr>
          <a:xfrm rot="1056726">
            <a:off x="2405747" y="2838655"/>
            <a:ext cx="714375" cy="4597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0.20</a:t>
            </a:r>
            <a:r>
              <a:rPr lang="tr-TR" sz="1000" dirty="0">
                <a:effectLst/>
                <a:latin typeface="Times New Roman"/>
                <a:ea typeface="Calibri"/>
              </a:rPr>
              <a:t>=2000</a:t>
            </a:r>
            <a:endParaRPr lang="tr-TR" sz="1200" dirty="0">
              <a:effectLst/>
              <a:latin typeface="Times New Roman"/>
              <a:ea typeface="Times New Roman"/>
            </a:endParaRPr>
          </a:p>
        </p:txBody>
      </p:sp>
      <p:sp>
        <p:nvSpPr>
          <p:cNvPr id="18" name="Oval 17"/>
          <p:cNvSpPr/>
          <p:nvPr/>
        </p:nvSpPr>
        <p:spPr>
          <a:xfrm>
            <a:off x="5297415" y="3217545"/>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1000</a:t>
            </a:r>
            <a:endParaRPr lang="tr-TR" sz="1200">
              <a:effectLst/>
              <a:latin typeface="Times New Roman"/>
              <a:ea typeface="Times New Roman"/>
            </a:endParaRPr>
          </a:p>
        </p:txBody>
      </p:sp>
      <p:cxnSp>
        <p:nvCxnSpPr>
          <p:cNvPr id="19" name="Straight Arrow Connector 18"/>
          <p:cNvCxnSpPr/>
          <p:nvPr/>
        </p:nvCxnSpPr>
        <p:spPr>
          <a:xfrm>
            <a:off x="2140188" y="2490280"/>
            <a:ext cx="3377042" cy="693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 Box 22"/>
          <p:cNvSpPr txBox="1"/>
          <p:nvPr/>
        </p:nvSpPr>
        <p:spPr>
          <a:xfrm rot="773761">
            <a:off x="2730446" y="2394357"/>
            <a:ext cx="714375" cy="3676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0.10</a:t>
            </a:r>
            <a:r>
              <a:rPr lang="tr-TR" sz="1000" dirty="0">
                <a:effectLst/>
                <a:latin typeface="Times New Roman"/>
                <a:ea typeface="Calibri"/>
              </a:rPr>
              <a:t>=1000</a:t>
            </a:r>
            <a:endParaRPr lang="tr-TR" sz="1200" dirty="0">
              <a:effectLst/>
              <a:latin typeface="Times New Roman"/>
              <a:ea typeface="Times New Roman"/>
            </a:endParaRPr>
          </a:p>
        </p:txBody>
      </p:sp>
      <p:cxnSp>
        <p:nvCxnSpPr>
          <p:cNvPr id="22" name="Straight Arrow Connector 21"/>
          <p:cNvCxnSpPr/>
          <p:nvPr/>
        </p:nvCxnSpPr>
        <p:spPr>
          <a:xfrm flipH="1">
            <a:off x="5840762" y="2632115"/>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83515" y="2599731"/>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 Box 22"/>
          <p:cNvSpPr txBox="1"/>
          <p:nvPr/>
        </p:nvSpPr>
        <p:spPr>
          <a:xfrm flipH="1">
            <a:off x="4699508" y="2300694"/>
            <a:ext cx="306000" cy="24038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0</a:t>
            </a:r>
            <a:endParaRPr lang="tr-TR" sz="1200">
              <a:effectLst/>
              <a:latin typeface="Times New Roman"/>
              <a:ea typeface="Times New Roman"/>
            </a:endParaRPr>
          </a:p>
        </p:txBody>
      </p:sp>
      <p:sp>
        <p:nvSpPr>
          <p:cNvPr id="25" name="Text Box 22"/>
          <p:cNvSpPr txBox="1"/>
          <p:nvPr/>
        </p:nvSpPr>
        <p:spPr>
          <a:xfrm>
            <a:off x="3578946" y="2541080"/>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sp>
        <p:nvSpPr>
          <p:cNvPr id="26" name="Text Box 22"/>
          <p:cNvSpPr txBox="1"/>
          <p:nvPr/>
        </p:nvSpPr>
        <p:spPr>
          <a:xfrm>
            <a:off x="5912200" y="2818575"/>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cxnSp>
        <p:nvCxnSpPr>
          <p:cNvPr id="27" name="Straight Arrow Connector 26"/>
          <p:cNvCxnSpPr/>
          <p:nvPr/>
        </p:nvCxnSpPr>
        <p:spPr>
          <a:xfrm>
            <a:off x="3970175"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160050" y="4221088"/>
            <a:ext cx="6120679" cy="646331"/>
          </a:xfrm>
          <a:prstGeom prst="rect">
            <a:avLst/>
          </a:prstGeom>
          <a:noFill/>
        </p:spPr>
        <p:txBody>
          <a:bodyPr wrap="square" rtlCol="0">
            <a:spAutoFit/>
          </a:bodyPr>
          <a:lstStyle/>
          <a:p>
            <a:r>
              <a:rPr lang="tr-TR" dirty="0" smtClean="0"/>
              <a:t>In cycle 1 there are 7000 well  patients and 2000 post stroke  patients contributing to a total of 9000 cycle credits.</a:t>
            </a:r>
            <a:endParaRPr lang="tr-TR" dirty="0"/>
          </a:p>
        </p:txBody>
      </p:sp>
      <p:sp>
        <p:nvSpPr>
          <p:cNvPr id="20" name="Left Brace 19"/>
          <p:cNvSpPr/>
          <p:nvPr/>
        </p:nvSpPr>
        <p:spPr>
          <a:xfrm rot="16200000">
            <a:off x="2800403" y="2950978"/>
            <a:ext cx="331711" cy="200783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spTree>
    <p:extLst>
      <p:ext uri="{BB962C8B-B14F-4D97-AF65-F5344CB8AC3E}">
        <p14:creationId xmlns:p14="http://schemas.microsoft.com/office/powerpoint/2010/main" val="1260127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ipe(down)">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barn(inVertical)">
                                      <p:cBhvr>
                                        <p:cTn id="3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7" grpId="0"/>
      <p:bldP spid="18"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Cycle 2</a:t>
            </a:r>
            <a:endParaRPr lang="tr-TR" dirty="0"/>
          </a:p>
        </p:txBody>
      </p:sp>
      <p:sp>
        <p:nvSpPr>
          <p:cNvPr id="6" name="Oval 5"/>
          <p:cNvSpPr/>
          <p:nvPr/>
        </p:nvSpPr>
        <p:spPr>
          <a:xfrm>
            <a:off x="1187622" y="2000476"/>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ffectLst/>
                <a:ea typeface="Times New Roman"/>
                <a:cs typeface="Times New Roman"/>
              </a:rPr>
              <a:t>10000</a:t>
            </a:r>
            <a:endParaRPr lang="tr-TR" sz="1100" dirty="0">
              <a:effectLst/>
              <a:ea typeface="Calibri"/>
              <a:cs typeface="Times New Roman"/>
            </a:endParaRPr>
          </a:p>
        </p:txBody>
      </p:sp>
      <p:sp>
        <p:nvSpPr>
          <p:cNvPr id="7" name="Text Box 10"/>
          <p:cNvSpPr txBox="1"/>
          <p:nvPr/>
        </p:nvSpPr>
        <p:spPr>
          <a:xfrm>
            <a:off x="1405745" y="1538508"/>
            <a:ext cx="680085" cy="40322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cs typeface="Times New Roman"/>
              </a:rPr>
              <a:t>Well</a:t>
            </a:r>
            <a:endParaRPr lang="tr-TR" sz="1100" dirty="0">
              <a:effectLst/>
              <a:ea typeface="Calibri"/>
              <a:cs typeface="Times New Roman"/>
            </a:endParaRPr>
          </a:p>
        </p:txBody>
      </p:sp>
      <p:sp>
        <p:nvSpPr>
          <p:cNvPr id="8" name="Oval 7"/>
          <p:cNvSpPr/>
          <p:nvPr/>
        </p:nvSpPr>
        <p:spPr>
          <a:xfrm>
            <a:off x="3293827"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9" name="Text Box 10"/>
          <p:cNvSpPr txBox="1"/>
          <p:nvPr/>
        </p:nvSpPr>
        <p:spPr>
          <a:xfrm>
            <a:off x="5517230" y="1538508"/>
            <a:ext cx="647065" cy="36639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Dead</a:t>
            </a:r>
            <a:endParaRPr lang="tr-TR" sz="1200" dirty="0">
              <a:effectLst/>
              <a:latin typeface="Times New Roman"/>
              <a:ea typeface="Times New Roman"/>
            </a:endParaRPr>
          </a:p>
        </p:txBody>
      </p:sp>
      <p:sp>
        <p:nvSpPr>
          <p:cNvPr id="10" name="Oval 9"/>
          <p:cNvSpPr/>
          <p:nvPr/>
        </p:nvSpPr>
        <p:spPr>
          <a:xfrm>
            <a:off x="5297415" y="2092473"/>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0</a:t>
            </a:r>
            <a:endParaRPr lang="tr-TR" sz="1200">
              <a:effectLst/>
              <a:latin typeface="Times New Roman"/>
              <a:ea typeface="Times New Roman"/>
            </a:endParaRPr>
          </a:p>
        </p:txBody>
      </p:sp>
      <p:sp>
        <p:nvSpPr>
          <p:cNvPr id="11" name="Text Box 10"/>
          <p:cNvSpPr txBox="1"/>
          <p:nvPr/>
        </p:nvSpPr>
        <p:spPr>
          <a:xfrm>
            <a:off x="3293827" y="1615338"/>
            <a:ext cx="1446530" cy="40259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tr-TR" sz="1600" dirty="0">
                <a:effectLst/>
                <a:ea typeface="Calibri"/>
              </a:rPr>
              <a:t>Post stroke</a:t>
            </a:r>
            <a:endParaRPr lang="tr-TR" sz="1200" dirty="0">
              <a:effectLst/>
              <a:latin typeface="Times New Roman"/>
              <a:ea typeface="Times New Roman"/>
            </a:endParaRPr>
          </a:p>
        </p:txBody>
      </p:sp>
      <p:cxnSp>
        <p:nvCxnSpPr>
          <p:cNvPr id="12" name="Straight Arrow Connector 11"/>
          <p:cNvCxnSpPr/>
          <p:nvPr/>
        </p:nvCxnSpPr>
        <p:spPr>
          <a:xfrm>
            <a:off x="1745787" y="2599731"/>
            <a:ext cx="0" cy="52006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1187622" y="3096070"/>
            <a:ext cx="1116330" cy="59925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dirty="0" smtClean="0">
                <a:ea typeface="Calibri"/>
                <a:cs typeface="Times New Roman"/>
              </a:rPr>
              <a:t>7000</a:t>
            </a:r>
            <a:endParaRPr lang="tr-TR" sz="1100" dirty="0">
              <a:effectLst/>
              <a:ea typeface="Calibri"/>
              <a:cs typeface="Times New Roman"/>
            </a:endParaRPr>
          </a:p>
        </p:txBody>
      </p:sp>
      <p:sp>
        <p:nvSpPr>
          <p:cNvPr id="14" name="Text Box 22"/>
          <p:cNvSpPr txBox="1"/>
          <p:nvPr/>
        </p:nvSpPr>
        <p:spPr>
          <a:xfrm>
            <a:off x="727247" y="2654341"/>
            <a:ext cx="460375" cy="46545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r>
              <a:rPr lang="tr-TR" sz="1000" dirty="0">
                <a:effectLst/>
                <a:latin typeface="Times New Roman"/>
                <a:ea typeface="Calibri"/>
              </a:rPr>
              <a:t>=</a:t>
            </a:r>
            <a:endParaRPr lang="tr-TR" sz="1200" dirty="0">
              <a:effectLst/>
              <a:latin typeface="Times New Roman"/>
              <a:ea typeface="Times New Roman"/>
            </a:endParaRPr>
          </a:p>
          <a:p>
            <a:pPr>
              <a:spcAft>
                <a:spcPts val="0"/>
              </a:spcAft>
            </a:pPr>
            <a:r>
              <a:rPr lang="tr-TR" sz="1000" dirty="0">
                <a:effectLst/>
                <a:latin typeface="Times New Roman"/>
                <a:ea typeface="Calibri"/>
              </a:rPr>
              <a:t>7000</a:t>
            </a:r>
            <a:endParaRPr lang="tr-TR" sz="1200" dirty="0">
              <a:effectLst/>
              <a:latin typeface="Times New Roman"/>
              <a:ea typeface="Times New Roman"/>
            </a:endParaRPr>
          </a:p>
        </p:txBody>
      </p:sp>
      <p:sp>
        <p:nvSpPr>
          <p:cNvPr id="15" name="Oval 14"/>
          <p:cNvSpPr/>
          <p:nvPr/>
        </p:nvSpPr>
        <p:spPr>
          <a:xfrm>
            <a:off x="3293827" y="3183924"/>
            <a:ext cx="1115695" cy="42354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2000</a:t>
            </a:r>
            <a:endParaRPr lang="tr-TR" sz="1200">
              <a:effectLst/>
              <a:latin typeface="Times New Roman"/>
              <a:ea typeface="Times New Roman"/>
            </a:endParaRPr>
          </a:p>
        </p:txBody>
      </p:sp>
      <p:cxnSp>
        <p:nvCxnSpPr>
          <p:cNvPr id="16" name="Straight Arrow Connector 15"/>
          <p:cNvCxnSpPr/>
          <p:nvPr/>
        </p:nvCxnSpPr>
        <p:spPr>
          <a:xfrm>
            <a:off x="2057737"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Text Box 22"/>
          <p:cNvSpPr txBox="1"/>
          <p:nvPr/>
        </p:nvSpPr>
        <p:spPr>
          <a:xfrm rot="1056726">
            <a:off x="2405747" y="2838655"/>
            <a:ext cx="714375" cy="45974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0.20</a:t>
            </a:r>
            <a:r>
              <a:rPr lang="tr-TR" sz="1000" dirty="0">
                <a:effectLst/>
                <a:latin typeface="Times New Roman"/>
                <a:ea typeface="Calibri"/>
              </a:rPr>
              <a:t>=2000</a:t>
            </a:r>
            <a:endParaRPr lang="tr-TR" sz="1200" dirty="0">
              <a:effectLst/>
              <a:latin typeface="Times New Roman"/>
              <a:ea typeface="Times New Roman"/>
            </a:endParaRPr>
          </a:p>
        </p:txBody>
      </p:sp>
      <p:sp>
        <p:nvSpPr>
          <p:cNvPr id="18" name="Oval 17"/>
          <p:cNvSpPr/>
          <p:nvPr/>
        </p:nvSpPr>
        <p:spPr>
          <a:xfrm>
            <a:off x="5297415" y="3217545"/>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1000</a:t>
            </a:r>
            <a:endParaRPr lang="tr-TR" sz="1200">
              <a:effectLst/>
              <a:latin typeface="Times New Roman"/>
              <a:ea typeface="Times New Roman"/>
            </a:endParaRPr>
          </a:p>
        </p:txBody>
      </p:sp>
      <p:cxnSp>
        <p:nvCxnSpPr>
          <p:cNvPr id="19" name="Straight Arrow Connector 18"/>
          <p:cNvCxnSpPr/>
          <p:nvPr/>
        </p:nvCxnSpPr>
        <p:spPr>
          <a:xfrm>
            <a:off x="2140188" y="2490280"/>
            <a:ext cx="3377042" cy="693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Text Box 22"/>
          <p:cNvSpPr txBox="1"/>
          <p:nvPr/>
        </p:nvSpPr>
        <p:spPr>
          <a:xfrm rot="773761">
            <a:off x="2730446" y="2394357"/>
            <a:ext cx="714375" cy="36766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0.10</a:t>
            </a:r>
            <a:r>
              <a:rPr lang="tr-TR" sz="1000" dirty="0">
                <a:effectLst/>
                <a:latin typeface="Times New Roman"/>
                <a:ea typeface="Calibri"/>
              </a:rPr>
              <a:t>=1000</a:t>
            </a:r>
            <a:endParaRPr lang="tr-TR" sz="1200" dirty="0">
              <a:effectLst/>
              <a:latin typeface="Times New Roman"/>
              <a:ea typeface="Times New Roman"/>
            </a:endParaRPr>
          </a:p>
        </p:txBody>
      </p:sp>
      <p:cxnSp>
        <p:nvCxnSpPr>
          <p:cNvPr id="22" name="Straight Arrow Connector 21"/>
          <p:cNvCxnSpPr/>
          <p:nvPr/>
        </p:nvCxnSpPr>
        <p:spPr>
          <a:xfrm flipH="1">
            <a:off x="5840762" y="2632115"/>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3883515" y="2599731"/>
            <a:ext cx="0" cy="5099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 name="Text Box 22"/>
          <p:cNvSpPr txBox="1"/>
          <p:nvPr/>
        </p:nvSpPr>
        <p:spPr>
          <a:xfrm flipH="1">
            <a:off x="4699508" y="2300694"/>
            <a:ext cx="306000" cy="24038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0</a:t>
            </a:r>
            <a:endParaRPr lang="tr-TR" sz="1200">
              <a:effectLst/>
              <a:latin typeface="Times New Roman"/>
              <a:ea typeface="Times New Roman"/>
            </a:endParaRPr>
          </a:p>
        </p:txBody>
      </p:sp>
      <p:sp>
        <p:nvSpPr>
          <p:cNvPr id="25" name="Text Box 22"/>
          <p:cNvSpPr txBox="1"/>
          <p:nvPr/>
        </p:nvSpPr>
        <p:spPr>
          <a:xfrm>
            <a:off x="3578946" y="2541080"/>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sp>
        <p:nvSpPr>
          <p:cNvPr id="26" name="Text Box 22"/>
          <p:cNvSpPr txBox="1"/>
          <p:nvPr/>
        </p:nvSpPr>
        <p:spPr>
          <a:xfrm>
            <a:off x="5912200" y="2818575"/>
            <a:ext cx="252095" cy="210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dirty="0">
                <a:effectLst/>
                <a:latin typeface="Times New Roman"/>
                <a:ea typeface="Calibri"/>
              </a:rPr>
              <a:t>0</a:t>
            </a:r>
            <a:endParaRPr lang="tr-TR" sz="1200" dirty="0">
              <a:effectLst/>
              <a:latin typeface="Times New Roman"/>
              <a:ea typeface="Times New Roman"/>
            </a:endParaRPr>
          </a:p>
        </p:txBody>
      </p:sp>
      <p:cxnSp>
        <p:nvCxnSpPr>
          <p:cNvPr id="27" name="Straight Arrow Connector 26"/>
          <p:cNvCxnSpPr/>
          <p:nvPr/>
        </p:nvCxnSpPr>
        <p:spPr>
          <a:xfrm>
            <a:off x="3970175" y="2541080"/>
            <a:ext cx="1764665" cy="5549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Oval 27"/>
          <p:cNvSpPr/>
          <p:nvPr/>
        </p:nvSpPr>
        <p:spPr>
          <a:xfrm>
            <a:off x="1187622" y="4433178"/>
            <a:ext cx="1115695" cy="42418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ea typeface="Times New Roman"/>
              </a:rPr>
              <a:t>4900</a:t>
            </a:r>
            <a:endParaRPr lang="tr-TR" sz="1200">
              <a:effectLst/>
              <a:latin typeface="Times New Roman"/>
              <a:ea typeface="Times New Roman"/>
            </a:endParaRPr>
          </a:p>
        </p:txBody>
      </p:sp>
      <p:sp>
        <p:nvSpPr>
          <p:cNvPr id="29" name="Oval 28"/>
          <p:cNvSpPr/>
          <p:nvPr/>
        </p:nvSpPr>
        <p:spPr>
          <a:xfrm>
            <a:off x="3298690" y="4501074"/>
            <a:ext cx="1115695" cy="422910"/>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3200</a:t>
            </a:r>
            <a:endParaRPr lang="tr-TR" sz="1200">
              <a:effectLst/>
              <a:latin typeface="Times New Roman"/>
              <a:ea typeface="Times New Roman"/>
            </a:endParaRPr>
          </a:p>
        </p:txBody>
      </p:sp>
      <p:sp>
        <p:nvSpPr>
          <p:cNvPr id="30" name="Oval 29"/>
          <p:cNvSpPr/>
          <p:nvPr/>
        </p:nvSpPr>
        <p:spPr>
          <a:xfrm>
            <a:off x="5297414" y="4544838"/>
            <a:ext cx="1115695" cy="422275"/>
          </a:xfrm>
          <a:prstGeom prst="ellipse">
            <a:avLst/>
          </a:prstGeom>
        </p:spPr>
        <p:style>
          <a:lnRef idx="2">
            <a:schemeClr val="dk1"/>
          </a:lnRef>
          <a:fillRef idx="1">
            <a:schemeClr val="lt1"/>
          </a:fillRef>
          <a:effectRef idx="0">
            <a:schemeClr val="dk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tr-TR" sz="1100">
                <a:effectLst/>
                <a:latin typeface="Times New Roman"/>
                <a:ea typeface="Times New Roman"/>
              </a:rPr>
              <a:t>1900</a:t>
            </a:r>
            <a:endParaRPr lang="tr-TR" sz="1200">
              <a:effectLst/>
              <a:latin typeface="Times New Roman"/>
              <a:ea typeface="Times New Roman"/>
            </a:endParaRPr>
          </a:p>
        </p:txBody>
      </p:sp>
      <p:sp>
        <p:nvSpPr>
          <p:cNvPr id="31" name="Text Box 22"/>
          <p:cNvSpPr txBox="1"/>
          <p:nvPr/>
        </p:nvSpPr>
        <p:spPr>
          <a:xfrm>
            <a:off x="730739" y="3726837"/>
            <a:ext cx="453390" cy="464820"/>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0.70=</a:t>
            </a:r>
            <a:endParaRPr lang="tr-TR" sz="1200" dirty="0">
              <a:effectLst/>
              <a:latin typeface="Times New Roman"/>
              <a:ea typeface="Times New Roman"/>
            </a:endParaRPr>
          </a:p>
          <a:p>
            <a:pPr>
              <a:lnSpc>
                <a:spcPct val="115000"/>
              </a:lnSpc>
              <a:spcAft>
                <a:spcPts val="0"/>
              </a:spcAft>
            </a:pPr>
            <a:r>
              <a:rPr lang="tr-TR" sz="900" dirty="0">
                <a:effectLst/>
                <a:latin typeface="Times New Roman"/>
                <a:ea typeface="Calibri"/>
              </a:rPr>
              <a:t>4900</a:t>
            </a:r>
            <a:endParaRPr lang="tr-TR" sz="1200" dirty="0">
              <a:effectLst/>
              <a:latin typeface="Times New Roman"/>
              <a:ea typeface="Times New Roman"/>
            </a:endParaRPr>
          </a:p>
        </p:txBody>
      </p:sp>
      <p:cxnSp>
        <p:nvCxnSpPr>
          <p:cNvPr id="32" name="Straight Arrow Connector 31"/>
          <p:cNvCxnSpPr>
            <a:stCxn id="13" idx="4"/>
          </p:cNvCxnSpPr>
          <p:nvPr/>
        </p:nvCxnSpPr>
        <p:spPr>
          <a:xfrm>
            <a:off x="1745787" y="3695325"/>
            <a:ext cx="2076615" cy="7378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745787" y="3707861"/>
            <a:ext cx="0" cy="66992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 name="Straight Arrow Connector 33"/>
          <p:cNvCxnSpPr>
            <a:endCxn id="30" idx="0"/>
          </p:cNvCxnSpPr>
          <p:nvPr/>
        </p:nvCxnSpPr>
        <p:spPr>
          <a:xfrm>
            <a:off x="1835696" y="3726837"/>
            <a:ext cx="4019566" cy="81800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8" name="Text Box 22"/>
          <p:cNvSpPr txBox="1"/>
          <p:nvPr/>
        </p:nvSpPr>
        <p:spPr>
          <a:xfrm rot="1351316">
            <a:off x="2161509" y="4008778"/>
            <a:ext cx="736600" cy="3657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0.20=1400</a:t>
            </a:r>
            <a:endParaRPr lang="tr-TR" sz="1200" dirty="0">
              <a:effectLst/>
              <a:latin typeface="Times New Roman"/>
              <a:ea typeface="Times New Roman"/>
            </a:endParaRPr>
          </a:p>
        </p:txBody>
      </p:sp>
      <p:sp>
        <p:nvSpPr>
          <p:cNvPr id="39" name="Text Box 22"/>
          <p:cNvSpPr txBox="1"/>
          <p:nvPr/>
        </p:nvSpPr>
        <p:spPr>
          <a:xfrm rot="773761">
            <a:off x="2562278" y="3558659"/>
            <a:ext cx="673100" cy="36703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0.10=700</a:t>
            </a:r>
            <a:endParaRPr lang="tr-TR" sz="1200" dirty="0">
              <a:effectLst/>
              <a:latin typeface="Times New Roman"/>
              <a:ea typeface="Times New Roman"/>
            </a:endParaRPr>
          </a:p>
        </p:txBody>
      </p:sp>
      <p:sp>
        <p:nvSpPr>
          <p:cNvPr id="40" name="Text Box 22"/>
          <p:cNvSpPr txBox="1"/>
          <p:nvPr/>
        </p:nvSpPr>
        <p:spPr>
          <a:xfrm>
            <a:off x="3845479" y="3723936"/>
            <a:ext cx="453390" cy="4648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900" dirty="0">
                <a:effectLst/>
                <a:latin typeface="Times New Roman"/>
                <a:ea typeface="Calibri"/>
              </a:rPr>
              <a:t>0.90=</a:t>
            </a:r>
            <a:endParaRPr lang="tr-TR" sz="1200" dirty="0">
              <a:effectLst/>
              <a:latin typeface="Times New Roman"/>
              <a:ea typeface="Times New Roman"/>
            </a:endParaRPr>
          </a:p>
          <a:p>
            <a:pPr>
              <a:spcAft>
                <a:spcPts val="0"/>
              </a:spcAft>
            </a:pPr>
            <a:r>
              <a:rPr lang="tr-TR" sz="900" dirty="0">
                <a:effectLst/>
                <a:latin typeface="Times New Roman"/>
                <a:ea typeface="Calibri"/>
              </a:rPr>
              <a:t>1800</a:t>
            </a:r>
            <a:endParaRPr lang="tr-TR" sz="1200" dirty="0">
              <a:effectLst/>
              <a:latin typeface="Times New Roman"/>
              <a:ea typeface="Times New Roman"/>
            </a:endParaRPr>
          </a:p>
        </p:txBody>
      </p:sp>
      <p:cxnSp>
        <p:nvCxnSpPr>
          <p:cNvPr id="41" name="Straight Arrow Connector 40"/>
          <p:cNvCxnSpPr/>
          <p:nvPr/>
        </p:nvCxnSpPr>
        <p:spPr>
          <a:xfrm flipH="1">
            <a:off x="3828709" y="3607469"/>
            <a:ext cx="16770" cy="8257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endCxn id="30" idx="0"/>
          </p:cNvCxnSpPr>
          <p:nvPr/>
        </p:nvCxnSpPr>
        <p:spPr>
          <a:xfrm>
            <a:off x="3828701" y="3607469"/>
            <a:ext cx="2026561" cy="9373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Text Box 22"/>
          <p:cNvSpPr txBox="1"/>
          <p:nvPr/>
        </p:nvSpPr>
        <p:spPr>
          <a:xfrm rot="1500913">
            <a:off x="4362958" y="3651480"/>
            <a:ext cx="673100" cy="3028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lnSpc>
                <a:spcPct val="115000"/>
              </a:lnSpc>
              <a:spcAft>
                <a:spcPts val="0"/>
              </a:spcAft>
            </a:pPr>
            <a:r>
              <a:rPr lang="tr-TR" sz="1000" dirty="0">
                <a:effectLst/>
                <a:latin typeface="Times New Roman"/>
                <a:ea typeface="Calibri"/>
              </a:rPr>
              <a:t>0.10=200</a:t>
            </a:r>
            <a:endParaRPr lang="tr-TR" sz="1200" dirty="0">
              <a:effectLst/>
              <a:latin typeface="Times New Roman"/>
              <a:ea typeface="Times New Roman"/>
            </a:endParaRPr>
          </a:p>
        </p:txBody>
      </p:sp>
      <p:cxnSp>
        <p:nvCxnSpPr>
          <p:cNvPr id="46" name="Straight Arrow Connector 45"/>
          <p:cNvCxnSpPr/>
          <p:nvPr/>
        </p:nvCxnSpPr>
        <p:spPr>
          <a:xfrm flipH="1">
            <a:off x="5840762" y="3690206"/>
            <a:ext cx="14499" cy="74297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8" name="Text Box 22"/>
          <p:cNvSpPr txBox="1"/>
          <p:nvPr/>
        </p:nvSpPr>
        <p:spPr>
          <a:xfrm>
            <a:off x="5942680" y="3956346"/>
            <a:ext cx="443230" cy="210185"/>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none" lIns="91440" tIns="45720" rIns="91440" bIns="45720" numCol="1" spcCol="0" rtlCol="0" fromWordArt="0" anchor="t" anchorCtr="0" forceAA="0" compatLnSpc="1">
            <a:prstTxWarp prst="textNoShape">
              <a:avLst/>
            </a:prstTxWarp>
            <a:noAutofit/>
          </a:bodyPr>
          <a:lstStyle/>
          <a:p>
            <a:pPr>
              <a:spcAft>
                <a:spcPts val="0"/>
              </a:spcAft>
            </a:pPr>
            <a:r>
              <a:rPr lang="tr-TR" sz="1000">
                <a:effectLst/>
                <a:latin typeface="Times New Roman"/>
                <a:ea typeface="Calibri"/>
              </a:rPr>
              <a:t>1000</a:t>
            </a:r>
            <a:endParaRPr lang="tr-TR" sz="1200">
              <a:effectLst/>
              <a:latin typeface="Times New Roman"/>
              <a:ea typeface="Times New Roman"/>
            </a:endParaRPr>
          </a:p>
        </p:txBody>
      </p:sp>
      <p:sp>
        <p:nvSpPr>
          <p:cNvPr id="3" name="TextBox 2"/>
          <p:cNvSpPr txBox="1"/>
          <p:nvPr/>
        </p:nvSpPr>
        <p:spPr>
          <a:xfrm>
            <a:off x="1539138" y="5373216"/>
            <a:ext cx="2489912" cy="369332"/>
          </a:xfrm>
          <a:prstGeom prst="rect">
            <a:avLst/>
          </a:prstGeom>
          <a:noFill/>
        </p:spPr>
        <p:txBody>
          <a:bodyPr wrap="none" rtlCol="0">
            <a:spAutoFit/>
          </a:bodyPr>
          <a:lstStyle/>
          <a:p>
            <a:r>
              <a:rPr lang="tr-TR" dirty="0" smtClean="0"/>
              <a:t>Cycle 2 contributes 8100</a:t>
            </a:r>
            <a:endParaRPr lang="tr-TR" dirty="0"/>
          </a:p>
        </p:txBody>
      </p:sp>
      <p:sp>
        <p:nvSpPr>
          <p:cNvPr id="42" name="Left Brace 41"/>
          <p:cNvSpPr/>
          <p:nvPr/>
        </p:nvSpPr>
        <p:spPr>
          <a:xfrm rot="16200000">
            <a:off x="2583848" y="4129052"/>
            <a:ext cx="331711" cy="200783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tr-TR"/>
          </a:p>
        </p:txBody>
      </p:sp>
    </p:spTree>
    <p:extLst>
      <p:ext uri="{BB962C8B-B14F-4D97-AF65-F5344CB8AC3E}">
        <p14:creationId xmlns:p14="http://schemas.microsoft.com/office/powerpoint/2010/main" val="198713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down)">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barn(inVertical)">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wipe(down)">
                                      <p:cBhvr>
                                        <p:cTn id="27" dur="500"/>
                                        <p:tgtEl>
                                          <p:spTgt spid="3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wipe(down)">
                                      <p:cBhvr>
                                        <p:cTn id="32" dur="500"/>
                                        <p:tgtEl>
                                          <p:spTgt spid="41"/>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40"/>
                                        </p:tgtEl>
                                        <p:attrNameLst>
                                          <p:attrName>style.visibility</p:attrName>
                                        </p:attrNameLst>
                                      </p:cBhvr>
                                      <p:to>
                                        <p:strVal val="visible"/>
                                      </p:to>
                                    </p:set>
                                    <p:animEffect transition="in" filter="wipe(down)">
                                      <p:cBhvr>
                                        <p:cTn id="37" dur="500"/>
                                        <p:tgtEl>
                                          <p:spTgt spid="4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down)">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down)">
                                      <p:cBhvr>
                                        <p:cTn id="47" dur="500"/>
                                        <p:tgtEl>
                                          <p:spTgt spid="4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down)">
                                      <p:cBhvr>
                                        <p:cTn id="52" dur="500"/>
                                        <p:tgtEl>
                                          <p:spTgt spid="4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down)">
                                      <p:cBhvr>
                                        <p:cTn id="57" dur="500"/>
                                        <p:tgtEl>
                                          <p:spTgt spid="45"/>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wipe(down)">
                                      <p:cBhvr>
                                        <p:cTn id="62" dur="500"/>
                                        <p:tgtEl>
                                          <p:spTgt spid="4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down)">
                                      <p:cBhvr>
                                        <p:cTn id="67" dur="500"/>
                                        <p:tgtEl>
                                          <p:spTgt spid="34"/>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down)">
                                      <p:cBhvr>
                                        <p:cTn id="72" dur="500"/>
                                        <p:tgtEl>
                                          <p:spTgt spid="39"/>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down)">
                                      <p:cBhvr>
                                        <p:cTn id="7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38" grpId="0"/>
      <p:bldP spid="39" grpId="0"/>
      <p:bldP spid="40" grpId="0"/>
      <p:bldP spid="45" grpId="0"/>
      <p:bldP spid="48"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588</Words>
  <Application>Microsoft Office PowerPoint</Application>
  <PresentationFormat>On-screen Show (4:3)</PresentationFormat>
  <Paragraphs>277</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Markov model exercise Answers</vt:lpstr>
      <vt:lpstr>PowerPoint Presentation</vt:lpstr>
      <vt:lpstr>PowerPoint Presentation</vt:lpstr>
      <vt:lpstr>Cycle 1</vt:lpstr>
      <vt:lpstr>Cycle 2</vt:lpstr>
      <vt:lpstr>Cycle 3</vt:lpstr>
      <vt:lpstr>What is the average number of life-years lived over a period of 3 years? </vt:lpstr>
      <vt:lpstr>Cycle 1</vt:lpstr>
      <vt:lpstr>Cycle 2</vt:lpstr>
      <vt:lpstr>Cycle 3</vt:lpstr>
      <vt:lpstr>What is the average number of QALYs lived over a period of 3 years?</vt:lpstr>
      <vt:lpstr>Assume that the resource costs associated with being well are 100 Euros per year, the costs for poststroke are 150 Euros  per year and being dead is costless. What are the average costs over a period of 3 years? What is the present value of the costs by using discounting rate of 3%. </vt:lpstr>
      <vt:lpstr>What is the discounted cost per QALY?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Markov model exercise Answers</dc:title>
  <dc:creator>Kaan</dc:creator>
  <cp:lastModifiedBy>Kaan</cp:lastModifiedBy>
  <cp:revision>13</cp:revision>
  <dcterms:created xsi:type="dcterms:W3CDTF">2012-12-17T04:27:58Z</dcterms:created>
  <dcterms:modified xsi:type="dcterms:W3CDTF">2012-12-17T12:40:17Z</dcterms:modified>
</cp:coreProperties>
</file>