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8"/>
  </p:notesMasterIdLst>
  <p:sldIdLst>
    <p:sldId id="308" r:id="rId2"/>
    <p:sldId id="256" r:id="rId3"/>
    <p:sldId id="257" r:id="rId4"/>
    <p:sldId id="258" r:id="rId5"/>
    <p:sldId id="301" r:id="rId6"/>
    <p:sldId id="259" r:id="rId7"/>
    <p:sldId id="260" r:id="rId8"/>
    <p:sldId id="261" r:id="rId9"/>
    <p:sldId id="262" r:id="rId10"/>
    <p:sldId id="263" r:id="rId11"/>
    <p:sldId id="264" r:id="rId12"/>
    <p:sldId id="265" r:id="rId13"/>
    <p:sldId id="266" r:id="rId14"/>
    <p:sldId id="267" r:id="rId15"/>
    <p:sldId id="268" r:id="rId16"/>
    <p:sldId id="269" r:id="rId17"/>
    <p:sldId id="270" r:id="rId18"/>
    <p:sldId id="271" r:id="rId19"/>
    <p:sldId id="276" r:id="rId20"/>
    <p:sldId id="272" r:id="rId21"/>
    <p:sldId id="273" r:id="rId22"/>
    <p:sldId id="274" r:id="rId23"/>
    <p:sldId id="275" r:id="rId24"/>
    <p:sldId id="280" r:id="rId25"/>
    <p:sldId id="282" r:id="rId26"/>
    <p:sldId id="309" r:id="rId27"/>
    <p:sldId id="302" r:id="rId28"/>
    <p:sldId id="303" r:id="rId29"/>
    <p:sldId id="304" r:id="rId30"/>
    <p:sldId id="305" r:id="rId31"/>
    <p:sldId id="306" r:id="rId32"/>
    <p:sldId id="307" r:id="rId33"/>
    <p:sldId id="283" r:id="rId34"/>
    <p:sldId id="284" r:id="rId35"/>
    <p:sldId id="285" r:id="rId36"/>
    <p:sldId id="286" r:id="rId37"/>
    <p:sldId id="287" r:id="rId38"/>
    <p:sldId id="288" r:id="rId39"/>
    <p:sldId id="290" r:id="rId40"/>
    <p:sldId id="291" r:id="rId41"/>
    <p:sldId id="292" r:id="rId42"/>
    <p:sldId id="293" r:id="rId43"/>
    <p:sldId id="294" r:id="rId44"/>
    <p:sldId id="295" r:id="rId45"/>
    <p:sldId id="296" r:id="rId46"/>
    <p:sldId id="299" r:id="rId4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99" autoAdjust="0"/>
    <p:restoredTop sz="94660"/>
  </p:normalViewPr>
  <p:slideViewPr>
    <p:cSldViewPr>
      <p:cViewPr varScale="1">
        <p:scale>
          <a:sx n="81" d="100"/>
          <a:sy n="81" d="100"/>
        </p:scale>
        <p:origin x="-174"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935FFEA-E2AD-4D3F-8DC7-F5802FCCC198}" type="datetimeFigureOut">
              <a:rPr lang="en-US" smtClean="0"/>
              <a:pPr/>
              <a:t>6/4/2013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9223D6C-F0A3-4149-B792-D0D2D7718AC7}"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p>
            <a:fld id="{E1C55C8C-46C6-4679-B619-4F654764EF5E}" type="slidenum">
              <a:rPr lang="en-US" smtClean="0"/>
              <a:pPr/>
              <a:t>5</a:t>
            </a:fld>
            <a:endParaRPr lang="en-US"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a:ln/>
        </p:spPr>
        <p:txBody>
          <a:bodyPr/>
          <a:lstStyle/>
          <a:p>
            <a:pPr eaLnBrk="1" hangingPunct="1"/>
            <a:endParaRPr lang="ar-JO"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F9223D6C-F0A3-4149-B792-D0D2D7718AC7}" type="slidenum">
              <a:rPr lang="en-US" smtClean="0"/>
              <a:pPr/>
              <a:t>13</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1D2F344-50DD-421D-80D1-6AB41B5A2EAF}" type="datetimeFigureOut">
              <a:rPr lang="en-US" smtClean="0"/>
              <a:pPr/>
              <a:t>6/4/2013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D2F344-50DD-421D-80D1-6AB41B5A2EAF}" type="datetimeFigureOut">
              <a:rPr lang="en-US" smtClean="0"/>
              <a:pPr/>
              <a:t>6/4/2013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D2F344-50DD-421D-80D1-6AB41B5A2EAF}" type="datetimeFigureOut">
              <a:rPr lang="en-US" smtClean="0"/>
              <a:pPr/>
              <a:t>6/4/2013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1D2F344-50DD-421D-80D1-6AB41B5A2EAF}" type="datetimeFigureOut">
              <a:rPr lang="en-US" smtClean="0"/>
              <a:pPr/>
              <a:t>6/4/2013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1D2F344-50DD-421D-80D1-6AB41B5A2EAF}" type="datetimeFigureOut">
              <a:rPr lang="en-US" smtClean="0"/>
              <a:pPr/>
              <a:t>6/4/2013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1D2F344-50DD-421D-80D1-6AB41B5A2EAF}" type="datetimeFigureOut">
              <a:rPr lang="en-US" smtClean="0"/>
              <a:pPr/>
              <a:t>6/4/2013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1D2F344-50DD-421D-80D1-6AB41B5A2EAF}" type="datetimeFigureOut">
              <a:rPr lang="en-US" smtClean="0"/>
              <a:pPr/>
              <a:t>6/4/2013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1D2F344-50DD-421D-80D1-6AB41B5A2EAF}" type="datetimeFigureOut">
              <a:rPr lang="en-US" smtClean="0"/>
              <a:pPr/>
              <a:t>6/4/2013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1D2F344-50DD-421D-80D1-6AB41B5A2EAF}" type="datetimeFigureOut">
              <a:rPr lang="en-US" smtClean="0"/>
              <a:pPr/>
              <a:t>6/4/2013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1D2F344-50DD-421D-80D1-6AB41B5A2EAF}" type="datetimeFigureOut">
              <a:rPr lang="en-US" smtClean="0"/>
              <a:pPr/>
              <a:t>6/4/2013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1D2F344-50DD-421D-80D1-6AB41B5A2EAF}" type="datetimeFigureOut">
              <a:rPr lang="en-US" smtClean="0"/>
              <a:pPr/>
              <a:t>6/4/2013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1B55A0-32E4-4B99-9C79-0C6DA6517732}"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1D2F344-50DD-421D-80D1-6AB41B5A2EAF}" type="datetimeFigureOut">
              <a:rPr lang="en-US" smtClean="0"/>
              <a:pPr/>
              <a:t>6/4/2013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E1B55A0-32E4-4B99-9C79-0C6DA6517732}"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smtClean="0"/>
              <a:t>Role of Research in Policy Making</a:t>
            </a:r>
            <a:endParaRPr lang="ar-JO" dirty="0"/>
          </a:p>
        </p:txBody>
      </p:sp>
      <p:sp>
        <p:nvSpPr>
          <p:cNvPr id="3" name="Content Placeholder 2"/>
          <p:cNvSpPr>
            <a:spLocks noGrp="1"/>
          </p:cNvSpPr>
          <p:nvPr>
            <p:ph idx="1"/>
          </p:nvPr>
        </p:nvSpPr>
        <p:spPr>
          <a:xfrm>
            <a:off x="457200" y="2571744"/>
            <a:ext cx="8329642" cy="3554419"/>
          </a:xfrm>
        </p:spPr>
        <p:txBody>
          <a:bodyPr/>
          <a:lstStyle/>
          <a:p>
            <a:endParaRPr lang="en-US" dirty="0" smtClean="0"/>
          </a:p>
          <a:p>
            <a:endParaRPr lang="en-US" dirty="0" smtClean="0"/>
          </a:p>
          <a:p>
            <a:r>
              <a:rPr lang="en-US" dirty="0" smtClean="0"/>
              <a:t>Dr. </a:t>
            </a:r>
            <a:r>
              <a:rPr lang="en-US" dirty="0" err="1" smtClean="0"/>
              <a:t>Riyad</a:t>
            </a:r>
            <a:r>
              <a:rPr lang="en-US" dirty="0" smtClean="0"/>
              <a:t> Okour </a:t>
            </a:r>
            <a:br>
              <a:rPr lang="en-US" dirty="0" smtClean="0"/>
            </a:br>
            <a:r>
              <a:rPr lang="en-US" dirty="0" smtClean="0"/>
              <a:t/>
            </a:r>
            <a:br>
              <a:rPr lang="en-US" dirty="0" smtClean="0"/>
            </a:br>
            <a:r>
              <a:rPr lang="en-US" dirty="0" smtClean="0"/>
              <a:t>Director, Planning and Project Management</a:t>
            </a:r>
            <a:br>
              <a:rPr lang="en-US" dirty="0" smtClean="0"/>
            </a:br>
            <a:r>
              <a:rPr lang="en-US" dirty="0" smtClean="0"/>
              <a:t>MOH-Jordan</a:t>
            </a:r>
            <a:endParaRPr lang="ar-JO"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357158" y="428604"/>
            <a:ext cx="8229600" cy="4830763"/>
          </a:xfrm>
          <a:prstGeom prst="rect">
            <a:avLst/>
          </a:prstGeom>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1"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Middle income countries ( 45 % pop):</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improvement of LE ( 60-70 ) but health inequalities</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double burden of diseases</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limited coverage by health insurance in the EMR</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spending on health is around 100 US $ per capita (more than 50 % from households)</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214282" y="285728"/>
            <a:ext cx="8229600" cy="4530725"/>
          </a:xfrm>
          <a:prstGeom prst="rect">
            <a:avLst/>
          </a:prstGeom>
        </p:spPr>
        <p:txBody>
          <a:bodyPr/>
          <a:lstStyle/>
          <a:p>
            <a:pPr marL="342900" marR="0" lvl="0" indent="-342900" algn="l" defTabSz="914400" rtl="0" eaLnBrk="1" fontAlgn="auto" latinLnBrk="0" hangingPunct="1">
              <a:lnSpc>
                <a:spcPct val="9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High Income countries :</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good standards : LE 70 +</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advanced transition : NCD &amp; violence &amp; injuries</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universal access</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high spending on health</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escalating cost of health care</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inequities ( expatriate population)</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reliance on expatriate work force</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ctrTitle"/>
          </p:nvPr>
        </p:nvSpPr>
        <p:spPr>
          <a:xfrm>
            <a:off x="611560" y="188641"/>
            <a:ext cx="7848872" cy="1512167"/>
          </a:xfrm>
        </p:spPr>
        <p:txBody>
          <a:bodyPr/>
          <a:lstStyle/>
          <a:p>
            <a:pPr eaLnBrk="1" hangingPunct="1"/>
            <a:r>
              <a:rPr lang="en-US" b="1" dirty="0" smtClean="0"/>
              <a:t>Major issues &amp; challenges</a:t>
            </a:r>
          </a:p>
        </p:txBody>
      </p:sp>
      <p:sp>
        <p:nvSpPr>
          <p:cNvPr id="5" name="Rectangle 3"/>
          <p:cNvSpPr>
            <a:spLocks noGrp="1" noChangeArrowheads="1"/>
          </p:cNvSpPr>
          <p:nvPr>
            <p:ph type="subTitle" idx="1"/>
          </p:nvPr>
        </p:nvSpPr>
        <p:spPr>
          <a:xfrm>
            <a:off x="251520" y="1268760"/>
            <a:ext cx="8640960" cy="5328592"/>
          </a:xfrm>
        </p:spPr>
        <p:txBody>
          <a:bodyPr>
            <a:normAutofit/>
          </a:bodyPr>
          <a:lstStyle/>
          <a:p>
            <a:pPr eaLnBrk="1" hangingPunct="1"/>
            <a:endParaRPr lang="en-US" dirty="0" smtClean="0"/>
          </a:p>
          <a:p>
            <a:pPr algn="l" eaLnBrk="1" hangingPunct="1">
              <a:buFont typeface="Arial" pitchFamily="34" charset="0"/>
              <a:buChar char="•"/>
            </a:pPr>
            <a:r>
              <a:rPr lang="en-US" dirty="0" smtClean="0">
                <a:solidFill>
                  <a:schemeClr val="tx1"/>
                </a:solidFill>
              </a:rPr>
              <a:t>Changing role of government: less commitment to health &amp; social protection</a:t>
            </a:r>
          </a:p>
          <a:p>
            <a:pPr algn="l" eaLnBrk="1" hangingPunct="1">
              <a:buFont typeface="Arial" pitchFamily="34" charset="0"/>
              <a:buChar char="•"/>
            </a:pPr>
            <a:r>
              <a:rPr lang="en-US" dirty="0" smtClean="0">
                <a:solidFill>
                  <a:schemeClr val="tx1"/>
                </a:solidFill>
              </a:rPr>
              <a:t>Efforts to protect equity in health ( reforms)</a:t>
            </a:r>
          </a:p>
          <a:p>
            <a:pPr algn="l" eaLnBrk="1" hangingPunct="1">
              <a:buFont typeface="Arial" pitchFamily="34" charset="0"/>
              <a:buChar char="•"/>
            </a:pPr>
            <a:r>
              <a:rPr lang="en-US" b="1" dirty="0" smtClean="0">
                <a:solidFill>
                  <a:schemeClr val="tx1"/>
                </a:solidFill>
              </a:rPr>
              <a:t>Active</a:t>
            </a:r>
            <a:r>
              <a:rPr lang="en-US" dirty="0" smtClean="0">
                <a:solidFill>
                  <a:schemeClr val="tx1"/>
                </a:solidFill>
              </a:rPr>
              <a:t> &amp; </a:t>
            </a:r>
            <a:r>
              <a:rPr lang="en-US" b="1" dirty="0" smtClean="0">
                <a:solidFill>
                  <a:schemeClr val="tx1"/>
                </a:solidFill>
              </a:rPr>
              <a:t>passive</a:t>
            </a:r>
            <a:r>
              <a:rPr lang="en-US" dirty="0" smtClean="0">
                <a:solidFill>
                  <a:schemeClr val="tx1"/>
                </a:solidFill>
              </a:rPr>
              <a:t> </a:t>
            </a:r>
            <a:r>
              <a:rPr lang="en-US" b="1" dirty="0" smtClean="0">
                <a:solidFill>
                  <a:schemeClr val="tx1"/>
                </a:solidFill>
              </a:rPr>
              <a:t>privatization </a:t>
            </a:r>
            <a:r>
              <a:rPr lang="en-US" dirty="0" smtClean="0">
                <a:solidFill>
                  <a:schemeClr val="tx1"/>
                </a:solidFill>
              </a:rPr>
              <a:t>of HS ( concerns over public sector)</a:t>
            </a:r>
          </a:p>
          <a:p>
            <a:pPr algn="l" eaLnBrk="1" hangingPunct="1">
              <a:buFont typeface="Arial" pitchFamily="34" charset="0"/>
              <a:buChar char="•"/>
            </a:pPr>
            <a:r>
              <a:rPr lang="en-US" dirty="0" smtClean="0">
                <a:solidFill>
                  <a:schemeClr val="tx1"/>
                </a:solidFill>
              </a:rPr>
              <a:t>Weak HS governance : no long term vision, limited culture of strategic thinking, weak management of public private mix</a:t>
            </a:r>
          </a:p>
          <a:p>
            <a:pPr eaLnBrk="1" hangingPunct="1">
              <a:buFont typeface="Wingdings" pitchFamily="2" charset="2"/>
              <a:buNone/>
            </a:pPr>
            <a:endParaRPr lang="en-US" dirty="0" smtClean="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214282" y="285728"/>
            <a:ext cx="8229600" cy="4754563"/>
          </a:xfrm>
          <a:prstGeom prst="rect">
            <a:avLst/>
          </a:prstGeom>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Weak decentralization of service delivery</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Managing epidemiological &amp; demographic transitions : changing </a:t>
            </a:r>
            <a:r>
              <a:rPr kumimoji="0" lang="en-US" sz="3200" b="1" i="0" u="none" strike="noStrike" kern="1200" cap="none" spc="0" normalizeH="0" baseline="0" noProof="0" dirty="0" smtClean="0">
                <a:ln>
                  <a:noFill/>
                </a:ln>
                <a:solidFill>
                  <a:schemeClr val="tx1"/>
                </a:solidFill>
                <a:effectLst/>
                <a:uLnTx/>
                <a:uFillTx/>
                <a:latin typeface="+mn-lt"/>
                <a:ea typeface="+mn-ea"/>
                <a:cs typeface="+mn-cs"/>
              </a:rPr>
              <a:t>HS response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Response to globalization: TRIPS &amp; GATS</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Interest in social determinants of health</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ctrTitle"/>
          </p:nvPr>
        </p:nvSpPr>
        <p:spPr>
          <a:xfrm>
            <a:off x="755576" y="404665"/>
            <a:ext cx="7416824" cy="1656184"/>
          </a:xfrm>
        </p:spPr>
        <p:txBody>
          <a:bodyPr/>
          <a:lstStyle/>
          <a:p>
            <a:pPr eaLnBrk="1" hangingPunct="1"/>
            <a:r>
              <a:rPr lang="en-US" sz="3200" b="1" smtClean="0"/>
              <a:t>Directions to improve HS performance</a:t>
            </a:r>
          </a:p>
        </p:txBody>
      </p:sp>
      <p:sp>
        <p:nvSpPr>
          <p:cNvPr id="5" name="Rectangle 3"/>
          <p:cNvSpPr>
            <a:spLocks noGrp="1" noChangeArrowheads="1"/>
          </p:cNvSpPr>
          <p:nvPr>
            <p:ph type="subTitle" idx="1"/>
          </p:nvPr>
        </p:nvSpPr>
        <p:spPr>
          <a:xfrm>
            <a:off x="323528" y="1916113"/>
            <a:ext cx="8280920" cy="4465215"/>
          </a:xfrm>
        </p:spPr>
        <p:txBody>
          <a:bodyPr>
            <a:normAutofit/>
          </a:bodyPr>
          <a:lstStyle/>
          <a:p>
            <a:pPr eaLnBrk="1" hangingPunct="1">
              <a:buFont typeface="Arial" pitchFamily="34" charset="0"/>
              <a:buChar char="•"/>
            </a:pPr>
            <a:r>
              <a:rPr lang="en-US" b="1" dirty="0" smtClean="0"/>
              <a:t>Generation of evidence:</a:t>
            </a:r>
            <a:r>
              <a:rPr lang="en-US" dirty="0" smtClean="0"/>
              <a:t> analytical tools ( BOD, NHA, political mapping)</a:t>
            </a:r>
          </a:p>
          <a:p>
            <a:pPr eaLnBrk="1" hangingPunct="1">
              <a:buFont typeface="Arial" pitchFamily="34" charset="0"/>
              <a:buChar char="•"/>
            </a:pPr>
            <a:r>
              <a:rPr lang="en-US" b="1" dirty="0" smtClean="0"/>
              <a:t>Assessment of HS performance : </a:t>
            </a:r>
            <a:r>
              <a:rPr lang="en-US" dirty="0" smtClean="0"/>
              <a:t>in relation to HS goals : improving health, securing equity in financing &amp; being responsive to population’s needs ( measurement of outcomes &amp; intermediary goals )</a:t>
            </a:r>
            <a:endParaRPr lang="en-US" b="1" dirty="0" smtClean="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457200" y="1600200"/>
            <a:ext cx="8229600" cy="4530725"/>
          </a:xfrm>
          <a:prstGeom prst="rect">
            <a:avLst/>
          </a:prstGeom>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Mapping HS functions &amp; building blocks:</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gap analysis (  SDH )</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Identifying entry points for improvement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functional &amp; geographic levels</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Designing agenda for reforms :</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supported by evidence</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owned by countries</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539552" y="764704"/>
            <a:ext cx="8604448" cy="5472608"/>
          </a:xfrm>
          <a:prstGeom prst="rect">
            <a:avLst/>
          </a:prstGeom>
        </p:spPr>
        <p:txBody>
          <a:bodyPr/>
          <a:lstStyle/>
          <a:p>
            <a:pPr marL="342900" marR="0" lvl="0" indent="-342900" algn="l" defTabSz="914400" rtl="0" eaLnBrk="1" fontAlgn="auto" latinLnBrk="0" hangingPunct="1">
              <a:lnSpc>
                <a:spcPct val="9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Designing agenda for reforms to :</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improve HS financing ( level &amp; equity)</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strengthen HS governance</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use approach based on social determinants</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increase community participation</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improve internal efficiency of HS ( rational use of medicines, better selection of health technology)</a:t>
            </a:r>
          </a:p>
          <a:p>
            <a:pPr marL="342900" marR="0" lvl="0" indent="-3429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protect public health &amp; public sector</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500034" y="2643182"/>
            <a:ext cx="7786742" cy="1569660"/>
          </a:xfrm>
          <a:prstGeom prst="rect">
            <a:avLst/>
          </a:prstGeom>
        </p:spPr>
        <p:txBody>
          <a:bodyPr wrap="square">
            <a:spAutoFit/>
          </a:bodyPr>
          <a:lstStyle/>
          <a:p>
            <a:pPr algn="ctr"/>
            <a:r>
              <a:rPr lang="en-US" sz="3200" b="1" dirty="0" smtClean="0"/>
              <a:t>How can researchers and research organizations more effectively affect health policy  and decision makers? </a:t>
            </a:r>
            <a:endParaRPr lang="ar-JO" sz="3200" b="1"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is the place for research evidence in management and policymaking?</a:t>
            </a:r>
            <a:endParaRPr lang="ar-JO" dirty="0"/>
          </a:p>
        </p:txBody>
      </p:sp>
      <p:sp>
        <p:nvSpPr>
          <p:cNvPr id="3" name="Content Placeholder 2"/>
          <p:cNvSpPr>
            <a:spLocks noGrp="1"/>
          </p:cNvSpPr>
          <p:nvPr>
            <p:ph idx="1"/>
          </p:nvPr>
        </p:nvSpPr>
        <p:spPr>
          <a:xfrm>
            <a:off x="500034" y="1928802"/>
            <a:ext cx="8229600" cy="4525963"/>
          </a:xfrm>
        </p:spPr>
        <p:txBody>
          <a:bodyPr>
            <a:normAutofit/>
          </a:bodyPr>
          <a:lstStyle/>
          <a:p>
            <a:pPr lvl="1">
              <a:lnSpc>
                <a:spcPct val="90000"/>
              </a:lnSpc>
            </a:pPr>
            <a:r>
              <a:rPr lang="en-US" dirty="0" smtClean="0"/>
              <a:t>Helps to get problems on the agenda (i.e., what issue should I focus on?)</a:t>
            </a:r>
          </a:p>
          <a:p>
            <a:pPr lvl="1">
              <a:lnSpc>
                <a:spcPct val="90000"/>
              </a:lnSpc>
            </a:pPr>
            <a:r>
              <a:rPr lang="en-US" dirty="0" smtClean="0"/>
              <a:t>Helps to think about problems and solutions differently (i.e., how should I begin to approach this issue?)</a:t>
            </a:r>
          </a:p>
          <a:p>
            <a:pPr lvl="1">
              <a:lnSpc>
                <a:spcPct val="90000"/>
              </a:lnSpc>
            </a:pPr>
            <a:r>
              <a:rPr lang="en-US" dirty="0" smtClean="0"/>
              <a:t>Helps to solve particular problems at hand (i.e., what program or policy should I support?)</a:t>
            </a:r>
          </a:p>
          <a:p>
            <a:pPr lvl="1">
              <a:lnSpc>
                <a:spcPct val="90000"/>
              </a:lnSpc>
            </a:pPr>
            <a:r>
              <a:rPr lang="en-US" dirty="0" smtClean="0"/>
              <a:t>Helps to justify a decision made for other reasons (i.e., how can I sell the position I’ve taken?)</a:t>
            </a:r>
            <a:endParaRPr lang="ar-JO"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Knowledge translation key concepts</a:t>
            </a:r>
            <a:r>
              <a:rPr lang="en-US" sz="4800" b="1" dirty="0" smtClean="0"/>
              <a:t/>
            </a:r>
            <a:br>
              <a:rPr lang="en-US" sz="4800" b="1" dirty="0" smtClean="0"/>
            </a:br>
            <a:endParaRPr lang="ar-JO" dirty="0"/>
          </a:p>
        </p:txBody>
      </p:sp>
      <p:sp>
        <p:nvSpPr>
          <p:cNvPr id="3" name="Content Placeholder 2"/>
          <p:cNvSpPr>
            <a:spLocks noGrp="1"/>
          </p:cNvSpPr>
          <p:nvPr>
            <p:ph idx="1"/>
          </p:nvPr>
        </p:nvSpPr>
        <p:spPr/>
        <p:txBody>
          <a:bodyPr/>
          <a:lstStyle/>
          <a:p>
            <a:pPr>
              <a:lnSpc>
                <a:spcPct val="90000"/>
              </a:lnSpc>
            </a:pPr>
            <a:r>
              <a:rPr lang="en-US" sz="2800" dirty="0" smtClean="0"/>
              <a:t>What should be transferred?</a:t>
            </a:r>
          </a:p>
          <a:p>
            <a:pPr>
              <a:lnSpc>
                <a:spcPct val="90000"/>
              </a:lnSpc>
            </a:pPr>
            <a:r>
              <a:rPr lang="en-US" sz="2800" dirty="0" smtClean="0"/>
              <a:t>To whom should research knowledge be transferred?</a:t>
            </a:r>
          </a:p>
          <a:p>
            <a:pPr>
              <a:lnSpc>
                <a:spcPct val="90000"/>
              </a:lnSpc>
            </a:pPr>
            <a:r>
              <a:rPr lang="en-US" sz="2800" dirty="0" smtClean="0"/>
              <a:t>By whom should research knowledge be transferred?</a:t>
            </a:r>
          </a:p>
          <a:p>
            <a:pPr>
              <a:lnSpc>
                <a:spcPct val="90000"/>
              </a:lnSpc>
            </a:pPr>
            <a:r>
              <a:rPr lang="en-US" sz="2800" dirty="0" smtClean="0"/>
              <a:t>How should research knowledge be transferred?</a:t>
            </a:r>
          </a:p>
          <a:p>
            <a:pPr>
              <a:lnSpc>
                <a:spcPct val="90000"/>
              </a:lnSpc>
            </a:pPr>
            <a:r>
              <a:rPr lang="en-US" sz="2800" dirty="0" smtClean="0"/>
              <a:t>With what effect should research knowledge be transferred?</a:t>
            </a:r>
          </a:p>
          <a:p>
            <a:pPr lvl="1" algn="r">
              <a:lnSpc>
                <a:spcPct val="90000"/>
              </a:lnSpc>
              <a:buNone/>
            </a:pPr>
            <a:endParaRPr lang="en-US" sz="1000" b="1" dirty="0" smtClean="0"/>
          </a:p>
          <a:p>
            <a:pPr lvl="1" algn="r">
              <a:lnSpc>
                <a:spcPct val="90000"/>
              </a:lnSpc>
              <a:buNone/>
            </a:pPr>
            <a:endParaRPr lang="en-US" sz="1500" dirty="0" smtClean="0">
              <a:solidFill>
                <a:schemeClr val="accent2"/>
              </a:solidFill>
            </a:endParaRPr>
          </a:p>
          <a:p>
            <a:endParaRPr lang="ar-JO"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ctrTitle"/>
          </p:nvPr>
        </p:nvSpPr>
        <p:spPr>
          <a:xfrm>
            <a:off x="685800" y="188641"/>
            <a:ext cx="7846640" cy="3411810"/>
          </a:xfrm>
        </p:spPr>
        <p:txBody>
          <a:bodyPr/>
          <a:lstStyle/>
          <a:p>
            <a:pPr eaLnBrk="1" hangingPunct="1"/>
            <a:r>
              <a:rPr lang="en-US" b="1" dirty="0" smtClean="0"/>
              <a:t>Health systems</a:t>
            </a:r>
          </a:p>
        </p:txBody>
      </p:sp>
      <p:sp>
        <p:nvSpPr>
          <p:cNvPr id="5" name="Rectangle 3"/>
          <p:cNvSpPr>
            <a:spLocks noGrp="1" noChangeArrowheads="1"/>
          </p:cNvSpPr>
          <p:nvPr>
            <p:ph type="subTitle" idx="1"/>
          </p:nvPr>
        </p:nvSpPr>
        <p:spPr>
          <a:xfrm>
            <a:off x="611560" y="2420888"/>
            <a:ext cx="7776864" cy="3528392"/>
          </a:xfrm>
        </p:spPr>
        <p:txBody>
          <a:bodyPr>
            <a:normAutofit fontScale="92500" lnSpcReduction="10000"/>
          </a:bodyPr>
          <a:lstStyle/>
          <a:p>
            <a:pPr eaLnBrk="1" hangingPunct="1">
              <a:lnSpc>
                <a:spcPct val="90000"/>
              </a:lnSpc>
              <a:buFont typeface="Wingdings" pitchFamily="2" charset="2"/>
              <a:buNone/>
            </a:pPr>
            <a:endParaRPr lang="en-GB" sz="2100" dirty="0" smtClean="0"/>
          </a:p>
          <a:p>
            <a:pPr algn="l" eaLnBrk="1" hangingPunct="1">
              <a:lnSpc>
                <a:spcPct val="90000"/>
              </a:lnSpc>
            </a:pPr>
            <a:r>
              <a:rPr lang="en-GB" sz="2100" dirty="0" smtClean="0">
                <a:solidFill>
                  <a:srgbClr val="0066FF"/>
                </a:solidFill>
              </a:rPr>
              <a:t>Definition :</a:t>
            </a:r>
          </a:p>
          <a:p>
            <a:pPr algn="l" eaLnBrk="1" hangingPunct="1">
              <a:lnSpc>
                <a:spcPct val="90000"/>
              </a:lnSpc>
              <a:buFont typeface="Arial" pitchFamily="34" charset="0"/>
              <a:buChar char="•"/>
            </a:pPr>
            <a:r>
              <a:rPr lang="en-GB" sz="2100" b="1" dirty="0" smtClean="0">
                <a:solidFill>
                  <a:srgbClr val="0066FF"/>
                </a:solidFill>
              </a:rPr>
              <a:t> </a:t>
            </a:r>
            <a:r>
              <a:rPr lang="en-GB" sz="2100" b="1" dirty="0" smtClean="0">
                <a:solidFill>
                  <a:schemeClr val="tx1"/>
                </a:solidFill>
              </a:rPr>
              <a:t>Combination of resources, organization, financing, and management that culminates in the delivery of health services to the population</a:t>
            </a:r>
          </a:p>
          <a:p>
            <a:pPr algn="l" eaLnBrk="1" hangingPunct="1">
              <a:lnSpc>
                <a:spcPct val="90000"/>
              </a:lnSpc>
              <a:buFont typeface="Wingdings" pitchFamily="2" charset="2"/>
              <a:buNone/>
            </a:pPr>
            <a:r>
              <a:rPr lang="en-GB" sz="2100" dirty="0" smtClean="0">
                <a:latin typeface="Times New Roman" pitchFamily="18" charset="0"/>
              </a:rPr>
              <a:t>  </a:t>
            </a:r>
            <a:r>
              <a:rPr lang="en-GB" sz="2400" dirty="0" smtClean="0">
                <a:latin typeface="Times New Roman" pitchFamily="18" charset="0"/>
              </a:rPr>
              <a:t>  </a:t>
            </a:r>
            <a:r>
              <a:rPr lang="en-GB" sz="1600" dirty="0" smtClean="0"/>
              <a:t>Roemer MI. </a:t>
            </a:r>
            <a:r>
              <a:rPr lang="en-GB" sz="1600" i="1" dirty="0" smtClean="0"/>
              <a:t>National health systems of the world</a:t>
            </a:r>
            <a:r>
              <a:rPr lang="en-GB" sz="1600" dirty="0" smtClean="0"/>
              <a:t>, volume 1. New York, Oxford University Press, 1991</a:t>
            </a:r>
          </a:p>
          <a:p>
            <a:pPr algn="l" eaLnBrk="1" hangingPunct="1">
              <a:lnSpc>
                <a:spcPct val="90000"/>
              </a:lnSpc>
              <a:buFont typeface="Wingdings" pitchFamily="2" charset="2"/>
              <a:buNone/>
            </a:pPr>
            <a:endParaRPr lang="en-US" sz="2100" dirty="0" smtClean="0">
              <a:solidFill>
                <a:schemeClr val="folHlink"/>
              </a:solidFill>
            </a:endParaRPr>
          </a:p>
          <a:p>
            <a:pPr algn="l" eaLnBrk="1" hangingPunct="1">
              <a:lnSpc>
                <a:spcPct val="90000"/>
              </a:lnSpc>
            </a:pPr>
            <a:endParaRPr lang="en-US" sz="2100" dirty="0" smtClean="0">
              <a:solidFill>
                <a:srgbClr val="0066FF"/>
              </a:solidFill>
            </a:endParaRPr>
          </a:p>
          <a:p>
            <a:pPr algn="l" eaLnBrk="1" hangingPunct="1">
              <a:lnSpc>
                <a:spcPct val="90000"/>
              </a:lnSpc>
              <a:buFont typeface="Arial" pitchFamily="34" charset="0"/>
              <a:buChar char="•"/>
            </a:pPr>
            <a:r>
              <a:rPr lang="en-US" sz="2100" dirty="0" smtClean="0">
                <a:solidFill>
                  <a:srgbClr val="0066FF"/>
                </a:solidFill>
              </a:rPr>
              <a:t> </a:t>
            </a:r>
            <a:r>
              <a:rPr lang="en-US" sz="2100" b="1" dirty="0" smtClean="0">
                <a:solidFill>
                  <a:schemeClr val="tx1"/>
                </a:solidFill>
              </a:rPr>
              <a:t>All activities whose primary purpose is to promote, restore and maintain health</a:t>
            </a:r>
          </a:p>
          <a:p>
            <a:pPr algn="r" eaLnBrk="1" hangingPunct="1">
              <a:lnSpc>
                <a:spcPct val="90000"/>
              </a:lnSpc>
              <a:buFont typeface="Wingdings" pitchFamily="2" charset="2"/>
              <a:buNone/>
            </a:pPr>
            <a:r>
              <a:rPr lang="en-US" sz="1600" dirty="0" smtClean="0"/>
              <a:t>World Health Report 2000</a:t>
            </a:r>
            <a:endParaRPr lang="en-GB" sz="1600" dirty="0" smtClean="0"/>
          </a:p>
          <a:p>
            <a:pPr eaLnBrk="1" hangingPunct="1">
              <a:lnSpc>
                <a:spcPct val="90000"/>
              </a:lnSpc>
              <a:buFont typeface="Wingdings" pitchFamily="2" charset="2"/>
              <a:buNone/>
            </a:pPr>
            <a:r>
              <a:rPr lang="en-GB" sz="2100" dirty="0" smtClean="0"/>
              <a:t> </a:t>
            </a:r>
            <a:endParaRPr lang="en-US" sz="2100" dirty="0" smtClean="0"/>
          </a:p>
          <a:p>
            <a:pPr eaLnBrk="1" hangingPunct="1">
              <a:lnSpc>
                <a:spcPct val="90000"/>
              </a:lnSpc>
            </a:pPr>
            <a:endParaRPr lang="en-US" sz="1700" dirty="0" smtClean="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500042"/>
            <a:ext cx="8229600" cy="4525963"/>
          </a:xfrm>
        </p:spPr>
        <p:txBody>
          <a:bodyPr>
            <a:normAutofit fontScale="92500" lnSpcReduction="10000"/>
          </a:bodyPr>
          <a:lstStyle/>
          <a:p>
            <a:pPr lvl="0">
              <a:defRPr/>
            </a:pPr>
            <a:r>
              <a:rPr lang="en-US" dirty="0" smtClean="0"/>
              <a:t>Knowledge users should focus on predigested summaries of evidence (knowledge tools – guidelines, decision rules, decision aids, policy briefs). </a:t>
            </a:r>
          </a:p>
          <a:p>
            <a:pPr lvl="0">
              <a:defRPr/>
            </a:pPr>
            <a:r>
              <a:rPr lang="en-US" dirty="0" smtClean="0"/>
              <a:t>Suggests health care systems need to invest in knowledge infrastructure for stakeholders (citizens, patients, professionals, managers, policy makers).</a:t>
            </a:r>
          </a:p>
          <a:p>
            <a:pPr lvl="0">
              <a:defRPr/>
            </a:pPr>
            <a:r>
              <a:rPr lang="en-US" dirty="0" smtClean="0"/>
              <a:t>Likely need multiple channels for different stakeholder audiences.</a:t>
            </a:r>
          </a:p>
          <a:p>
            <a:endParaRPr lang="ar-JO"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CA" b="1" dirty="0" smtClean="0">
                <a:cs typeface="Times New Roman" pitchFamily="18" charset="0"/>
              </a:rPr>
              <a:t>Systematic reviews of research evidence</a:t>
            </a:r>
            <a:endParaRPr lang="ar-JO" dirty="0"/>
          </a:p>
        </p:txBody>
      </p:sp>
      <p:sp>
        <p:nvSpPr>
          <p:cNvPr id="3" name="Content Placeholder 2"/>
          <p:cNvSpPr>
            <a:spLocks noGrp="1"/>
          </p:cNvSpPr>
          <p:nvPr>
            <p:ph idx="1"/>
          </p:nvPr>
        </p:nvSpPr>
        <p:spPr/>
        <p:txBody>
          <a:bodyPr>
            <a:normAutofit lnSpcReduction="10000"/>
          </a:bodyPr>
          <a:lstStyle/>
          <a:p>
            <a:pPr lvl="1"/>
            <a:r>
              <a:rPr lang="en-CA" dirty="0" smtClean="0">
                <a:cs typeface="Times New Roman" pitchFamily="18" charset="0"/>
              </a:rPr>
              <a:t>Reduce the likelihood that managers &amp; policymakers will be misled by research (by being more systematic and transparent in the identification, selection, appraisal and synthesis of studies)</a:t>
            </a:r>
          </a:p>
          <a:p>
            <a:pPr lvl="1"/>
            <a:endParaRPr lang="en-CA" dirty="0" smtClean="0">
              <a:cs typeface="Times New Roman" pitchFamily="18" charset="0"/>
            </a:endParaRPr>
          </a:p>
          <a:p>
            <a:pPr lvl="1"/>
            <a:r>
              <a:rPr lang="en-CA" dirty="0" smtClean="0">
                <a:cs typeface="Times New Roman" pitchFamily="18" charset="0"/>
              </a:rPr>
              <a:t>Increase confidence among managers &amp; policymakers about what can be expected from an intervention (by increasing number of units for study)</a:t>
            </a:r>
          </a:p>
          <a:p>
            <a:endParaRPr lang="ar-JO"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357166"/>
            <a:ext cx="8329642" cy="5768997"/>
          </a:xfrm>
        </p:spPr>
        <p:txBody>
          <a:bodyPr/>
          <a:lstStyle/>
          <a:p>
            <a:pPr lvl="1">
              <a:defRPr/>
            </a:pPr>
            <a:r>
              <a:rPr lang="en-CA" sz="3200" dirty="0" smtClean="0">
                <a:cs typeface="Times New Roman" pitchFamily="18" charset="0"/>
              </a:rPr>
              <a:t>Allow managers, civil servants and political staff to focus on appraising the local applicability of systematic reviews and on collecting and synthesizing other types of evidence, such as evidence about political acceptability and feasibility </a:t>
            </a:r>
            <a:endParaRPr lang="en-US" sz="3200" dirty="0" smtClean="0"/>
          </a:p>
          <a:p>
            <a:pPr lvl="1">
              <a:defRPr/>
            </a:pPr>
            <a:endParaRPr lang="en-US" sz="3200" dirty="0" smtClean="0"/>
          </a:p>
          <a:p>
            <a:pPr lvl="1">
              <a:defRPr/>
            </a:pPr>
            <a:r>
              <a:rPr lang="en-US" sz="3200" dirty="0" smtClean="0"/>
              <a:t>Allow for more constructive contestation of research evidence by stakeholders.</a:t>
            </a:r>
            <a:endParaRPr lang="en-CA" sz="3200" dirty="0" smtClean="0">
              <a:cs typeface="Times New Roman" pitchFamily="18" charset="0"/>
            </a:endParaRPr>
          </a:p>
          <a:p>
            <a:pPr>
              <a:buNone/>
            </a:pPr>
            <a:endParaRPr lang="ar-JO"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428596" y="642918"/>
            <a:ext cx="8143932" cy="5201424"/>
          </a:xfrm>
          <a:prstGeom prst="rect">
            <a:avLst/>
          </a:prstGeom>
        </p:spPr>
        <p:txBody>
          <a:bodyPr wrap="square">
            <a:spAutoFit/>
          </a:bodyPr>
          <a:lstStyle/>
          <a:p>
            <a:pPr marL="342900" lvl="0" indent="-342900">
              <a:spcBef>
                <a:spcPct val="20000"/>
              </a:spcBef>
              <a:buFont typeface="Arial" pitchFamily="34" charset="0"/>
              <a:buChar char="•"/>
              <a:defRPr/>
            </a:pPr>
            <a:r>
              <a:rPr lang="en-US" sz="2800" dirty="0" smtClean="0"/>
              <a:t>Common criticisms of systematic reviews by policy makers</a:t>
            </a:r>
          </a:p>
          <a:p>
            <a:pPr marL="742950" lvl="1" indent="-285750">
              <a:spcBef>
                <a:spcPct val="20000"/>
              </a:spcBef>
              <a:buFont typeface="Arial" pitchFamily="34" charset="0"/>
              <a:buChar char="–"/>
              <a:defRPr/>
            </a:pPr>
            <a:r>
              <a:rPr lang="en-US" sz="2800" dirty="0" smtClean="0"/>
              <a:t>No relevant reviews</a:t>
            </a:r>
          </a:p>
          <a:p>
            <a:pPr marL="742950" lvl="1" indent="-285750">
              <a:spcBef>
                <a:spcPct val="20000"/>
              </a:spcBef>
              <a:buFont typeface="Arial" pitchFamily="34" charset="0"/>
              <a:buChar char="–"/>
              <a:defRPr/>
            </a:pPr>
            <a:r>
              <a:rPr lang="en-US" sz="2800" dirty="0" smtClean="0"/>
              <a:t>Reviews difficult to access</a:t>
            </a:r>
          </a:p>
          <a:p>
            <a:pPr marL="742950" lvl="1" indent="-285750">
              <a:spcBef>
                <a:spcPct val="20000"/>
              </a:spcBef>
              <a:buFont typeface="Arial" pitchFamily="34" charset="0"/>
              <a:buChar char="–"/>
              <a:defRPr/>
            </a:pPr>
            <a:r>
              <a:rPr lang="en-US" sz="2800" dirty="0" smtClean="0"/>
              <a:t>Reviews difficult to understand</a:t>
            </a:r>
          </a:p>
          <a:p>
            <a:pPr marL="342900" lvl="0" indent="-342900">
              <a:spcBef>
                <a:spcPct val="20000"/>
              </a:spcBef>
              <a:buFont typeface="Arial" pitchFamily="34" charset="0"/>
              <a:buChar char="•"/>
              <a:defRPr/>
            </a:pPr>
            <a:endParaRPr lang="en-US" sz="2800" dirty="0" smtClean="0"/>
          </a:p>
          <a:p>
            <a:pPr marL="342900" lvl="0" indent="-342900">
              <a:spcBef>
                <a:spcPct val="20000"/>
              </a:spcBef>
              <a:buFont typeface="Arial" pitchFamily="34" charset="0"/>
              <a:buChar char="•"/>
              <a:defRPr/>
            </a:pPr>
            <a:r>
              <a:rPr lang="en-US" sz="2800" dirty="0" smtClean="0"/>
              <a:t>John </a:t>
            </a:r>
            <a:r>
              <a:rPr lang="en-US" sz="2800" dirty="0" err="1" smtClean="0"/>
              <a:t>Lavis</a:t>
            </a:r>
            <a:r>
              <a:rPr lang="en-US" sz="2800" dirty="0" smtClean="0"/>
              <a:t> and colleagues have created </a:t>
            </a:r>
            <a:r>
              <a:rPr lang="en-US" sz="2800" b="1" u="sng" dirty="0" smtClean="0">
                <a:solidFill>
                  <a:schemeClr val="tx2">
                    <a:lumMod val="60000"/>
                    <a:lumOff val="40000"/>
                  </a:schemeClr>
                </a:solidFill>
              </a:rPr>
              <a:t>heatlhsystemsevidence.org</a:t>
            </a:r>
            <a:r>
              <a:rPr lang="en-US" sz="2800" dirty="0" smtClean="0"/>
              <a:t> to address these criticisms and facilitate use of reviews in health systems and policy decision making</a:t>
            </a:r>
          </a:p>
          <a:p>
            <a:pPr marL="342900" lvl="0" indent="-342900">
              <a:spcBef>
                <a:spcPct val="20000"/>
              </a:spcBef>
              <a:buFont typeface="Arial" pitchFamily="34" charset="0"/>
              <a:buChar char="•"/>
              <a:defRPr/>
            </a:pPr>
            <a:endParaRPr lang="en-US" sz="2000"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285728"/>
            <a:ext cx="8229600" cy="4525963"/>
          </a:xfrm>
        </p:spPr>
        <p:txBody>
          <a:bodyPr/>
          <a:lstStyle/>
          <a:p>
            <a:pPr lvl="1">
              <a:defRPr/>
            </a:pPr>
            <a:r>
              <a:rPr lang="en-CA" dirty="0" smtClean="0"/>
              <a:t>Prompt managers &amp; policymakers to ask the right questions</a:t>
            </a:r>
          </a:p>
          <a:p>
            <a:pPr lvl="2">
              <a:defRPr/>
            </a:pPr>
            <a:r>
              <a:rPr lang="en-CA" dirty="0" smtClean="0"/>
              <a:t>Could it work in my jurisdiction?</a:t>
            </a:r>
          </a:p>
          <a:p>
            <a:pPr lvl="2">
              <a:defRPr/>
            </a:pPr>
            <a:r>
              <a:rPr lang="en-CA" dirty="0" smtClean="0"/>
              <a:t>Will it work?</a:t>
            </a:r>
          </a:p>
          <a:p>
            <a:pPr lvl="2">
              <a:defRPr/>
            </a:pPr>
            <a:r>
              <a:rPr lang="en-CA" dirty="0" smtClean="0"/>
              <a:t>What would it take to make it work?</a:t>
            </a:r>
          </a:p>
          <a:p>
            <a:pPr lvl="2">
              <a:defRPr/>
            </a:pPr>
            <a:r>
              <a:rPr lang="en-CA" dirty="0" smtClean="0"/>
              <a:t>Is it worth it?</a:t>
            </a:r>
            <a:endParaRPr lang="ar-JO"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Knowledge for knowledge translation</a:t>
            </a:r>
            <a:endParaRPr lang="ar-JO" b="1" dirty="0"/>
          </a:p>
        </p:txBody>
      </p:sp>
      <p:sp>
        <p:nvSpPr>
          <p:cNvPr id="3" name="Content Placeholder 2"/>
          <p:cNvSpPr>
            <a:spLocks noGrp="1"/>
          </p:cNvSpPr>
          <p:nvPr>
            <p:ph idx="1"/>
          </p:nvPr>
        </p:nvSpPr>
        <p:spPr/>
        <p:txBody>
          <a:bodyPr>
            <a:normAutofit fontScale="85000" lnSpcReduction="10000"/>
          </a:bodyPr>
          <a:lstStyle/>
          <a:p>
            <a:r>
              <a:rPr lang="en-GB" dirty="0" smtClean="0"/>
              <a:t> Over 20,000 health journals published per year.</a:t>
            </a:r>
          </a:p>
          <a:p>
            <a:r>
              <a:rPr lang="en-US" dirty="0" smtClean="0"/>
              <a:t>Individual studies rarely sufficient to change policy and practice.</a:t>
            </a:r>
          </a:p>
          <a:p>
            <a:r>
              <a:rPr lang="en-GB" dirty="0" smtClean="0"/>
              <a:t>Access to research evidence is poor.</a:t>
            </a:r>
          </a:p>
          <a:p>
            <a:r>
              <a:rPr lang="en-GB" dirty="0" smtClean="0"/>
              <a:t>Published research of variable quality and relevance.</a:t>
            </a:r>
          </a:p>
          <a:p>
            <a:r>
              <a:rPr lang="en-GB" dirty="0" smtClean="0"/>
              <a:t>Healthcare decision makers (consumers, health care professionals, policy makers) often poorly trained in critical appraisal skills.</a:t>
            </a:r>
          </a:p>
          <a:p>
            <a:r>
              <a:rPr lang="en-GB" dirty="0" smtClean="0"/>
              <a:t>Average time professionals have available to read = &lt;1 hour/week.</a:t>
            </a:r>
            <a:endParaRPr lang="en-US" dirty="0" smtClean="0"/>
          </a:p>
          <a:p>
            <a:endParaRPr lang="ar-JO"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Group Exercise </a:t>
            </a:r>
            <a:endParaRPr lang="ar-JO" dirty="0"/>
          </a:p>
        </p:txBody>
      </p:sp>
      <p:sp>
        <p:nvSpPr>
          <p:cNvPr id="3" name="Content Placeholder 2"/>
          <p:cNvSpPr>
            <a:spLocks noGrp="1"/>
          </p:cNvSpPr>
          <p:nvPr>
            <p:ph idx="1"/>
          </p:nvPr>
        </p:nvSpPr>
        <p:spPr/>
        <p:txBody>
          <a:bodyPr/>
          <a:lstStyle/>
          <a:p>
            <a:r>
              <a:rPr lang="en-US" dirty="0" smtClean="0"/>
              <a:t>Is there a real role of researchers/research evidence  that affect the decision making process in your countries ?</a:t>
            </a:r>
          </a:p>
          <a:p>
            <a:r>
              <a:rPr lang="en-US" dirty="0" smtClean="0"/>
              <a:t>How do you rate that ?</a:t>
            </a:r>
          </a:p>
          <a:p>
            <a:r>
              <a:rPr lang="en-US" dirty="0" smtClean="0"/>
              <a:t>How can we enforce the role ? </a:t>
            </a:r>
            <a:endParaRPr lang="ar-JO"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p:txBody>
          <a:bodyPr/>
          <a:lstStyle/>
          <a:p>
            <a:pPr eaLnBrk="1" hangingPunct="1"/>
            <a:r>
              <a:rPr lang="en-US" sz="3600" smtClean="0"/>
              <a:t>Knowledge translation models</a:t>
            </a:r>
            <a:endParaRPr lang="en-CA" sz="3600" smtClean="0"/>
          </a:p>
        </p:txBody>
      </p:sp>
      <p:sp>
        <p:nvSpPr>
          <p:cNvPr id="36867" name="Rectangle 3"/>
          <p:cNvSpPr>
            <a:spLocks noGrp="1" noChangeArrowheads="1"/>
          </p:cNvSpPr>
          <p:nvPr>
            <p:ph type="body" idx="1"/>
          </p:nvPr>
        </p:nvSpPr>
        <p:spPr/>
        <p:txBody>
          <a:bodyPr/>
          <a:lstStyle/>
          <a:p>
            <a:pPr eaLnBrk="1" hangingPunct="1"/>
            <a:r>
              <a:rPr lang="en-US" sz="2800" smtClean="0"/>
              <a:t>Push</a:t>
            </a:r>
          </a:p>
          <a:p>
            <a:pPr eaLnBrk="1" hangingPunct="1"/>
            <a:r>
              <a:rPr lang="en-US" sz="2800" smtClean="0"/>
              <a:t>Pull</a:t>
            </a:r>
          </a:p>
          <a:p>
            <a:pPr eaLnBrk="1" hangingPunct="1"/>
            <a:r>
              <a:rPr lang="en-US" sz="2800" smtClean="0"/>
              <a:t>Linkage and exchange</a:t>
            </a:r>
          </a:p>
          <a:p>
            <a:pPr eaLnBrk="1" hangingPunct="1"/>
            <a:r>
              <a:rPr lang="en-US" sz="2800" smtClean="0"/>
              <a:t>Knowledge brokers</a:t>
            </a:r>
            <a:endParaRPr lang="en-CA" sz="2800" smtClean="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p:txBody>
          <a:bodyPr/>
          <a:lstStyle/>
          <a:p>
            <a:pPr eaLnBrk="1" hangingPunct="1"/>
            <a:r>
              <a:rPr lang="en-US" sz="3600" smtClean="0"/>
              <a:t>Push models</a:t>
            </a:r>
            <a:endParaRPr lang="en-CA" sz="3600" smtClean="0"/>
          </a:p>
        </p:txBody>
      </p:sp>
      <p:sp>
        <p:nvSpPr>
          <p:cNvPr id="37891" name="Rectangle 3"/>
          <p:cNvSpPr>
            <a:spLocks noGrp="1" noChangeArrowheads="1"/>
          </p:cNvSpPr>
          <p:nvPr>
            <p:ph type="body" idx="1"/>
          </p:nvPr>
        </p:nvSpPr>
        <p:spPr/>
        <p:txBody>
          <a:bodyPr/>
          <a:lstStyle/>
          <a:p>
            <a:pPr eaLnBrk="1" hangingPunct="1"/>
            <a:r>
              <a:rPr lang="en-US" sz="2800" smtClean="0"/>
              <a:t>Improving dissemination by researchers</a:t>
            </a:r>
          </a:p>
          <a:p>
            <a:pPr eaLnBrk="1" hangingPunct="1"/>
            <a:r>
              <a:rPr lang="en-US" sz="2800" smtClean="0"/>
              <a:t>Multiple approaches targeting different stakeholder groups</a:t>
            </a:r>
          </a:p>
          <a:p>
            <a:pPr lvl="1" eaLnBrk="1" hangingPunct="1"/>
            <a:r>
              <a:rPr lang="en-US" sz="2800" smtClean="0"/>
              <a:t>Peer reviewed papers</a:t>
            </a:r>
          </a:p>
          <a:p>
            <a:pPr lvl="1" eaLnBrk="1" hangingPunct="1"/>
            <a:r>
              <a:rPr lang="en-US" sz="2800" smtClean="0"/>
              <a:t>Policy briefings (1, 3, 25)</a:t>
            </a:r>
          </a:p>
          <a:p>
            <a:pPr lvl="1" eaLnBrk="1" hangingPunct="1"/>
            <a:r>
              <a:rPr lang="en-US" sz="2800" smtClean="0"/>
              <a:t>Toolkits</a:t>
            </a:r>
            <a:endParaRPr lang="en-CA" sz="2800" smtClean="0"/>
          </a:p>
          <a:p>
            <a:pPr lvl="1" eaLnBrk="1" hangingPunct="1">
              <a:buFontTx/>
              <a:buNone/>
            </a:pPr>
            <a:endParaRPr lang="en-US" sz="2800" smtClean="0"/>
          </a:p>
          <a:p>
            <a:pPr lvl="1" eaLnBrk="1" hangingPunct="1"/>
            <a:endParaRPr lang="en-CA" sz="2800" smtClean="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noChangeArrowheads="1"/>
          </p:cNvSpPr>
          <p:nvPr>
            <p:ph type="title"/>
          </p:nvPr>
        </p:nvSpPr>
        <p:spPr/>
        <p:txBody>
          <a:bodyPr/>
          <a:lstStyle/>
          <a:p>
            <a:pPr eaLnBrk="1" hangingPunct="1"/>
            <a:r>
              <a:rPr lang="en-US" sz="3600" smtClean="0"/>
              <a:t>Pull models</a:t>
            </a:r>
            <a:endParaRPr lang="en-CA" sz="3600" smtClean="0"/>
          </a:p>
        </p:txBody>
      </p:sp>
      <p:sp>
        <p:nvSpPr>
          <p:cNvPr id="38915" name="Rectangle 3"/>
          <p:cNvSpPr>
            <a:spLocks noGrp="1" noChangeArrowheads="1"/>
          </p:cNvSpPr>
          <p:nvPr>
            <p:ph type="body" idx="1"/>
          </p:nvPr>
        </p:nvSpPr>
        <p:spPr/>
        <p:txBody>
          <a:bodyPr/>
          <a:lstStyle/>
          <a:p>
            <a:pPr eaLnBrk="1" hangingPunct="1"/>
            <a:endParaRPr lang="en-US" sz="2800" dirty="0" smtClean="0"/>
          </a:p>
          <a:p>
            <a:pPr eaLnBrk="1" hangingPunct="1"/>
            <a:r>
              <a:rPr lang="en-US" sz="2800" dirty="0" smtClean="0"/>
              <a:t>Increase demand from decision makers</a:t>
            </a:r>
          </a:p>
          <a:p>
            <a:pPr eaLnBrk="1" hangingPunct="1"/>
            <a:endParaRPr lang="en-US" sz="2800" dirty="0" smtClean="0"/>
          </a:p>
          <a:p>
            <a:pPr eaLnBrk="1" hangingPunct="1"/>
            <a:r>
              <a:rPr lang="en-US" sz="2800" dirty="0" smtClean="0"/>
              <a:t>Enhancing receptor capacity</a:t>
            </a:r>
          </a:p>
          <a:p>
            <a:pPr lvl="1" eaLnBrk="1" hangingPunct="1"/>
            <a:r>
              <a:rPr lang="en-US" sz="2800" dirty="0" smtClean="0"/>
              <a:t>Critical appraisal skills</a:t>
            </a:r>
          </a:p>
          <a:p>
            <a:pPr lvl="1" eaLnBrk="1" hangingPunct="1"/>
            <a:r>
              <a:rPr lang="en-US" sz="2800" dirty="0" smtClean="0"/>
              <a:t>EXTRA training program</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609600" y="1600200"/>
            <a:ext cx="8001000" cy="4606925"/>
          </a:xfrm>
          <a:prstGeom prst="rect">
            <a:avLst/>
          </a:prstGeom>
          <a:ln>
            <a:solidFill>
              <a:schemeClr val="tx1"/>
            </a:solidFill>
          </a:ln>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smtClean="0">
                <a:ln>
                  <a:noFill/>
                </a:ln>
                <a:solidFill>
                  <a:schemeClr val="tx1"/>
                </a:solidFill>
                <a:effectLst/>
                <a:uLnTx/>
                <a:uFillTx/>
                <a:latin typeface="+mn-lt"/>
                <a:ea typeface="+mn-ea"/>
                <a:cs typeface="+mn-cs"/>
              </a:rPr>
              <a:t>All components are interacting with each other in a </a:t>
            </a:r>
            <a:r>
              <a:rPr kumimoji="0" lang="en-US" sz="3200" b="0" i="0" u="none" strike="noStrike" kern="1200" cap="none" spc="0" normalizeH="0" baseline="0" noProof="0" smtClean="0">
                <a:ln>
                  <a:noFill/>
                </a:ln>
                <a:solidFill>
                  <a:srgbClr val="0066FF"/>
                </a:solidFill>
                <a:effectLst/>
                <a:uLnTx/>
                <a:uFillTx/>
                <a:latin typeface="+mn-lt"/>
                <a:ea typeface="+mn-ea"/>
                <a:cs typeface="+mn-cs"/>
              </a:rPr>
              <a:t>synergy</a:t>
            </a:r>
            <a:r>
              <a:rPr kumimoji="0" lang="en-US" sz="3200" b="0" i="0" u="none" strike="noStrike" kern="1200" cap="none" spc="0" normalizeH="0" baseline="0" noProof="0" smtClean="0">
                <a:ln>
                  <a:noFill/>
                </a:ln>
                <a:solidFill>
                  <a:schemeClr val="tx1"/>
                </a:solidFill>
                <a:effectLst/>
                <a:uLnTx/>
                <a:uFillTx/>
                <a:latin typeface="+mn-lt"/>
                <a:ea typeface="+mn-ea"/>
                <a:cs typeface="+mn-cs"/>
              </a:rPr>
              <a:t> and </a:t>
            </a:r>
            <a:r>
              <a:rPr kumimoji="0" lang="en-US" sz="3200" b="0" i="0" u="none" strike="noStrike" kern="1200" cap="none" spc="0" normalizeH="0" baseline="0" noProof="0" smtClean="0">
                <a:ln>
                  <a:noFill/>
                </a:ln>
                <a:solidFill>
                  <a:srgbClr val="0066FF"/>
                </a:solidFill>
                <a:effectLst/>
                <a:uLnTx/>
                <a:uFillTx/>
                <a:latin typeface="+mn-lt"/>
                <a:ea typeface="+mn-ea"/>
                <a:cs typeface="+mn-cs"/>
              </a:rPr>
              <a:t>coherence</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smtClean="0">
              <a:ln>
                <a:noFill/>
              </a:ln>
              <a:solidFill>
                <a:srgbClr val="0066FF"/>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smtClean="0">
                <a:ln>
                  <a:noFill/>
                </a:ln>
                <a:solidFill>
                  <a:schemeClr val="tx1"/>
                </a:solidFill>
                <a:effectLst/>
                <a:uLnTx/>
                <a:uFillTx/>
                <a:latin typeface="+mn-lt"/>
                <a:ea typeface="+mn-ea"/>
                <a:cs typeface="+mn-cs"/>
              </a:rPr>
              <a:t>HS components are interacting with the </a:t>
            </a:r>
            <a:r>
              <a:rPr kumimoji="0" lang="en-US" sz="3200" b="0" i="0" u="none" strike="noStrike" kern="1200" cap="none" spc="0" normalizeH="0" baseline="0" noProof="0" smtClean="0">
                <a:ln>
                  <a:noFill/>
                </a:ln>
                <a:solidFill>
                  <a:srgbClr val="0066FF"/>
                </a:solidFill>
                <a:effectLst/>
                <a:uLnTx/>
                <a:uFillTx/>
                <a:latin typeface="+mn-lt"/>
                <a:ea typeface="+mn-ea"/>
                <a:cs typeface="+mn-cs"/>
              </a:rPr>
              <a:t>political, social, economic environment</a:t>
            </a: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endParaRPr kumimoji="0" lang="en-US" sz="3200" b="0" i="0" u="none" strike="noStrike" kern="1200" cap="none" spc="0" normalizeH="0" baseline="0" noProof="0" smtClean="0">
              <a:ln>
                <a:noFill/>
              </a:ln>
              <a:solidFill>
                <a:srgbClr val="FFFF00"/>
              </a:solidFill>
              <a:effectLst/>
              <a:uLnTx/>
              <a:uFillTx/>
              <a:latin typeface="+mn-lt"/>
              <a:ea typeface="+mn-ea"/>
              <a:cs typeface="+mn-cs"/>
            </a:endParaRPr>
          </a:p>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3200" b="0" i="0" u="none" strike="noStrike" kern="1200" cap="none" spc="0" normalizeH="0" baseline="0" noProof="0" smtClean="0">
                <a:ln>
                  <a:noFill/>
                </a:ln>
                <a:solidFill>
                  <a:schemeClr val="tx1"/>
                </a:solidFill>
                <a:effectLst/>
                <a:uLnTx/>
                <a:uFillTx/>
                <a:latin typeface="+mn-lt"/>
                <a:ea typeface="+mn-ea"/>
                <a:cs typeface="+mn-cs"/>
              </a:rPr>
              <a:t>HS  are</a:t>
            </a:r>
            <a:r>
              <a:rPr kumimoji="0" lang="en-US" sz="3200" b="0" i="0" u="none" strike="noStrike" kern="1200" cap="none" spc="0" normalizeH="0" baseline="0" noProof="0" smtClean="0">
                <a:ln>
                  <a:noFill/>
                </a:ln>
                <a:solidFill>
                  <a:schemeClr val="folHlink"/>
                </a:solidFill>
                <a:effectLst/>
                <a:uLnTx/>
                <a:uFillTx/>
                <a:latin typeface="+mn-lt"/>
                <a:ea typeface="+mn-ea"/>
                <a:cs typeface="+mn-cs"/>
              </a:rPr>
              <a:t> </a:t>
            </a:r>
            <a:r>
              <a:rPr kumimoji="0" lang="en-US" sz="3200" b="0" i="0" u="none" strike="noStrike" kern="1200" cap="none" spc="0" normalizeH="0" baseline="0" noProof="0" smtClean="0">
                <a:ln>
                  <a:noFill/>
                </a:ln>
                <a:solidFill>
                  <a:srgbClr val="0066FF"/>
                </a:solidFill>
                <a:effectLst/>
                <a:uLnTx/>
                <a:uFillTx/>
                <a:latin typeface="+mn-lt"/>
                <a:ea typeface="+mn-ea"/>
                <a:cs typeface="+mn-cs"/>
              </a:rPr>
              <a:t>dynamic and evolve over time</a:t>
            </a: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noChangeArrowheads="1"/>
          </p:cNvSpPr>
          <p:nvPr>
            <p:ph type="title"/>
          </p:nvPr>
        </p:nvSpPr>
        <p:spPr/>
        <p:txBody>
          <a:bodyPr/>
          <a:lstStyle/>
          <a:p>
            <a:pPr eaLnBrk="1" hangingPunct="1"/>
            <a:r>
              <a:rPr lang="en-US" sz="3600" smtClean="0"/>
              <a:t>Linkage and exchange</a:t>
            </a:r>
            <a:endParaRPr lang="en-CA" sz="3600" smtClean="0"/>
          </a:p>
        </p:txBody>
      </p:sp>
      <p:sp>
        <p:nvSpPr>
          <p:cNvPr id="39939" name="Rectangle 3"/>
          <p:cNvSpPr>
            <a:spLocks noGrp="1" noChangeArrowheads="1"/>
          </p:cNvSpPr>
          <p:nvPr>
            <p:ph type="body" idx="1"/>
          </p:nvPr>
        </p:nvSpPr>
        <p:spPr/>
        <p:txBody>
          <a:bodyPr/>
          <a:lstStyle/>
          <a:p>
            <a:pPr eaLnBrk="1" hangingPunct="1"/>
            <a:r>
              <a:rPr lang="en-US" sz="2800" dirty="0" smtClean="0"/>
              <a:t>Creating new relationships between researchers and policy makers to enhance mutual understanding and develop partnerships for framing and conducting research.</a:t>
            </a:r>
          </a:p>
          <a:p>
            <a:pPr eaLnBrk="1" hangingPunct="1"/>
            <a:endParaRPr lang="en-US" sz="2800" dirty="0" smtClean="0"/>
          </a:p>
          <a:p>
            <a:pPr eaLnBrk="1" hangingPunct="1"/>
            <a:r>
              <a:rPr lang="en-US" sz="2800" dirty="0" smtClean="0"/>
              <a:t>Policy makers as partners as in grant applications: matching funds to demonstrate commitment</a:t>
            </a:r>
          </a:p>
          <a:p>
            <a:pPr eaLnBrk="1" hangingPunct="1"/>
            <a:endParaRPr lang="en-CA" sz="2800" dirty="0" smtClean="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Grp="1" noChangeArrowheads="1"/>
          </p:cNvSpPr>
          <p:nvPr>
            <p:ph type="title"/>
          </p:nvPr>
        </p:nvSpPr>
        <p:spPr/>
        <p:txBody>
          <a:bodyPr/>
          <a:lstStyle/>
          <a:p>
            <a:pPr eaLnBrk="1" hangingPunct="1"/>
            <a:r>
              <a:rPr lang="en-US" sz="3600" smtClean="0"/>
              <a:t>Knowledge brokers</a:t>
            </a:r>
            <a:endParaRPr lang="en-CA" sz="3600" smtClean="0"/>
          </a:p>
        </p:txBody>
      </p:sp>
      <p:sp>
        <p:nvSpPr>
          <p:cNvPr id="40963" name="Rectangle 3"/>
          <p:cNvSpPr>
            <a:spLocks noGrp="1" noChangeArrowheads="1"/>
          </p:cNvSpPr>
          <p:nvPr>
            <p:ph type="body" idx="1"/>
          </p:nvPr>
        </p:nvSpPr>
        <p:spPr/>
        <p:txBody>
          <a:bodyPr/>
          <a:lstStyle/>
          <a:p>
            <a:pPr eaLnBrk="1" hangingPunct="1"/>
            <a:r>
              <a:rPr lang="en-US" sz="2800" smtClean="0"/>
              <a:t>Using knowledge brokers to </a:t>
            </a:r>
            <a:r>
              <a:rPr lang="en-CA" sz="2800" smtClean="0"/>
              <a:t>build and nurture relationships between those involved in </a:t>
            </a:r>
            <a:r>
              <a:rPr lang="en-CA" sz="2800" i="1" smtClean="0"/>
              <a:t>joint knowledge production </a:t>
            </a:r>
            <a:r>
              <a:rPr lang="en-CA" sz="2800" smtClean="0"/>
              <a:t>(researchers and policy makers)</a:t>
            </a:r>
          </a:p>
          <a:p>
            <a:pPr eaLnBrk="1" hangingPunct="1"/>
            <a:endParaRPr lang="en-CA" sz="2800" smtClean="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p:txBody>
          <a:bodyPr/>
          <a:lstStyle/>
          <a:p>
            <a:pPr eaLnBrk="1" hangingPunct="1"/>
            <a:r>
              <a:rPr lang="en-US" sz="3600" smtClean="0"/>
              <a:t>Knowledge brokers</a:t>
            </a:r>
            <a:endParaRPr lang="en-CA" sz="3600" smtClean="0"/>
          </a:p>
        </p:txBody>
      </p:sp>
      <p:sp>
        <p:nvSpPr>
          <p:cNvPr id="41987" name="Rectangle 3"/>
          <p:cNvSpPr>
            <a:spLocks noGrp="1" noChangeArrowheads="1"/>
          </p:cNvSpPr>
          <p:nvPr>
            <p:ph type="body" idx="1"/>
          </p:nvPr>
        </p:nvSpPr>
        <p:spPr/>
        <p:txBody>
          <a:bodyPr>
            <a:normAutofit fontScale="92500" lnSpcReduction="10000"/>
          </a:bodyPr>
          <a:lstStyle/>
          <a:p>
            <a:pPr eaLnBrk="1" hangingPunct="1"/>
            <a:r>
              <a:rPr lang="en-CA" dirty="0" smtClean="0"/>
              <a:t>Understanding of both the research and decision</a:t>
            </a:r>
          </a:p>
          <a:p>
            <a:pPr eaLnBrk="1" hangingPunct="1">
              <a:buNone/>
            </a:pPr>
            <a:r>
              <a:rPr lang="en-CA" dirty="0" smtClean="0"/>
              <a:t>making environments</a:t>
            </a:r>
          </a:p>
          <a:p>
            <a:pPr eaLnBrk="1" hangingPunct="1"/>
            <a:r>
              <a:rPr lang="en-CA" dirty="0" smtClean="0"/>
              <a:t>Ability to find and assess relevant research</a:t>
            </a:r>
          </a:p>
          <a:p>
            <a:pPr eaLnBrk="1" hangingPunct="1"/>
            <a:r>
              <a:rPr lang="en-CA" dirty="0" smtClean="0"/>
              <a:t>Entrepreneurial skills (networking, problem solving skills, innovative solutions, etc)</a:t>
            </a:r>
          </a:p>
          <a:p>
            <a:pPr eaLnBrk="1" hangingPunct="1"/>
            <a:r>
              <a:rPr lang="en-CA" dirty="0" smtClean="0"/>
              <a:t>Mediation and negotiation</a:t>
            </a:r>
          </a:p>
          <a:p>
            <a:pPr eaLnBrk="1" hangingPunct="1"/>
            <a:r>
              <a:rPr lang="en-CA" dirty="0" smtClean="0"/>
              <a:t>Understanding of the principles of adult learning</a:t>
            </a:r>
          </a:p>
          <a:p>
            <a:pPr eaLnBrk="1" hangingPunct="1"/>
            <a:r>
              <a:rPr lang="en-CA" dirty="0" smtClean="0"/>
              <a:t>Communication skills</a:t>
            </a:r>
          </a:p>
          <a:p>
            <a:pPr eaLnBrk="1" hangingPunct="1"/>
            <a:r>
              <a:rPr lang="en-CA" dirty="0" smtClean="0"/>
              <a:t>Credibility…</a:t>
            </a:r>
          </a:p>
          <a:p>
            <a:pPr eaLnBrk="1" hangingPunct="1"/>
            <a:endParaRPr lang="en-CA" dirty="0" smtClean="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71472" y="2357430"/>
            <a:ext cx="8229600" cy="1643066"/>
          </a:xfrm>
        </p:spPr>
        <p:txBody>
          <a:bodyPr/>
          <a:lstStyle/>
          <a:p>
            <a:r>
              <a:rPr lang="en-US" dirty="0" smtClean="0"/>
              <a:t>Health Services Research</a:t>
            </a:r>
            <a:endParaRPr lang="ar-JO"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fontAlgn="base"/>
            <a:r>
              <a:rPr lang="en-US" b="1" dirty="0" smtClean="0">
                <a:solidFill>
                  <a:schemeClr val="tx2">
                    <a:lumMod val="60000"/>
                    <a:lumOff val="40000"/>
                  </a:schemeClr>
                </a:solidFill>
              </a:rPr>
              <a:t>Use of health systems evidence by policymakers in eastern Mediterranean countries: views, practices, and contextual influences</a:t>
            </a:r>
          </a:p>
          <a:p>
            <a:pPr fontAlgn="base">
              <a:buNone/>
            </a:pPr>
            <a:endParaRPr lang="en-US" b="1" dirty="0" smtClean="0">
              <a:solidFill>
                <a:schemeClr val="tx2">
                  <a:lumMod val="60000"/>
                  <a:lumOff val="40000"/>
                </a:schemeClr>
              </a:solidFill>
            </a:endParaRPr>
          </a:p>
          <a:p>
            <a:pPr fontAlgn="base">
              <a:buNone/>
            </a:pPr>
            <a:r>
              <a:rPr lang="en-US" sz="1800" dirty="0" err="1" smtClean="0"/>
              <a:t>Fadi</a:t>
            </a:r>
            <a:r>
              <a:rPr lang="en-US" sz="1800" dirty="0" smtClean="0"/>
              <a:t> El-</a:t>
            </a:r>
            <a:r>
              <a:rPr lang="en-US" sz="1800" dirty="0" err="1" smtClean="0"/>
              <a:t>Jardali</a:t>
            </a:r>
            <a:r>
              <a:rPr lang="en-US" sz="1800" u="sng" baseline="30000" dirty="0" smtClean="0"/>
              <a:t> </a:t>
            </a:r>
            <a:r>
              <a:rPr lang="en-US" sz="1800" dirty="0" smtClean="0"/>
              <a:t>, John N </a:t>
            </a:r>
            <a:r>
              <a:rPr lang="en-US" sz="1800" dirty="0" err="1" smtClean="0"/>
              <a:t>Lavis</a:t>
            </a:r>
            <a:r>
              <a:rPr lang="en-US" sz="1800" u="sng" baseline="30000" dirty="0" smtClean="0"/>
              <a:t> </a:t>
            </a:r>
            <a:r>
              <a:rPr lang="en-US" sz="1800" dirty="0" smtClean="0"/>
              <a:t>, </a:t>
            </a:r>
            <a:r>
              <a:rPr lang="en-US" sz="1800" dirty="0" err="1" smtClean="0"/>
              <a:t>Nour</a:t>
            </a:r>
            <a:r>
              <a:rPr lang="en-US" sz="1800" dirty="0" smtClean="0"/>
              <a:t> </a:t>
            </a:r>
            <a:r>
              <a:rPr lang="en-US" sz="1800" dirty="0" err="1" smtClean="0"/>
              <a:t>Ataya</a:t>
            </a:r>
            <a:r>
              <a:rPr lang="en-US" sz="1800" u="sng" baseline="30000" dirty="0" smtClean="0"/>
              <a:t> </a:t>
            </a:r>
            <a:r>
              <a:rPr lang="en-US" sz="1800" dirty="0" smtClean="0"/>
              <a:t> Diana Jamal, </a:t>
            </a:r>
            <a:r>
              <a:rPr lang="en-US" sz="1800" dirty="0" err="1" smtClean="0"/>
              <a:t>Walid</a:t>
            </a:r>
            <a:r>
              <a:rPr lang="en-US" sz="1800" dirty="0" smtClean="0"/>
              <a:t> </a:t>
            </a:r>
            <a:r>
              <a:rPr lang="en-US" sz="1800" dirty="0" err="1" smtClean="0"/>
              <a:t>Ammar</a:t>
            </a:r>
            <a:r>
              <a:rPr lang="en-US" sz="1800" u="sng" baseline="30000" dirty="0" smtClean="0"/>
              <a:t> </a:t>
            </a:r>
            <a:r>
              <a:rPr lang="en-US" sz="1800" u="sng" dirty="0" smtClean="0"/>
              <a:t> </a:t>
            </a:r>
            <a:r>
              <a:rPr lang="en-US" sz="1800" dirty="0" smtClean="0"/>
              <a:t>and </a:t>
            </a:r>
            <a:r>
              <a:rPr lang="en-US" sz="1800" dirty="0" err="1" smtClean="0"/>
              <a:t>Saned</a:t>
            </a:r>
            <a:r>
              <a:rPr lang="en-US" sz="1800" dirty="0" smtClean="0"/>
              <a:t> </a:t>
            </a:r>
            <a:r>
              <a:rPr lang="en-US" sz="1800" dirty="0" err="1" smtClean="0"/>
              <a:t>Raouf</a:t>
            </a:r>
            <a:endParaRPr lang="en-US" sz="1800" dirty="0" smtClean="0"/>
          </a:p>
          <a:p>
            <a:endParaRPr lang="ar-JO" dirty="0" smtClean="0"/>
          </a:p>
          <a:p>
            <a:endParaRPr lang="ar-JO" dirty="0"/>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85720" y="357166"/>
            <a:ext cx="8401080" cy="5768997"/>
          </a:xfrm>
        </p:spPr>
        <p:txBody>
          <a:bodyPr>
            <a:normAutofit fontScale="92500" lnSpcReduction="20000"/>
          </a:bodyPr>
          <a:lstStyle/>
          <a:p>
            <a:pPr fontAlgn="base">
              <a:buNone/>
            </a:pPr>
            <a:r>
              <a:rPr lang="en-US" b="1" dirty="0" smtClean="0"/>
              <a:t>Background</a:t>
            </a:r>
          </a:p>
          <a:p>
            <a:pPr fontAlgn="base"/>
            <a:r>
              <a:rPr lang="en-US" dirty="0" smtClean="0"/>
              <a:t>Health systems evidence can enhance policymaking and strengthen national health systems.</a:t>
            </a:r>
          </a:p>
          <a:p>
            <a:pPr fontAlgn="base">
              <a:buNone/>
            </a:pPr>
            <a:r>
              <a:rPr lang="en-US" dirty="0" smtClean="0"/>
              <a:t> </a:t>
            </a:r>
          </a:p>
          <a:p>
            <a:pPr fontAlgn="base"/>
            <a:r>
              <a:rPr lang="en-US" dirty="0" smtClean="0"/>
              <a:t>In the Middle East, limited research exists on the use of evidence in the policymaking process.</a:t>
            </a:r>
          </a:p>
          <a:p>
            <a:pPr fontAlgn="base"/>
            <a:endParaRPr lang="en-US" dirty="0" smtClean="0"/>
          </a:p>
          <a:p>
            <a:pPr fontAlgn="base"/>
            <a:r>
              <a:rPr lang="en-US" dirty="0" smtClean="0"/>
              <a:t> This multi-country study explored policymakers’ views and practices regarding the use of health systems evidence in health policymaking in 10 eastern Mediterranean countries, including </a:t>
            </a:r>
            <a:r>
              <a:rPr lang="en-US" b="1" dirty="0" smtClean="0"/>
              <a:t>factors</a:t>
            </a:r>
            <a:r>
              <a:rPr lang="en-US" dirty="0" smtClean="0"/>
              <a:t> that influence health policymaking and </a:t>
            </a:r>
            <a:r>
              <a:rPr lang="en-US" b="1" dirty="0" smtClean="0"/>
              <a:t>barriers</a:t>
            </a:r>
            <a:r>
              <a:rPr lang="en-US" dirty="0" smtClean="0"/>
              <a:t> and </a:t>
            </a:r>
            <a:r>
              <a:rPr lang="en-US" b="1" dirty="0" smtClean="0"/>
              <a:t>facilitators</a:t>
            </a:r>
            <a:r>
              <a:rPr lang="en-US" dirty="0" smtClean="0"/>
              <a:t> to the use of evidence.</a:t>
            </a:r>
          </a:p>
          <a:p>
            <a:endParaRPr lang="ar-JO" dirty="0" smtClean="0"/>
          </a:p>
          <a:p>
            <a:endParaRPr lang="ar-JO" dirty="0"/>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4282" y="285728"/>
            <a:ext cx="8472518" cy="5840435"/>
          </a:xfrm>
        </p:spPr>
        <p:txBody>
          <a:bodyPr>
            <a:normAutofit/>
          </a:bodyPr>
          <a:lstStyle/>
          <a:p>
            <a:pPr fontAlgn="base">
              <a:buNone/>
            </a:pPr>
            <a:r>
              <a:rPr lang="en-US" b="1" dirty="0" smtClean="0"/>
              <a:t>Methods</a:t>
            </a:r>
          </a:p>
          <a:p>
            <a:pPr fontAlgn="base"/>
            <a:r>
              <a:rPr lang="en-US" dirty="0" smtClean="0"/>
              <a:t>This study utilized a survey adapted and customized from a similar tool developed in Canada. Health policymakers from 10 countries (Algeria, Bahrain, Jordan, Lebanon Oman, Pakistan, Palestine, Sudan, Tunisia, and Yemen) were surveyed. Descriptive and bi-</a:t>
            </a:r>
            <a:r>
              <a:rPr lang="en-US" dirty="0" err="1" smtClean="0"/>
              <a:t>variate</a:t>
            </a:r>
            <a:r>
              <a:rPr lang="en-US" dirty="0" smtClean="0"/>
              <a:t> analyses were performed for quantitative questions and thematic analysis was done for qualitative questions.</a:t>
            </a:r>
          </a:p>
          <a:p>
            <a:endParaRPr lang="ar-JO" dirty="0" smtClean="0"/>
          </a:p>
          <a:p>
            <a:endParaRPr lang="ar-JO" dirty="0"/>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4282" y="285728"/>
            <a:ext cx="8472518" cy="5840435"/>
          </a:xfrm>
        </p:spPr>
        <p:txBody>
          <a:bodyPr>
            <a:normAutofit fontScale="55000" lnSpcReduction="20000"/>
          </a:bodyPr>
          <a:lstStyle/>
          <a:p>
            <a:pPr>
              <a:buNone/>
            </a:pPr>
            <a:r>
              <a:rPr lang="en-US" sz="4000" b="1" dirty="0" smtClean="0"/>
              <a:t>Results  </a:t>
            </a:r>
            <a:r>
              <a:rPr lang="en-US" b="1" dirty="0" smtClean="0"/>
              <a:t>:</a:t>
            </a:r>
          </a:p>
          <a:p>
            <a:r>
              <a:rPr lang="en-US" b="1" dirty="0" smtClean="0"/>
              <a:t>Most (88.5%) policymakers reported requesting evidence </a:t>
            </a:r>
          </a:p>
          <a:p>
            <a:pPr>
              <a:buNone/>
            </a:pPr>
            <a:r>
              <a:rPr lang="en-US" b="1" dirty="0" smtClean="0"/>
              <a:t>      and 43.1% reported collaborating with researchers. Overall, 40.1% reported that research evidence is not delivered at the right time.</a:t>
            </a:r>
          </a:p>
          <a:p>
            <a:r>
              <a:rPr lang="en-US" b="1" dirty="0" smtClean="0"/>
              <a:t> Lack of an explicit budget for evidence-informed health policymaking (55.3%), </a:t>
            </a:r>
          </a:p>
          <a:p>
            <a:endParaRPr lang="en-US" b="1" dirty="0" smtClean="0"/>
          </a:p>
          <a:p>
            <a:r>
              <a:rPr lang="en-US" b="1" dirty="0" smtClean="0"/>
              <a:t>lack of an administrative structure for supporting evidence-informed health policymaking processes (52.6%),</a:t>
            </a:r>
          </a:p>
          <a:p>
            <a:endParaRPr lang="en-US" sz="4400" b="1" dirty="0" smtClean="0"/>
          </a:p>
          <a:p>
            <a:r>
              <a:rPr lang="en-US" b="1" dirty="0" smtClean="0"/>
              <a:t> and limited value given to research (35.9%) all limited the use of research evidence.</a:t>
            </a:r>
          </a:p>
          <a:p>
            <a:pPr>
              <a:buNone/>
            </a:pPr>
            <a:endParaRPr lang="en-US" b="1" dirty="0" smtClean="0"/>
          </a:p>
          <a:p>
            <a:pPr>
              <a:buNone/>
            </a:pPr>
            <a:r>
              <a:rPr lang="en-US" dirty="0" smtClean="0"/>
              <a:t> </a:t>
            </a:r>
            <a:r>
              <a:rPr lang="en-US" b="1" dirty="0" smtClean="0"/>
              <a:t>Barriers</a:t>
            </a:r>
            <a:r>
              <a:rPr lang="en-US" dirty="0" smtClean="0"/>
              <a:t> </a:t>
            </a:r>
            <a:r>
              <a:rPr lang="en-US" b="1" dirty="0" smtClean="0"/>
              <a:t>to the use of evidence included  :</a:t>
            </a:r>
          </a:p>
          <a:p>
            <a:endParaRPr lang="en-US" b="1" dirty="0" smtClean="0"/>
          </a:p>
          <a:p>
            <a:r>
              <a:rPr lang="en-US" b="1" dirty="0" smtClean="0"/>
              <a:t> lack of research targeting health policy,</a:t>
            </a:r>
          </a:p>
          <a:p>
            <a:r>
              <a:rPr lang="en-US" b="1" dirty="0" smtClean="0"/>
              <a:t> lack of funding and investments, and political forces.</a:t>
            </a:r>
          </a:p>
          <a:p>
            <a:pPr>
              <a:buNone/>
            </a:pPr>
            <a:endParaRPr lang="en-US" b="1" dirty="0" smtClean="0"/>
          </a:p>
          <a:p>
            <a:pPr>
              <a:buNone/>
            </a:pPr>
            <a:r>
              <a:rPr lang="en-US" b="1" dirty="0" smtClean="0"/>
              <a:t>Facilitators included  :</a:t>
            </a:r>
          </a:p>
          <a:p>
            <a:endParaRPr lang="en-US" b="1" dirty="0" smtClean="0"/>
          </a:p>
          <a:p>
            <a:r>
              <a:rPr lang="en-US" b="1" dirty="0" smtClean="0"/>
              <a:t> availability of health research and research institutions, qualified researchers, research funding, and easy access to information.</a:t>
            </a:r>
            <a:endParaRPr lang="ar-JO" b="1" dirty="0" smtClean="0"/>
          </a:p>
          <a:p>
            <a:endParaRPr lang="ar-JO" b="1"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85720" y="285728"/>
            <a:ext cx="8401080" cy="5840435"/>
          </a:xfrm>
        </p:spPr>
        <p:txBody>
          <a:bodyPr/>
          <a:lstStyle/>
          <a:p>
            <a:pPr fontAlgn="base">
              <a:buNone/>
            </a:pPr>
            <a:r>
              <a:rPr lang="en-US" b="1" dirty="0" smtClean="0"/>
              <a:t>Conclusions</a:t>
            </a:r>
          </a:p>
          <a:p>
            <a:pPr fontAlgn="base"/>
            <a:r>
              <a:rPr lang="en-US" dirty="0" smtClean="0"/>
              <a:t>Health policymakers in several countries recognize the importance of using health systems evidence.</a:t>
            </a:r>
          </a:p>
          <a:p>
            <a:pPr fontAlgn="base"/>
            <a:endParaRPr lang="en-US" dirty="0" smtClean="0"/>
          </a:p>
          <a:p>
            <a:pPr fontAlgn="base"/>
            <a:r>
              <a:rPr lang="en-US" dirty="0" smtClean="0"/>
              <a:t> Study findings are important in light of changes unfolding in some Arab countries </a:t>
            </a:r>
          </a:p>
          <a:p>
            <a:endParaRPr lang="ar-JO"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4282" y="214290"/>
            <a:ext cx="8472518" cy="5911873"/>
          </a:xfrm>
        </p:spPr>
        <p:txBody>
          <a:bodyPr>
            <a:normAutofit fontScale="92500" lnSpcReduction="20000"/>
          </a:bodyPr>
          <a:lstStyle/>
          <a:p>
            <a:r>
              <a:rPr lang="en-US" dirty="0" smtClean="0"/>
              <a:t>The application of health systems evidence in policy is a problem faced by many developed and developing countries. </a:t>
            </a:r>
          </a:p>
          <a:p>
            <a:r>
              <a:rPr lang="en-US" dirty="0" smtClean="0"/>
              <a:t>In this region, there are greater policy concerns related to health systems functioning, a wider range of pressing health systems challenges, greater demands on policymakers to be transparent, and an emerging role for non-state actors .</a:t>
            </a:r>
          </a:p>
          <a:p>
            <a:r>
              <a:rPr lang="en-US" dirty="0" smtClean="0"/>
              <a:t>. In the East Mediterranean region (EMR), policymakers recognize the need for evidence for policymaking in health systems and evidence- informed policymaking is now garnering greater attention within the health policy environment.</a:t>
            </a:r>
            <a:endParaRPr lang="ar-JO" dirty="0" smtClean="0"/>
          </a:p>
          <a:p>
            <a:endParaRPr lang="ar-JO"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ctrTitle"/>
          </p:nvPr>
        </p:nvSpPr>
        <p:spPr>
          <a:xfrm>
            <a:off x="685800" y="260649"/>
            <a:ext cx="7558608" cy="3339802"/>
          </a:xfrm>
        </p:spPr>
        <p:txBody>
          <a:bodyPr/>
          <a:lstStyle/>
          <a:p>
            <a:pPr eaLnBrk="1" hangingPunct="1"/>
            <a:r>
              <a:rPr lang="en-US" b="1" dirty="0" smtClean="0"/>
              <a:t>HS goals</a:t>
            </a:r>
          </a:p>
        </p:txBody>
      </p:sp>
      <p:sp>
        <p:nvSpPr>
          <p:cNvPr id="5" name="Rectangle 3"/>
          <p:cNvSpPr>
            <a:spLocks noGrp="1" noChangeArrowheads="1"/>
          </p:cNvSpPr>
          <p:nvPr>
            <p:ph type="subTitle" idx="1"/>
          </p:nvPr>
        </p:nvSpPr>
        <p:spPr>
          <a:xfrm>
            <a:off x="1115616" y="2636912"/>
            <a:ext cx="6616824" cy="2904728"/>
          </a:xfrm>
        </p:spPr>
        <p:txBody>
          <a:bodyPr>
            <a:normAutofit fontScale="85000" lnSpcReduction="20000"/>
          </a:bodyPr>
          <a:lstStyle/>
          <a:p>
            <a:pPr algn="l" eaLnBrk="1" hangingPunct="1">
              <a:buFont typeface="Arial" pitchFamily="34" charset="0"/>
              <a:buChar char="•"/>
            </a:pPr>
            <a:r>
              <a:rPr lang="en-US" b="1" dirty="0" smtClean="0">
                <a:solidFill>
                  <a:schemeClr val="tx1"/>
                </a:solidFill>
              </a:rPr>
              <a:t> To improve health and to reduce health inequalities ( average &amp; distribution)</a:t>
            </a:r>
          </a:p>
          <a:p>
            <a:pPr algn="l" eaLnBrk="1" hangingPunct="1">
              <a:buFont typeface="Arial" pitchFamily="34" charset="0"/>
              <a:buChar char="•"/>
            </a:pPr>
            <a:endParaRPr lang="en-US" b="1" dirty="0" smtClean="0"/>
          </a:p>
          <a:p>
            <a:pPr algn="l" eaLnBrk="1" hangingPunct="1">
              <a:buFont typeface="Arial" pitchFamily="34" charset="0"/>
              <a:buChar char="•"/>
            </a:pPr>
            <a:r>
              <a:rPr lang="en-US" b="1" dirty="0" smtClean="0">
                <a:solidFill>
                  <a:schemeClr val="tx1"/>
                </a:solidFill>
              </a:rPr>
              <a:t> To</a:t>
            </a:r>
            <a:r>
              <a:rPr lang="en-US" dirty="0" smtClean="0">
                <a:solidFill>
                  <a:schemeClr val="tx1"/>
                </a:solidFill>
              </a:rPr>
              <a:t> secure </a:t>
            </a:r>
            <a:r>
              <a:rPr lang="en-US" b="1" dirty="0" smtClean="0">
                <a:solidFill>
                  <a:schemeClr val="tx1"/>
                </a:solidFill>
              </a:rPr>
              <a:t>fairness of financial contribution ( equity concerns)</a:t>
            </a:r>
          </a:p>
          <a:p>
            <a:pPr algn="l" eaLnBrk="1" hangingPunct="1">
              <a:buFont typeface="Arial" pitchFamily="34" charset="0"/>
              <a:buChar char="•"/>
            </a:pPr>
            <a:endParaRPr lang="en-US" b="1" dirty="0" smtClean="0">
              <a:solidFill>
                <a:schemeClr val="folHlink"/>
              </a:solidFill>
            </a:endParaRPr>
          </a:p>
          <a:p>
            <a:pPr algn="l" eaLnBrk="1" hangingPunct="1">
              <a:buFont typeface="Arial" pitchFamily="34" charset="0"/>
              <a:buChar char="•"/>
            </a:pPr>
            <a:r>
              <a:rPr lang="en-US" b="1" dirty="0" smtClean="0">
                <a:solidFill>
                  <a:schemeClr val="tx1"/>
                </a:solidFill>
              </a:rPr>
              <a:t> To be responsive to user’s needs</a:t>
            </a: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Factors that influence health policymaking</a:t>
            </a:r>
            <a:br>
              <a:rPr lang="en-US" b="1" dirty="0" smtClean="0"/>
            </a:br>
            <a:endParaRPr lang="ar-JO" dirty="0"/>
          </a:p>
        </p:txBody>
      </p:sp>
      <p:sp>
        <p:nvSpPr>
          <p:cNvPr id="3" name="Content Placeholder 2"/>
          <p:cNvSpPr>
            <a:spLocks noGrp="1"/>
          </p:cNvSpPr>
          <p:nvPr>
            <p:ph idx="1"/>
          </p:nvPr>
        </p:nvSpPr>
        <p:spPr/>
        <p:txBody>
          <a:bodyPr>
            <a:normAutofit fontScale="85000" lnSpcReduction="20000"/>
          </a:bodyPr>
          <a:lstStyle/>
          <a:p>
            <a:r>
              <a:rPr lang="en-US" b="1" dirty="0" smtClean="0"/>
              <a:t>Factors that influence health policymaking and views and practices on the use of evidence in the region</a:t>
            </a:r>
          </a:p>
          <a:p>
            <a:r>
              <a:rPr lang="en-US" dirty="0" smtClean="0"/>
              <a:t>Policymakers’ responses to an open- ended question further confirmed   :  </a:t>
            </a:r>
          </a:p>
          <a:p>
            <a:r>
              <a:rPr lang="en-US" dirty="0" smtClean="0"/>
              <a:t>The importance of health funding and resources,</a:t>
            </a:r>
          </a:p>
          <a:p>
            <a:r>
              <a:rPr lang="en-US" dirty="0" smtClean="0"/>
              <a:t>Values of governing political parties </a:t>
            </a:r>
          </a:p>
          <a:p>
            <a:r>
              <a:rPr lang="en-US" dirty="0" smtClean="0"/>
              <a:t>And political interests of policymakers, and donor organizations and international organizations (e.g., WHO and UNICEF),</a:t>
            </a:r>
          </a:p>
          <a:p>
            <a:r>
              <a:rPr lang="en-US" dirty="0" smtClean="0"/>
              <a:t>Availability of both national and international research are the top factors that influenced health policymaking processes in the region.</a:t>
            </a:r>
            <a:endParaRPr lang="ar-JO" dirty="0" smtClean="0"/>
          </a:p>
          <a:p>
            <a:endParaRPr lang="ar-JO"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Factors influencing policymaking process</a:t>
            </a:r>
            <a:endParaRPr lang="ar-JO" dirty="0"/>
          </a:p>
        </p:txBody>
      </p:sp>
      <p:sp>
        <p:nvSpPr>
          <p:cNvPr id="3" name="Content Placeholder 2"/>
          <p:cNvSpPr>
            <a:spLocks noGrp="1"/>
          </p:cNvSpPr>
          <p:nvPr>
            <p:ph idx="1"/>
          </p:nvPr>
        </p:nvSpPr>
        <p:spPr/>
        <p:txBody>
          <a:bodyPr>
            <a:normAutofit fontScale="77500" lnSpcReduction="20000"/>
          </a:bodyPr>
          <a:lstStyle/>
          <a:p>
            <a:r>
              <a:rPr lang="en-US" dirty="0" smtClean="0"/>
              <a:t>Results of the comparison of means with regard to factors influencing the policymaking process . Compared to other countries, </a:t>
            </a:r>
          </a:p>
          <a:p>
            <a:r>
              <a:rPr lang="en-US" dirty="0" smtClean="0"/>
              <a:t>Yemen was found to face several challenges with the factors influencing the health policymaking process. </a:t>
            </a:r>
          </a:p>
          <a:p>
            <a:r>
              <a:rPr lang="en-US" dirty="0" smtClean="0"/>
              <a:t>One such challenge was lack of coordination in government/ministerial relations across different ministries. </a:t>
            </a:r>
          </a:p>
          <a:p>
            <a:r>
              <a:rPr lang="en-US" dirty="0" smtClean="0"/>
              <a:t>In addition, physician, nursing and other associations did not  appear to have significant influence on the health policymaking process as compared to other countries. </a:t>
            </a:r>
          </a:p>
          <a:p>
            <a:r>
              <a:rPr lang="en-US" dirty="0" smtClean="0"/>
              <a:t>The influence of private providers and insurers on the policymaking process was also minimal</a:t>
            </a:r>
            <a:endParaRPr lang="ar-JO" dirty="0" smtClean="0"/>
          </a:p>
          <a:p>
            <a:endParaRPr lang="ar-JO" dirty="0"/>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85720" y="428604"/>
            <a:ext cx="8401080" cy="5697559"/>
          </a:xfrm>
        </p:spPr>
        <p:txBody>
          <a:bodyPr>
            <a:normAutofit fontScale="92500" lnSpcReduction="10000"/>
          </a:bodyPr>
          <a:lstStyle/>
          <a:p>
            <a:r>
              <a:rPr lang="en-US" dirty="0" smtClean="0"/>
              <a:t>Jordan is another country facing slightly similar challenges in the factors influencing the policymaking process.</a:t>
            </a:r>
          </a:p>
          <a:p>
            <a:r>
              <a:rPr lang="en-US" dirty="0" smtClean="0"/>
              <a:t> The challenge of lack of coordination was more in government/health provider relations. </a:t>
            </a:r>
          </a:p>
          <a:p>
            <a:r>
              <a:rPr lang="en-US" dirty="0" smtClean="0"/>
              <a:t>While nursing associations also had a poor influence on the policymaking process in Jordan, it was significantly better as compared to the overall mean and to other countries as well.</a:t>
            </a:r>
          </a:p>
          <a:p>
            <a:r>
              <a:rPr lang="en-US" dirty="0" smtClean="0"/>
              <a:t>The influence of the media on the policymaking was significantly better than the overall mean and in relation to other countries. </a:t>
            </a:r>
            <a:endParaRPr lang="ar-JO" dirty="0" smtClean="0"/>
          </a:p>
          <a:p>
            <a:endParaRPr lang="ar-JO" dirty="0"/>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428604"/>
            <a:ext cx="8329642" cy="5697559"/>
          </a:xfrm>
        </p:spPr>
        <p:txBody>
          <a:bodyPr>
            <a:normAutofit/>
          </a:bodyPr>
          <a:lstStyle/>
          <a:p>
            <a:r>
              <a:rPr lang="en-US" dirty="0" smtClean="0"/>
              <a:t>If we also consider the case of Oman  :</a:t>
            </a:r>
          </a:p>
          <a:p>
            <a:r>
              <a:rPr lang="en-US" dirty="0" smtClean="0"/>
              <a:t>The lack of coordination in government and ministerial and health provider relations did not pose as much of a challenge as compared other countries. </a:t>
            </a:r>
          </a:p>
          <a:p>
            <a:endParaRPr lang="en-US" dirty="0" smtClean="0"/>
          </a:p>
          <a:p>
            <a:r>
              <a:rPr lang="en-US" dirty="0" smtClean="0"/>
              <a:t>The influence of private providers and values governing parties also didn’t appear to pose a challenge for Oman as compared to other countries. </a:t>
            </a:r>
            <a:endParaRPr lang="ar-JO" dirty="0" smtClean="0"/>
          </a:p>
          <a:p>
            <a:endParaRPr lang="ar-JO" dirty="0"/>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Barriers and facilitators to evidence- informed policies and strategies to improve evidence to policy</a:t>
            </a:r>
            <a:endParaRPr lang="ar-JO" dirty="0"/>
          </a:p>
        </p:txBody>
      </p:sp>
      <p:sp>
        <p:nvSpPr>
          <p:cNvPr id="3" name="Content Placeholder 2"/>
          <p:cNvSpPr>
            <a:spLocks noGrp="1"/>
          </p:cNvSpPr>
          <p:nvPr>
            <p:ph idx="1"/>
          </p:nvPr>
        </p:nvSpPr>
        <p:spPr>
          <a:xfrm>
            <a:off x="467544" y="1556792"/>
            <a:ext cx="8229600" cy="4525963"/>
          </a:xfrm>
        </p:spPr>
        <p:txBody>
          <a:bodyPr>
            <a:normAutofit fontScale="77500" lnSpcReduction="20000"/>
          </a:bodyPr>
          <a:lstStyle/>
          <a:p>
            <a:endParaRPr lang="en-US" dirty="0" smtClean="0"/>
          </a:p>
          <a:p>
            <a:r>
              <a:rPr lang="en-US" dirty="0" smtClean="0"/>
              <a:t>In response to this question, respondents most frequently reported </a:t>
            </a:r>
            <a:r>
              <a:rPr lang="en-US" b="1" dirty="0" smtClean="0"/>
              <a:t>lack of funding and investments in priority health research</a:t>
            </a:r>
            <a:r>
              <a:rPr lang="en-US" dirty="0" smtClean="0"/>
              <a:t> and in implementing evidence from research in policy (16%) </a:t>
            </a:r>
          </a:p>
          <a:p>
            <a:endParaRPr lang="en-US" dirty="0" smtClean="0"/>
          </a:p>
          <a:p>
            <a:r>
              <a:rPr lang="en-US" dirty="0" smtClean="0"/>
              <a:t>And lack </a:t>
            </a:r>
            <a:r>
              <a:rPr lang="en-US" b="1" dirty="0" smtClean="0"/>
              <a:t>of policy relevant research </a:t>
            </a:r>
            <a:r>
              <a:rPr lang="en-US" dirty="0" smtClean="0"/>
              <a:t>(14%) as barriers to evidence- informed policies. </a:t>
            </a:r>
          </a:p>
          <a:p>
            <a:endParaRPr lang="en-US" dirty="0" smtClean="0"/>
          </a:p>
          <a:p>
            <a:r>
              <a:rPr lang="en-US" dirty="0" smtClean="0"/>
              <a:t>Other commonly mentioned barriers are over- riding </a:t>
            </a:r>
            <a:r>
              <a:rPr lang="en-US" b="1" dirty="0" smtClean="0"/>
              <a:t>political forces, corruption, and weak administrative structure of policymaking</a:t>
            </a:r>
            <a:r>
              <a:rPr lang="en-US" dirty="0" smtClean="0"/>
              <a:t>, as well as </a:t>
            </a:r>
            <a:r>
              <a:rPr lang="en-US" b="1" dirty="0" smtClean="0"/>
              <a:t>lack of trained policymakers </a:t>
            </a:r>
            <a:r>
              <a:rPr lang="en-US" dirty="0" smtClean="0"/>
              <a:t>in accessing and using evidence</a:t>
            </a:r>
            <a:endParaRPr lang="ar-JO" dirty="0"/>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285728"/>
            <a:ext cx="8329642" cy="5840435"/>
          </a:xfrm>
        </p:spPr>
        <p:txBody>
          <a:bodyPr>
            <a:normAutofit fontScale="77500" lnSpcReduction="20000"/>
          </a:bodyPr>
          <a:lstStyle/>
          <a:p>
            <a:pPr fontAlgn="base"/>
            <a:r>
              <a:rPr lang="en-US" dirty="0" smtClean="0"/>
              <a:t>Commonly reported </a:t>
            </a:r>
            <a:r>
              <a:rPr lang="en-US" b="1" dirty="0" smtClean="0"/>
              <a:t>facilitators</a:t>
            </a:r>
            <a:r>
              <a:rPr lang="en-US" dirty="0" smtClean="0"/>
              <a:t> to evidence- informed policies in the region include  :</a:t>
            </a:r>
            <a:br>
              <a:rPr lang="en-US" dirty="0" smtClean="0"/>
            </a:br>
            <a:endParaRPr lang="en-US" dirty="0" smtClean="0"/>
          </a:p>
          <a:p>
            <a:pPr fontAlgn="base"/>
            <a:r>
              <a:rPr lang="en-US" dirty="0" smtClean="0"/>
              <a:t>Availability of policy relevant health research (15%), </a:t>
            </a:r>
          </a:p>
          <a:p>
            <a:pPr fontAlgn="base"/>
            <a:r>
              <a:rPr lang="en-US" dirty="0" smtClean="0"/>
              <a:t>easy access to information (11%), </a:t>
            </a:r>
          </a:p>
          <a:p>
            <a:pPr fontAlgn="base"/>
            <a:r>
              <a:rPr lang="en-US" dirty="0" smtClean="0"/>
              <a:t>availability of research funding (9%),</a:t>
            </a:r>
          </a:p>
          <a:p>
            <a:pPr fontAlgn="base"/>
            <a:r>
              <a:rPr lang="en-US" dirty="0" smtClean="0"/>
              <a:t> support of NGOs and international organizations (9%). </a:t>
            </a:r>
          </a:p>
          <a:p>
            <a:pPr fontAlgn="base"/>
            <a:r>
              <a:rPr lang="en-US" dirty="0" smtClean="0"/>
              <a:t>Other frequently mentioned </a:t>
            </a:r>
            <a:r>
              <a:rPr lang="en-US" b="1" dirty="0" smtClean="0"/>
              <a:t>facilitators </a:t>
            </a:r>
            <a:r>
              <a:rPr lang="en-US" dirty="0" smtClean="0"/>
              <a:t>are  :</a:t>
            </a:r>
          </a:p>
          <a:p>
            <a:pPr fontAlgn="base"/>
            <a:r>
              <a:rPr lang="en-US" dirty="0" smtClean="0"/>
              <a:t> availability of research centers, </a:t>
            </a:r>
          </a:p>
          <a:p>
            <a:pPr fontAlgn="base"/>
            <a:r>
              <a:rPr lang="en-US" dirty="0" smtClean="0"/>
              <a:t>policymakers’ belief in the importance of health systems evidence, </a:t>
            </a:r>
          </a:p>
          <a:p>
            <a:pPr fontAlgn="base"/>
            <a:r>
              <a:rPr lang="en-US" dirty="0" smtClean="0"/>
              <a:t>availability of qualified health systems researchers, </a:t>
            </a:r>
          </a:p>
          <a:p>
            <a:pPr fontAlgn="base"/>
            <a:r>
              <a:rPr lang="en-US" dirty="0" smtClean="0"/>
              <a:t>communication and networking between policymakers and researchers,</a:t>
            </a:r>
          </a:p>
          <a:p>
            <a:pPr fontAlgn="base"/>
            <a:r>
              <a:rPr lang="en-US" dirty="0" smtClean="0"/>
              <a:t> wide dissemination of research, and qualified policymakers.</a:t>
            </a:r>
          </a:p>
          <a:p>
            <a:endParaRPr lang="ar-JO" dirty="0" smtClean="0"/>
          </a:p>
          <a:p>
            <a:endParaRPr lang="ar-JO" dirty="0"/>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Policymakers’ training needs</a:t>
            </a:r>
            <a:endParaRPr lang="ar-JO" dirty="0"/>
          </a:p>
        </p:txBody>
      </p:sp>
      <p:sp>
        <p:nvSpPr>
          <p:cNvPr id="3" name="Content Placeholder 2"/>
          <p:cNvSpPr>
            <a:spLocks noGrp="1"/>
          </p:cNvSpPr>
          <p:nvPr>
            <p:ph idx="1"/>
          </p:nvPr>
        </p:nvSpPr>
        <p:spPr/>
        <p:txBody>
          <a:bodyPr>
            <a:normAutofit fontScale="77500" lnSpcReduction="20000"/>
          </a:bodyPr>
          <a:lstStyle/>
          <a:p>
            <a:pPr>
              <a:buNone/>
            </a:pPr>
            <a:r>
              <a:rPr lang="en-US" dirty="0" smtClean="0"/>
              <a:t>Policymakers frequently listed the need for </a:t>
            </a:r>
          </a:p>
          <a:p>
            <a:pPr>
              <a:buNone/>
            </a:pPr>
            <a:r>
              <a:rPr lang="en-US" dirty="0" smtClean="0"/>
              <a:t>training on :</a:t>
            </a:r>
          </a:p>
          <a:p>
            <a:r>
              <a:rPr lang="en-US" dirty="0" smtClean="0"/>
              <a:t>how to develop health policies and use evidence in policymaking. </a:t>
            </a:r>
          </a:p>
          <a:p>
            <a:pPr>
              <a:buNone/>
            </a:pPr>
            <a:r>
              <a:rPr lang="en-US" u="sng" dirty="0" smtClean="0"/>
              <a:t> Additional training areas include</a:t>
            </a:r>
            <a:r>
              <a:rPr lang="en-US" dirty="0" smtClean="0"/>
              <a:t>;</a:t>
            </a:r>
          </a:p>
          <a:p>
            <a:r>
              <a:rPr lang="en-US" dirty="0" smtClean="0"/>
              <a:t> training on policy analysis,</a:t>
            </a:r>
          </a:p>
          <a:p>
            <a:r>
              <a:rPr lang="en-US" dirty="0" smtClean="0"/>
              <a:t> health economics, </a:t>
            </a:r>
          </a:p>
          <a:p>
            <a:r>
              <a:rPr lang="en-US" dirty="0" smtClean="0"/>
              <a:t>setting policy-relevant research priorities, </a:t>
            </a:r>
          </a:p>
          <a:p>
            <a:r>
              <a:rPr lang="en-US" dirty="0" smtClean="0"/>
              <a:t>strategic planning, </a:t>
            </a:r>
          </a:p>
          <a:p>
            <a:r>
              <a:rPr lang="en-US" dirty="0" smtClean="0"/>
              <a:t>conducting operational health systems research,</a:t>
            </a:r>
          </a:p>
          <a:p>
            <a:r>
              <a:rPr lang="en-US" dirty="0" smtClean="0"/>
              <a:t> budgeting and financial management,</a:t>
            </a:r>
          </a:p>
          <a:p>
            <a:r>
              <a:rPr lang="en-US" dirty="0" smtClean="0"/>
              <a:t> and general management and leadership.</a:t>
            </a:r>
            <a:endParaRPr lang="ar-JO" dirty="0" smtClean="0"/>
          </a:p>
          <a:p>
            <a:endParaRPr lang="ar-JO"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Slide Number Placeholder 3"/>
          <p:cNvSpPr txBox="1">
            <a:spLocks noGrp="1"/>
          </p:cNvSpPr>
          <p:nvPr/>
        </p:nvSpPr>
        <p:spPr bwMode="auto">
          <a:xfrm>
            <a:off x="457200" y="6356350"/>
            <a:ext cx="2133600" cy="365125"/>
          </a:xfrm>
          <a:prstGeom prst="rect">
            <a:avLst/>
          </a:prstGeom>
          <a:noFill/>
          <a:ln w="9525">
            <a:noFill/>
            <a:miter lim="800000"/>
            <a:headEnd/>
            <a:tailEnd/>
          </a:ln>
        </p:spPr>
        <p:txBody>
          <a:bodyPr anchor="ctr"/>
          <a:lstStyle/>
          <a:p>
            <a:fld id="{2C9915DB-B997-49FB-B9CF-43B0FB4E36F6}" type="slidenum">
              <a:rPr lang="en-US" sz="1200">
                <a:solidFill>
                  <a:srgbClr val="898989"/>
                </a:solidFill>
                <a:latin typeface="Arial" pitchFamily="34" charset="0"/>
              </a:rPr>
              <a:pPr/>
              <a:t>5</a:t>
            </a:fld>
            <a:endParaRPr lang="en-US" sz="1200">
              <a:solidFill>
                <a:srgbClr val="898989"/>
              </a:solidFill>
              <a:latin typeface="Arial" pitchFamily="34" charset="0"/>
            </a:endParaRPr>
          </a:p>
        </p:txBody>
      </p:sp>
      <p:sp>
        <p:nvSpPr>
          <p:cNvPr id="9219" name="Text Box 23"/>
          <p:cNvSpPr txBox="1">
            <a:spLocks noChangeArrowheads="1"/>
          </p:cNvSpPr>
          <p:nvPr/>
        </p:nvSpPr>
        <p:spPr bwMode="auto">
          <a:xfrm>
            <a:off x="0" y="0"/>
            <a:ext cx="9144000" cy="579438"/>
          </a:xfrm>
          <a:prstGeom prst="rect">
            <a:avLst/>
          </a:prstGeom>
          <a:solidFill>
            <a:srgbClr val="6699FF"/>
          </a:solidFill>
          <a:ln w="9525">
            <a:noFill/>
            <a:miter lim="800000"/>
            <a:headEnd/>
            <a:tailEnd/>
          </a:ln>
        </p:spPr>
        <p:txBody>
          <a:bodyPr>
            <a:spAutoFit/>
          </a:bodyPr>
          <a:lstStyle/>
          <a:p>
            <a:pPr algn="ctr" eaLnBrk="0" hangingPunct="0"/>
            <a:r>
              <a:rPr lang="en-US" sz="3200" b="1">
                <a:solidFill>
                  <a:schemeClr val="bg1"/>
                </a:solidFill>
                <a:latin typeface="Arial" pitchFamily="34" charset="0"/>
              </a:rPr>
              <a:t>Health System Conceptual Framework</a:t>
            </a:r>
          </a:p>
        </p:txBody>
      </p:sp>
      <p:sp>
        <p:nvSpPr>
          <p:cNvPr id="26627" name="Text Box 3"/>
          <p:cNvSpPr txBox="1">
            <a:spLocks noChangeArrowheads="1"/>
          </p:cNvSpPr>
          <p:nvPr/>
        </p:nvSpPr>
        <p:spPr bwMode="auto">
          <a:xfrm>
            <a:off x="762000" y="3138488"/>
            <a:ext cx="2895600" cy="366712"/>
          </a:xfrm>
          <a:prstGeom prst="rect">
            <a:avLst/>
          </a:prstGeom>
          <a:solidFill>
            <a:schemeClr val="tx2">
              <a:lumMod val="40000"/>
              <a:lumOff val="60000"/>
            </a:schemeClr>
          </a:solidFill>
          <a:ln w="9525">
            <a:noFill/>
            <a:miter lim="800000"/>
            <a:headEnd/>
            <a:tailEnd/>
          </a:ln>
        </p:spPr>
        <p:txBody>
          <a:bodyPr>
            <a:spAutoFit/>
          </a:bodyPr>
          <a:lstStyle/>
          <a:p>
            <a:pPr algn="ctr">
              <a:spcBef>
                <a:spcPct val="50000"/>
              </a:spcBef>
              <a:defRPr/>
            </a:pPr>
            <a:r>
              <a:rPr lang="en-US" b="1">
                <a:latin typeface="Arial" pitchFamily="34" charset="0"/>
              </a:rPr>
              <a:t>Health workforce      </a:t>
            </a:r>
          </a:p>
        </p:txBody>
      </p:sp>
      <p:sp>
        <p:nvSpPr>
          <p:cNvPr id="26628" name="Text Box 4"/>
          <p:cNvSpPr txBox="1">
            <a:spLocks noChangeArrowheads="1"/>
          </p:cNvSpPr>
          <p:nvPr/>
        </p:nvSpPr>
        <p:spPr bwMode="auto">
          <a:xfrm>
            <a:off x="762000" y="4967288"/>
            <a:ext cx="2895600" cy="366712"/>
          </a:xfrm>
          <a:prstGeom prst="rect">
            <a:avLst/>
          </a:prstGeom>
          <a:solidFill>
            <a:schemeClr val="tx2">
              <a:lumMod val="40000"/>
              <a:lumOff val="60000"/>
            </a:schemeClr>
          </a:solidFill>
          <a:ln w="9525">
            <a:noFill/>
            <a:miter lim="800000"/>
            <a:headEnd/>
            <a:tailEnd/>
          </a:ln>
        </p:spPr>
        <p:txBody>
          <a:bodyPr>
            <a:spAutoFit/>
          </a:bodyPr>
          <a:lstStyle/>
          <a:p>
            <a:pPr algn="ctr">
              <a:spcBef>
                <a:spcPct val="50000"/>
              </a:spcBef>
              <a:defRPr/>
            </a:pPr>
            <a:r>
              <a:rPr lang="en-US" b="1">
                <a:latin typeface="Arial" pitchFamily="34" charset="0"/>
              </a:rPr>
              <a:t>Financing</a:t>
            </a:r>
          </a:p>
        </p:txBody>
      </p:sp>
      <p:sp>
        <p:nvSpPr>
          <p:cNvPr id="9222" name="Text Box 6"/>
          <p:cNvSpPr txBox="1">
            <a:spLocks noChangeArrowheads="1"/>
          </p:cNvSpPr>
          <p:nvPr/>
        </p:nvSpPr>
        <p:spPr bwMode="auto">
          <a:xfrm>
            <a:off x="381000" y="1447800"/>
            <a:ext cx="3352800" cy="338138"/>
          </a:xfrm>
          <a:prstGeom prst="rect">
            <a:avLst/>
          </a:prstGeom>
          <a:solidFill>
            <a:srgbClr val="F7CBA7"/>
          </a:solidFill>
          <a:ln w="9525">
            <a:noFill/>
            <a:miter lim="800000"/>
            <a:headEnd/>
            <a:tailEnd/>
          </a:ln>
        </p:spPr>
        <p:txBody>
          <a:bodyPr>
            <a:spAutoFit/>
          </a:bodyPr>
          <a:lstStyle/>
          <a:p>
            <a:pPr>
              <a:spcBef>
                <a:spcPct val="50000"/>
              </a:spcBef>
            </a:pPr>
            <a:r>
              <a:rPr lang="en-US" sz="1600" b="1">
                <a:latin typeface="Arial" pitchFamily="34" charset="0"/>
              </a:rPr>
              <a:t>SYSTEM BUILDING BLOCKS</a:t>
            </a:r>
          </a:p>
        </p:txBody>
      </p:sp>
      <p:sp>
        <p:nvSpPr>
          <p:cNvPr id="26634" name="AutoShape 13"/>
          <p:cNvSpPr>
            <a:spLocks noChangeArrowheads="1"/>
          </p:cNvSpPr>
          <p:nvPr/>
        </p:nvSpPr>
        <p:spPr bwMode="auto">
          <a:xfrm rot="5400000">
            <a:off x="2866232" y="3534568"/>
            <a:ext cx="3194050" cy="392113"/>
          </a:xfrm>
          <a:custGeom>
            <a:avLst/>
            <a:gdLst>
              <a:gd name="T0" fmla="*/ 2147483647 w 21600"/>
              <a:gd name="T1" fmla="*/ 0 h 21600"/>
              <a:gd name="T2" fmla="*/ 0 w 21600"/>
              <a:gd name="T3" fmla="*/ 1675586541 h 21600"/>
              <a:gd name="T4" fmla="*/ 2147483647 w 21600"/>
              <a:gd name="T5" fmla="*/ 2010621709 h 21600"/>
              <a:gd name="T6" fmla="*/ 2147483647 w 21600"/>
              <a:gd name="T7" fmla="*/ 1675586541 h 21600"/>
              <a:gd name="T8" fmla="*/ 17694720 60000 65536"/>
              <a:gd name="T9" fmla="*/ 11796480 60000 65536"/>
              <a:gd name="T10" fmla="*/ 5898240 60000 65536"/>
              <a:gd name="T11" fmla="*/ 0 60000 65536"/>
              <a:gd name="T12" fmla="*/ 2160 w 21600"/>
              <a:gd name="T13" fmla="*/ 12343 h 21600"/>
              <a:gd name="T14" fmla="*/ 19440 w 21600"/>
              <a:gd name="T15" fmla="*/ 18514 h 21600"/>
            </a:gdLst>
            <a:ahLst/>
            <a:cxnLst>
              <a:cxn ang="T8">
                <a:pos x="T0" y="T1"/>
              </a:cxn>
              <a:cxn ang="T9">
                <a:pos x="T2" y="T3"/>
              </a:cxn>
              <a:cxn ang="T10">
                <a:pos x="T4" y="T5"/>
              </a:cxn>
              <a:cxn ang="T11">
                <a:pos x="T6" y="T7"/>
              </a:cxn>
            </a:cxnLst>
            <a:rect l="T12" t="T13" r="T14" b="T15"/>
            <a:pathLst>
              <a:path w="21600" h="21600">
                <a:moveTo>
                  <a:pt x="10800" y="0"/>
                </a:moveTo>
                <a:lnTo>
                  <a:pt x="6480" y="6171"/>
                </a:lnTo>
                <a:lnTo>
                  <a:pt x="8640" y="6171"/>
                </a:lnTo>
                <a:lnTo>
                  <a:pt x="8640" y="12343"/>
                </a:lnTo>
                <a:lnTo>
                  <a:pt x="4320" y="12343"/>
                </a:lnTo>
                <a:lnTo>
                  <a:pt x="4320" y="9257"/>
                </a:lnTo>
                <a:lnTo>
                  <a:pt x="0" y="15429"/>
                </a:lnTo>
                <a:lnTo>
                  <a:pt x="4320" y="21600"/>
                </a:lnTo>
                <a:lnTo>
                  <a:pt x="4320" y="18514"/>
                </a:lnTo>
                <a:lnTo>
                  <a:pt x="17280" y="18514"/>
                </a:lnTo>
                <a:lnTo>
                  <a:pt x="17280" y="21600"/>
                </a:lnTo>
                <a:lnTo>
                  <a:pt x="21600" y="15429"/>
                </a:lnTo>
                <a:lnTo>
                  <a:pt x="17280" y="9257"/>
                </a:lnTo>
                <a:lnTo>
                  <a:pt x="17280" y="12343"/>
                </a:lnTo>
                <a:lnTo>
                  <a:pt x="12960" y="12343"/>
                </a:lnTo>
                <a:lnTo>
                  <a:pt x="12960" y="6171"/>
                </a:lnTo>
                <a:lnTo>
                  <a:pt x="15120" y="6171"/>
                </a:lnTo>
                <a:close/>
              </a:path>
            </a:pathLst>
          </a:custGeom>
          <a:solidFill>
            <a:srgbClr val="8EB4E3"/>
          </a:solidFill>
          <a:ln w="9525">
            <a:solidFill>
              <a:schemeClr val="tx1"/>
            </a:solidFill>
            <a:miter lim="800000"/>
            <a:headEnd/>
            <a:tailEnd/>
          </a:ln>
        </p:spPr>
        <p:txBody>
          <a:bodyPr rot="10800000" vert="eaVert" wrap="none" anchor="ctr"/>
          <a:lstStyle/>
          <a:p>
            <a:pPr>
              <a:defRPr/>
            </a:pPr>
            <a:endParaRPr lang="ar-EG" sz="2400">
              <a:latin typeface="Times New Roman" pitchFamily="18" charset="0"/>
              <a:cs typeface="+mn-cs"/>
            </a:endParaRPr>
          </a:p>
        </p:txBody>
      </p:sp>
      <p:sp>
        <p:nvSpPr>
          <p:cNvPr id="9224" name="Text Box 17"/>
          <p:cNvSpPr txBox="1">
            <a:spLocks noChangeArrowheads="1"/>
          </p:cNvSpPr>
          <p:nvPr/>
        </p:nvSpPr>
        <p:spPr bwMode="auto">
          <a:xfrm rot="10800000">
            <a:off x="149225" y="2057400"/>
            <a:ext cx="458788" cy="3276600"/>
          </a:xfrm>
          <a:prstGeom prst="rect">
            <a:avLst/>
          </a:prstGeom>
          <a:solidFill>
            <a:srgbClr val="FFCC66"/>
          </a:solidFill>
          <a:ln w="9525">
            <a:noFill/>
            <a:miter lim="800000"/>
            <a:headEnd/>
            <a:tailEnd/>
          </a:ln>
        </p:spPr>
        <p:txBody>
          <a:bodyPr vert="eaVert">
            <a:spAutoFit/>
          </a:bodyPr>
          <a:lstStyle/>
          <a:p>
            <a:pPr algn="ctr">
              <a:spcBef>
                <a:spcPct val="50000"/>
              </a:spcBef>
            </a:pPr>
            <a:r>
              <a:rPr lang="en-US" b="1">
                <a:latin typeface="Arial" pitchFamily="34" charset="0"/>
              </a:rPr>
              <a:t>Information Support</a:t>
            </a:r>
          </a:p>
        </p:txBody>
      </p:sp>
      <p:sp>
        <p:nvSpPr>
          <p:cNvPr id="9225" name="AutoShape 19"/>
          <p:cNvSpPr>
            <a:spLocks noChangeArrowheads="1"/>
          </p:cNvSpPr>
          <p:nvPr/>
        </p:nvSpPr>
        <p:spPr bwMode="auto">
          <a:xfrm rot="5400000">
            <a:off x="572294" y="3163094"/>
            <a:ext cx="227012" cy="304800"/>
          </a:xfrm>
          <a:prstGeom prst="upArrow">
            <a:avLst>
              <a:gd name="adj1" fmla="val 50000"/>
              <a:gd name="adj2" fmla="val 33567"/>
            </a:avLst>
          </a:prstGeom>
          <a:solidFill>
            <a:srgbClr val="FFFFCC"/>
          </a:solidFill>
          <a:ln w="9525">
            <a:solidFill>
              <a:schemeClr val="tx1"/>
            </a:solidFill>
            <a:miter lim="800000"/>
            <a:headEnd/>
            <a:tailEnd/>
          </a:ln>
        </p:spPr>
        <p:txBody>
          <a:bodyPr rot="10800000" vert="eaVert" wrap="none" anchor="ctr"/>
          <a:lstStyle/>
          <a:p>
            <a:endParaRPr lang="ar-EG" sz="2400">
              <a:latin typeface="Arial" pitchFamily="34" charset="0"/>
            </a:endParaRPr>
          </a:p>
        </p:txBody>
      </p:sp>
      <p:sp>
        <p:nvSpPr>
          <p:cNvPr id="9226" name="AutoShape 26"/>
          <p:cNvSpPr>
            <a:spLocks noChangeArrowheads="1"/>
          </p:cNvSpPr>
          <p:nvPr/>
        </p:nvSpPr>
        <p:spPr bwMode="auto">
          <a:xfrm rot="5400000">
            <a:off x="572293" y="4990307"/>
            <a:ext cx="227013" cy="304800"/>
          </a:xfrm>
          <a:prstGeom prst="upArrow">
            <a:avLst>
              <a:gd name="adj1" fmla="val 50000"/>
              <a:gd name="adj2" fmla="val 33566"/>
            </a:avLst>
          </a:prstGeom>
          <a:solidFill>
            <a:srgbClr val="FFFFCC"/>
          </a:solidFill>
          <a:ln w="9525">
            <a:solidFill>
              <a:schemeClr val="tx1"/>
            </a:solidFill>
            <a:miter lim="800000"/>
            <a:headEnd/>
            <a:tailEnd/>
          </a:ln>
        </p:spPr>
        <p:txBody>
          <a:bodyPr rot="10800000" vert="eaVert" wrap="none" anchor="ctr"/>
          <a:lstStyle/>
          <a:p>
            <a:endParaRPr lang="ar-EG" sz="2400">
              <a:latin typeface="Arial" pitchFamily="34" charset="0"/>
            </a:endParaRPr>
          </a:p>
        </p:txBody>
      </p:sp>
      <p:sp>
        <p:nvSpPr>
          <p:cNvPr id="26644" name="Text Box 28"/>
          <p:cNvSpPr txBox="1">
            <a:spLocks noChangeArrowheads="1"/>
          </p:cNvSpPr>
          <p:nvPr/>
        </p:nvSpPr>
        <p:spPr bwMode="auto">
          <a:xfrm>
            <a:off x="762000" y="3946525"/>
            <a:ext cx="2895600" cy="641350"/>
          </a:xfrm>
          <a:prstGeom prst="rect">
            <a:avLst/>
          </a:prstGeom>
          <a:solidFill>
            <a:schemeClr val="tx2">
              <a:lumMod val="40000"/>
              <a:lumOff val="60000"/>
            </a:schemeClr>
          </a:solidFill>
          <a:ln w="9525">
            <a:noFill/>
            <a:miter lim="800000"/>
            <a:headEnd/>
            <a:tailEnd/>
          </a:ln>
        </p:spPr>
        <p:txBody>
          <a:bodyPr>
            <a:spAutoFit/>
          </a:bodyPr>
          <a:lstStyle/>
          <a:p>
            <a:pPr algn="ctr">
              <a:spcBef>
                <a:spcPct val="50000"/>
              </a:spcBef>
              <a:defRPr/>
            </a:pPr>
            <a:r>
              <a:rPr lang="en-US" b="1">
                <a:latin typeface="Arial" pitchFamily="34" charset="0"/>
              </a:rPr>
              <a:t>Medical products, technology</a:t>
            </a:r>
          </a:p>
        </p:txBody>
      </p:sp>
      <p:sp>
        <p:nvSpPr>
          <p:cNvPr id="9228" name="Text Box 31"/>
          <p:cNvSpPr txBox="1">
            <a:spLocks noChangeArrowheads="1"/>
          </p:cNvSpPr>
          <p:nvPr/>
        </p:nvSpPr>
        <p:spPr bwMode="auto">
          <a:xfrm rot="10800000">
            <a:off x="3714750" y="2057400"/>
            <a:ext cx="488950" cy="3276600"/>
          </a:xfrm>
          <a:prstGeom prst="rect">
            <a:avLst/>
          </a:prstGeom>
          <a:solidFill>
            <a:srgbClr val="FFCC66"/>
          </a:solidFill>
          <a:ln w="9525">
            <a:noFill/>
            <a:miter lim="800000"/>
            <a:headEnd/>
            <a:tailEnd/>
          </a:ln>
        </p:spPr>
        <p:txBody>
          <a:bodyPr vert="eaVert">
            <a:spAutoFit/>
          </a:bodyPr>
          <a:lstStyle/>
          <a:p>
            <a:pPr algn="ctr">
              <a:spcBef>
                <a:spcPct val="50000"/>
              </a:spcBef>
            </a:pPr>
            <a:r>
              <a:rPr lang="en-US" sz="2000" b="1">
                <a:latin typeface="Arial" pitchFamily="34" charset="0"/>
              </a:rPr>
              <a:t>Service provision</a:t>
            </a:r>
          </a:p>
        </p:txBody>
      </p:sp>
      <p:sp>
        <p:nvSpPr>
          <p:cNvPr id="9229" name="AutoShape 20"/>
          <p:cNvSpPr>
            <a:spLocks noChangeArrowheads="1"/>
          </p:cNvSpPr>
          <p:nvPr/>
        </p:nvSpPr>
        <p:spPr bwMode="auto">
          <a:xfrm rot="5400000">
            <a:off x="572293" y="4075907"/>
            <a:ext cx="227013" cy="304800"/>
          </a:xfrm>
          <a:prstGeom prst="upArrow">
            <a:avLst>
              <a:gd name="adj1" fmla="val 50000"/>
              <a:gd name="adj2" fmla="val 33566"/>
            </a:avLst>
          </a:prstGeom>
          <a:solidFill>
            <a:srgbClr val="FFFFCC"/>
          </a:solidFill>
          <a:ln w="9525">
            <a:solidFill>
              <a:schemeClr val="tx1"/>
            </a:solidFill>
            <a:miter lim="800000"/>
            <a:headEnd/>
            <a:tailEnd/>
          </a:ln>
        </p:spPr>
        <p:txBody>
          <a:bodyPr rot="10800000" vert="eaVert" wrap="none" anchor="ctr"/>
          <a:lstStyle/>
          <a:p>
            <a:endParaRPr lang="ar-EG" sz="2400">
              <a:latin typeface="Arial" pitchFamily="34" charset="0"/>
            </a:endParaRPr>
          </a:p>
        </p:txBody>
      </p:sp>
      <p:sp>
        <p:nvSpPr>
          <p:cNvPr id="9230" name="AutoShape 27"/>
          <p:cNvSpPr>
            <a:spLocks noChangeArrowheads="1"/>
          </p:cNvSpPr>
          <p:nvPr/>
        </p:nvSpPr>
        <p:spPr bwMode="auto">
          <a:xfrm rot="5400000">
            <a:off x="496094" y="2248694"/>
            <a:ext cx="227012" cy="304800"/>
          </a:xfrm>
          <a:prstGeom prst="upArrow">
            <a:avLst>
              <a:gd name="adj1" fmla="val 50000"/>
              <a:gd name="adj2" fmla="val 33567"/>
            </a:avLst>
          </a:prstGeom>
          <a:solidFill>
            <a:srgbClr val="FFFFCC"/>
          </a:solidFill>
          <a:ln w="9525">
            <a:solidFill>
              <a:schemeClr val="tx1"/>
            </a:solidFill>
            <a:miter lim="800000"/>
            <a:headEnd/>
            <a:tailEnd/>
          </a:ln>
        </p:spPr>
        <p:txBody>
          <a:bodyPr rot="10800000" vert="eaVert" wrap="none" anchor="ctr"/>
          <a:lstStyle/>
          <a:p>
            <a:endParaRPr lang="ar-EG" sz="2400">
              <a:latin typeface="Arial" pitchFamily="34" charset="0"/>
            </a:endParaRPr>
          </a:p>
        </p:txBody>
      </p:sp>
      <p:sp>
        <p:nvSpPr>
          <p:cNvPr id="26650" name="Text Box 2"/>
          <p:cNvSpPr txBox="1">
            <a:spLocks noChangeArrowheads="1"/>
          </p:cNvSpPr>
          <p:nvPr/>
        </p:nvSpPr>
        <p:spPr bwMode="auto">
          <a:xfrm>
            <a:off x="762000" y="2101850"/>
            <a:ext cx="2895600" cy="641350"/>
          </a:xfrm>
          <a:prstGeom prst="rect">
            <a:avLst/>
          </a:prstGeom>
          <a:solidFill>
            <a:schemeClr val="tx2">
              <a:lumMod val="40000"/>
              <a:lumOff val="60000"/>
            </a:schemeClr>
          </a:solidFill>
          <a:ln w="9525">
            <a:noFill/>
            <a:miter lim="800000"/>
            <a:headEnd/>
            <a:tailEnd/>
          </a:ln>
        </p:spPr>
        <p:txBody>
          <a:bodyPr>
            <a:spAutoFit/>
          </a:bodyPr>
          <a:lstStyle/>
          <a:p>
            <a:pPr algn="ctr">
              <a:spcBef>
                <a:spcPct val="50000"/>
              </a:spcBef>
              <a:defRPr/>
            </a:pPr>
            <a:r>
              <a:rPr lang="en-US" b="1">
                <a:latin typeface="Arial" pitchFamily="34" charset="0"/>
              </a:rPr>
              <a:t>Governance &amp; leadership</a:t>
            </a:r>
          </a:p>
        </p:txBody>
      </p:sp>
      <p:sp>
        <p:nvSpPr>
          <p:cNvPr id="2" name="Text Box 2"/>
          <p:cNvSpPr txBox="1">
            <a:spLocks noChangeArrowheads="1"/>
          </p:cNvSpPr>
          <p:nvPr/>
        </p:nvSpPr>
        <p:spPr bwMode="auto">
          <a:xfrm>
            <a:off x="762000" y="2438400"/>
            <a:ext cx="2895600" cy="581025"/>
          </a:xfrm>
          <a:prstGeom prst="rect">
            <a:avLst/>
          </a:prstGeom>
          <a:solidFill>
            <a:schemeClr val="accent1"/>
          </a:solidFill>
          <a:ln w="9525">
            <a:noFill/>
            <a:miter lim="800000"/>
            <a:headEnd/>
            <a:tailEnd/>
          </a:ln>
        </p:spPr>
        <p:txBody>
          <a:bodyPr>
            <a:spAutoFit/>
          </a:bodyPr>
          <a:lstStyle/>
          <a:p>
            <a:pPr algn="ctr">
              <a:spcBef>
                <a:spcPct val="50000"/>
              </a:spcBef>
            </a:pPr>
            <a:r>
              <a:rPr lang="en-US" sz="1600" b="1">
                <a:latin typeface="Arial" pitchFamily="34" charset="0"/>
              </a:rPr>
              <a:t>Management &amp; Organization</a:t>
            </a:r>
          </a:p>
        </p:txBody>
      </p:sp>
      <p:grpSp>
        <p:nvGrpSpPr>
          <p:cNvPr id="3" name="Group 17"/>
          <p:cNvGrpSpPr>
            <a:grpSpLocks/>
          </p:cNvGrpSpPr>
          <p:nvPr/>
        </p:nvGrpSpPr>
        <p:grpSpPr bwMode="auto">
          <a:xfrm>
            <a:off x="708025" y="1371600"/>
            <a:ext cx="7978775" cy="4495800"/>
            <a:chOff x="446" y="864"/>
            <a:chExt cx="5026" cy="2832"/>
          </a:xfrm>
        </p:grpSpPr>
        <p:sp>
          <p:nvSpPr>
            <p:cNvPr id="9244" name="Text Box 15"/>
            <p:cNvSpPr txBox="1">
              <a:spLocks noChangeArrowheads="1"/>
            </p:cNvSpPr>
            <p:nvPr/>
          </p:nvSpPr>
          <p:spPr bwMode="auto">
            <a:xfrm>
              <a:off x="2976" y="1584"/>
              <a:ext cx="1056" cy="231"/>
            </a:xfrm>
            <a:prstGeom prst="rect">
              <a:avLst/>
            </a:prstGeom>
            <a:solidFill>
              <a:srgbClr val="CCFF99"/>
            </a:solidFill>
            <a:ln w="9525">
              <a:noFill/>
              <a:miter lim="800000"/>
              <a:headEnd/>
              <a:tailEnd/>
            </a:ln>
          </p:spPr>
          <p:txBody>
            <a:bodyPr>
              <a:spAutoFit/>
            </a:bodyPr>
            <a:lstStyle/>
            <a:p>
              <a:pPr>
                <a:spcBef>
                  <a:spcPct val="50000"/>
                </a:spcBef>
              </a:pPr>
              <a:r>
                <a:rPr lang="en-US" b="1">
                  <a:latin typeface="Arial" pitchFamily="34" charset="0"/>
                </a:rPr>
                <a:t>Coverage</a:t>
              </a:r>
            </a:p>
          </p:txBody>
        </p:sp>
        <p:sp>
          <p:nvSpPr>
            <p:cNvPr id="9245" name="Text Box 16"/>
            <p:cNvSpPr txBox="1">
              <a:spLocks noChangeArrowheads="1"/>
            </p:cNvSpPr>
            <p:nvPr/>
          </p:nvSpPr>
          <p:spPr bwMode="auto">
            <a:xfrm>
              <a:off x="2922" y="2959"/>
              <a:ext cx="1110" cy="366"/>
            </a:xfrm>
            <a:prstGeom prst="rect">
              <a:avLst/>
            </a:prstGeom>
            <a:solidFill>
              <a:srgbClr val="CCFF99"/>
            </a:solidFill>
            <a:ln w="9525">
              <a:noFill/>
              <a:miter lim="800000"/>
              <a:headEnd/>
              <a:tailEnd/>
            </a:ln>
          </p:spPr>
          <p:txBody>
            <a:bodyPr>
              <a:spAutoFit/>
            </a:bodyPr>
            <a:lstStyle/>
            <a:p>
              <a:pPr>
                <a:spcBef>
                  <a:spcPct val="50000"/>
                </a:spcBef>
              </a:pPr>
              <a:r>
                <a:rPr lang="en-US" sz="1600" b="1">
                  <a:latin typeface="Arial" pitchFamily="34" charset="0"/>
                </a:rPr>
                <a:t>Provider performance</a:t>
              </a:r>
            </a:p>
          </p:txBody>
        </p:sp>
        <p:sp>
          <p:nvSpPr>
            <p:cNvPr id="9246" name="Text Box 25"/>
            <p:cNvSpPr txBox="1">
              <a:spLocks noChangeArrowheads="1"/>
            </p:cNvSpPr>
            <p:nvPr/>
          </p:nvSpPr>
          <p:spPr bwMode="auto">
            <a:xfrm>
              <a:off x="446" y="3465"/>
              <a:ext cx="5026" cy="231"/>
            </a:xfrm>
            <a:prstGeom prst="rect">
              <a:avLst/>
            </a:prstGeom>
            <a:solidFill>
              <a:srgbClr val="CCFF99"/>
            </a:solidFill>
            <a:ln w="9525">
              <a:noFill/>
              <a:miter lim="800000"/>
              <a:headEnd/>
              <a:tailEnd/>
            </a:ln>
          </p:spPr>
          <p:txBody>
            <a:bodyPr>
              <a:spAutoFit/>
            </a:bodyPr>
            <a:lstStyle/>
            <a:p>
              <a:pPr algn="ctr">
                <a:spcBef>
                  <a:spcPct val="50000"/>
                </a:spcBef>
              </a:pPr>
              <a:r>
                <a:rPr lang="en-US" b="1">
                  <a:latin typeface="Arial" pitchFamily="34" charset="0"/>
                </a:rPr>
                <a:t>Equity</a:t>
              </a:r>
            </a:p>
          </p:txBody>
        </p:sp>
        <p:sp>
          <p:nvSpPr>
            <p:cNvPr id="9247" name="Text Box 29"/>
            <p:cNvSpPr txBox="1">
              <a:spLocks noChangeArrowheads="1"/>
            </p:cNvSpPr>
            <p:nvPr/>
          </p:nvSpPr>
          <p:spPr bwMode="auto">
            <a:xfrm>
              <a:off x="2976" y="1968"/>
              <a:ext cx="1056" cy="212"/>
            </a:xfrm>
            <a:prstGeom prst="rect">
              <a:avLst/>
            </a:prstGeom>
            <a:solidFill>
              <a:srgbClr val="CCFF99"/>
            </a:solidFill>
            <a:ln w="9525">
              <a:noFill/>
              <a:miter lim="800000"/>
              <a:headEnd/>
              <a:tailEnd/>
            </a:ln>
          </p:spPr>
          <p:txBody>
            <a:bodyPr>
              <a:spAutoFit/>
            </a:bodyPr>
            <a:lstStyle/>
            <a:p>
              <a:pPr>
                <a:spcBef>
                  <a:spcPct val="50000"/>
                </a:spcBef>
              </a:pPr>
              <a:r>
                <a:rPr lang="en-US" sz="1600" b="1">
                  <a:latin typeface="Arial" pitchFamily="34" charset="0"/>
                </a:rPr>
                <a:t>Quality, safety</a:t>
              </a:r>
            </a:p>
          </p:txBody>
        </p:sp>
        <p:sp>
          <p:nvSpPr>
            <p:cNvPr id="9248" name="Text Box 30"/>
            <p:cNvSpPr txBox="1">
              <a:spLocks noChangeArrowheads="1"/>
            </p:cNvSpPr>
            <p:nvPr/>
          </p:nvSpPr>
          <p:spPr bwMode="auto">
            <a:xfrm>
              <a:off x="2928" y="2479"/>
              <a:ext cx="1104" cy="231"/>
            </a:xfrm>
            <a:prstGeom prst="rect">
              <a:avLst/>
            </a:prstGeom>
            <a:solidFill>
              <a:srgbClr val="CCFF99"/>
            </a:solidFill>
            <a:ln w="9525">
              <a:noFill/>
              <a:miter lim="800000"/>
              <a:headEnd/>
              <a:tailEnd/>
            </a:ln>
          </p:spPr>
          <p:txBody>
            <a:bodyPr>
              <a:spAutoFit/>
            </a:bodyPr>
            <a:lstStyle/>
            <a:p>
              <a:pPr>
                <a:spcBef>
                  <a:spcPct val="50000"/>
                </a:spcBef>
              </a:pPr>
              <a:r>
                <a:rPr lang="en-US" b="1">
                  <a:latin typeface="Arial" pitchFamily="34" charset="0"/>
                </a:rPr>
                <a:t>Efficiency</a:t>
              </a:r>
            </a:p>
          </p:txBody>
        </p:sp>
        <p:sp>
          <p:nvSpPr>
            <p:cNvPr id="9249" name="Text Box 11"/>
            <p:cNvSpPr txBox="1">
              <a:spLocks noChangeArrowheads="1"/>
            </p:cNvSpPr>
            <p:nvPr/>
          </p:nvSpPr>
          <p:spPr bwMode="auto">
            <a:xfrm>
              <a:off x="2880" y="864"/>
              <a:ext cx="1056" cy="326"/>
            </a:xfrm>
            <a:prstGeom prst="rect">
              <a:avLst/>
            </a:prstGeom>
            <a:solidFill>
              <a:srgbClr val="F7CBA7"/>
            </a:solidFill>
            <a:ln w="9525">
              <a:noFill/>
              <a:miter lim="800000"/>
              <a:headEnd/>
              <a:tailEnd/>
            </a:ln>
          </p:spPr>
          <p:txBody>
            <a:bodyPr>
              <a:spAutoFit/>
            </a:bodyPr>
            <a:lstStyle/>
            <a:p>
              <a:pPr>
                <a:spcBef>
                  <a:spcPct val="50000"/>
                </a:spcBef>
              </a:pPr>
              <a:r>
                <a:rPr lang="en-US" sz="1400" b="1">
                  <a:latin typeface="Arial" pitchFamily="34" charset="0"/>
                </a:rPr>
                <a:t>INTERMEDIATE GOALS</a:t>
              </a:r>
            </a:p>
          </p:txBody>
        </p:sp>
      </p:grpSp>
      <p:grpSp>
        <p:nvGrpSpPr>
          <p:cNvPr id="5" name="Group 24"/>
          <p:cNvGrpSpPr>
            <a:grpSpLocks/>
          </p:cNvGrpSpPr>
          <p:nvPr/>
        </p:nvGrpSpPr>
        <p:grpSpPr bwMode="auto">
          <a:xfrm>
            <a:off x="6477000" y="1371600"/>
            <a:ext cx="2514600" cy="3956050"/>
            <a:chOff x="4080" y="864"/>
            <a:chExt cx="1584" cy="2492"/>
          </a:xfrm>
        </p:grpSpPr>
        <p:grpSp>
          <p:nvGrpSpPr>
            <p:cNvPr id="6" name="Group 25"/>
            <p:cNvGrpSpPr>
              <a:grpSpLocks/>
            </p:cNvGrpSpPr>
            <p:nvPr/>
          </p:nvGrpSpPr>
          <p:grpSpPr bwMode="auto">
            <a:xfrm>
              <a:off x="4080" y="864"/>
              <a:ext cx="1584" cy="2180"/>
              <a:chOff x="4080" y="864"/>
              <a:chExt cx="1584" cy="2180"/>
            </a:xfrm>
          </p:grpSpPr>
          <p:sp>
            <p:nvSpPr>
              <p:cNvPr id="9240" name="Text Box 8"/>
              <p:cNvSpPr txBox="1">
                <a:spLocks noChangeArrowheads="1"/>
              </p:cNvSpPr>
              <p:nvPr/>
            </p:nvSpPr>
            <p:spPr bwMode="auto">
              <a:xfrm>
                <a:off x="4608" y="2112"/>
                <a:ext cx="864" cy="231"/>
              </a:xfrm>
              <a:prstGeom prst="rect">
                <a:avLst/>
              </a:prstGeom>
              <a:solidFill>
                <a:srgbClr val="FFCC66"/>
              </a:solidFill>
              <a:ln w="9525">
                <a:noFill/>
                <a:miter lim="800000"/>
                <a:headEnd/>
                <a:tailEnd/>
              </a:ln>
            </p:spPr>
            <p:txBody>
              <a:bodyPr>
                <a:spAutoFit/>
              </a:bodyPr>
              <a:lstStyle/>
              <a:p>
                <a:pPr>
                  <a:spcBef>
                    <a:spcPct val="50000"/>
                  </a:spcBef>
                </a:pPr>
                <a:r>
                  <a:rPr lang="en-US" b="1">
                    <a:latin typeface="Arial" pitchFamily="34" charset="0"/>
                  </a:rPr>
                  <a:t>Health </a:t>
                </a:r>
              </a:p>
            </p:txBody>
          </p:sp>
          <p:sp>
            <p:nvSpPr>
              <p:cNvPr id="9241" name="Text Box 9"/>
              <p:cNvSpPr txBox="1">
                <a:spLocks noChangeArrowheads="1"/>
              </p:cNvSpPr>
              <p:nvPr/>
            </p:nvSpPr>
            <p:spPr bwMode="auto">
              <a:xfrm>
                <a:off x="4320" y="1584"/>
                <a:ext cx="1344" cy="231"/>
              </a:xfrm>
              <a:prstGeom prst="rect">
                <a:avLst/>
              </a:prstGeom>
              <a:solidFill>
                <a:srgbClr val="FFCC66"/>
              </a:solidFill>
              <a:ln w="9525">
                <a:noFill/>
                <a:miter lim="800000"/>
                <a:headEnd/>
                <a:tailEnd/>
              </a:ln>
            </p:spPr>
            <p:txBody>
              <a:bodyPr>
                <a:spAutoFit/>
              </a:bodyPr>
              <a:lstStyle/>
              <a:p>
                <a:pPr>
                  <a:spcBef>
                    <a:spcPct val="50000"/>
                  </a:spcBef>
                </a:pPr>
                <a:r>
                  <a:rPr lang="en-US" b="1">
                    <a:latin typeface="Arial" pitchFamily="34" charset="0"/>
                  </a:rPr>
                  <a:t>Responsiveness</a:t>
                </a:r>
              </a:p>
            </p:txBody>
          </p:sp>
          <p:sp>
            <p:nvSpPr>
              <p:cNvPr id="9242" name="Text Box 10"/>
              <p:cNvSpPr txBox="1">
                <a:spLocks noChangeArrowheads="1"/>
              </p:cNvSpPr>
              <p:nvPr/>
            </p:nvSpPr>
            <p:spPr bwMode="auto">
              <a:xfrm>
                <a:off x="4416" y="2640"/>
                <a:ext cx="1200" cy="404"/>
              </a:xfrm>
              <a:prstGeom prst="rect">
                <a:avLst/>
              </a:prstGeom>
              <a:solidFill>
                <a:srgbClr val="FFCC66"/>
              </a:solidFill>
              <a:ln w="9525">
                <a:noFill/>
                <a:miter lim="800000"/>
                <a:headEnd/>
                <a:tailEnd/>
              </a:ln>
            </p:spPr>
            <p:txBody>
              <a:bodyPr>
                <a:spAutoFit/>
              </a:bodyPr>
              <a:lstStyle/>
              <a:p>
                <a:pPr>
                  <a:spcBef>
                    <a:spcPct val="50000"/>
                  </a:spcBef>
                </a:pPr>
                <a:r>
                  <a:rPr lang="en-US" b="1">
                    <a:latin typeface="Arial" pitchFamily="34" charset="0"/>
                  </a:rPr>
                  <a:t>Financial protection</a:t>
                </a:r>
              </a:p>
            </p:txBody>
          </p:sp>
          <p:sp>
            <p:nvSpPr>
              <p:cNvPr id="9243" name="Text Box 11"/>
              <p:cNvSpPr txBox="1">
                <a:spLocks noChangeArrowheads="1"/>
              </p:cNvSpPr>
              <p:nvPr/>
            </p:nvSpPr>
            <p:spPr bwMode="auto">
              <a:xfrm>
                <a:off x="4080" y="864"/>
                <a:ext cx="1581" cy="366"/>
              </a:xfrm>
              <a:prstGeom prst="rect">
                <a:avLst/>
              </a:prstGeom>
              <a:solidFill>
                <a:srgbClr val="F7CBA7"/>
              </a:solidFill>
              <a:ln w="9525">
                <a:noFill/>
                <a:miter lim="800000"/>
                <a:headEnd/>
                <a:tailEnd/>
              </a:ln>
            </p:spPr>
            <p:txBody>
              <a:bodyPr>
                <a:spAutoFit/>
              </a:bodyPr>
              <a:lstStyle/>
              <a:p>
                <a:pPr>
                  <a:spcBef>
                    <a:spcPct val="50000"/>
                  </a:spcBef>
                </a:pPr>
                <a:r>
                  <a:rPr lang="en-US" sz="1600" b="1">
                    <a:latin typeface="Arial" pitchFamily="34" charset="0"/>
                  </a:rPr>
                  <a:t>GOALS OF HEALTH SYSTEM </a:t>
                </a:r>
              </a:p>
            </p:txBody>
          </p:sp>
        </p:grpSp>
        <p:sp>
          <p:nvSpPr>
            <p:cNvPr id="4" name="AutoShape 13"/>
            <p:cNvSpPr>
              <a:spLocks noChangeArrowheads="1"/>
            </p:cNvSpPr>
            <p:nvPr/>
          </p:nvSpPr>
          <p:spPr bwMode="auto">
            <a:xfrm rot="5400000">
              <a:off x="3294" y="2274"/>
              <a:ext cx="1916" cy="247"/>
            </a:xfrm>
            <a:custGeom>
              <a:avLst/>
              <a:gdLst>
                <a:gd name="T0" fmla="*/ 2147483647 w 21600"/>
                <a:gd name="T1" fmla="*/ 0 h 21600"/>
                <a:gd name="T2" fmla="*/ 0 w 21600"/>
                <a:gd name="T3" fmla="*/ 1675586541 h 21600"/>
                <a:gd name="T4" fmla="*/ 2147483647 w 21600"/>
                <a:gd name="T5" fmla="*/ 2010621709 h 21600"/>
                <a:gd name="T6" fmla="*/ 2147483647 w 21600"/>
                <a:gd name="T7" fmla="*/ 1675586541 h 21600"/>
                <a:gd name="T8" fmla="*/ 17694720 60000 65536"/>
                <a:gd name="T9" fmla="*/ 11796480 60000 65536"/>
                <a:gd name="T10" fmla="*/ 5898240 60000 65536"/>
                <a:gd name="T11" fmla="*/ 0 60000 65536"/>
                <a:gd name="T12" fmla="*/ 2160 w 21600"/>
                <a:gd name="T13" fmla="*/ 12343 h 21600"/>
                <a:gd name="T14" fmla="*/ 19440 w 21600"/>
                <a:gd name="T15" fmla="*/ 18514 h 21600"/>
              </a:gdLst>
              <a:ahLst/>
              <a:cxnLst>
                <a:cxn ang="T8">
                  <a:pos x="T0" y="T1"/>
                </a:cxn>
                <a:cxn ang="T9">
                  <a:pos x="T2" y="T3"/>
                </a:cxn>
                <a:cxn ang="T10">
                  <a:pos x="T4" y="T5"/>
                </a:cxn>
                <a:cxn ang="T11">
                  <a:pos x="T6" y="T7"/>
                </a:cxn>
              </a:cxnLst>
              <a:rect l="T12" t="T13" r="T14" b="T15"/>
              <a:pathLst>
                <a:path w="21600" h="21600">
                  <a:moveTo>
                    <a:pt x="10800" y="0"/>
                  </a:moveTo>
                  <a:lnTo>
                    <a:pt x="6480" y="6171"/>
                  </a:lnTo>
                  <a:lnTo>
                    <a:pt x="8640" y="6171"/>
                  </a:lnTo>
                  <a:lnTo>
                    <a:pt x="8640" y="12343"/>
                  </a:lnTo>
                  <a:lnTo>
                    <a:pt x="4320" y="12343"/>
                  </a:lnTo>
                  <a:lnTo>
                    <a:pt x="4320" y="9257"/>
                  </a:lnTo>
                  <a:lnTo>
                    <a:pt x="0" y="15429"/>
                  </a:lnTo>
                  <a:lnTo>
                    <a:pt x="4320" y="21600"/>
                  </a:lnTo>
                  <a:lnTo>
                    <a:pt x="4320" y="18514"/>
                  </a:lnTo>
                  <a:lnTo>
                    <a:pt x="17280" y="18514"/>
                  </a:lnTo>
                  <a:lnTo>
                    <a:pt x="17280" y="21600"/>
                  </a:lnTo>
                  <a:lnTo>
                    <a:pt x="21600" y="15429"/>
                  </a:lnTo>
                  <a:lnTo>
                    <a:pt x="17280" y="9257"/>
                  </a:lnTo>
                  <a:lnTo>
                    <a:pt x="17280" y="12343"/>
                  </a:lnTo>
                  <a:lnTo>
                    <a:pt x="12960" y="12343"/>
                  </a:lnTo>
                  <a:lnTo>
                    <a:pt x="12960" y="6171"/>
                  </a:lnTo>
                  <a:lnTo>
                    <a:pt x="15120" y="6171"/>
                  </a:lnTo>
                  <a:close/>
                </a:path>
              </a:pathLst>
            </a:custGeom>
            <a:solidFill>
              <a:srgbClr val="CCFF99"/>
            </a:solidFill>
            <a:ln w="9525">
              <a:solidFill>
                <a:schemeClr val="tx1"/>
              </a:solidFill>
              <a:miter lim="800000"/>
              <a:headEnd/>
              <a:tailEnd/>
            </a:ln>
          </p:spPr>
          <p:txBody>
            <a:bodyPr rot="10800000" vert="eaVert" wrap="none" anchor="ctr"/>
            <a:lstStyle/>
            <a:p>
              <a:pPr>
                <a:defRPr/>
              </a:pPr>
              <a:endParaRPr lang="ar-EG" sz="2400">
                <a:latin typeface="Times New Roman" pitchFamily="18" charset="0"/>
                <a:cs typeface="+mn-cs"/>
              </a:endParaRPr>
            </a:p>
          </p:txBody>
        </p:sp>
      </p:grpSp>
      <p:grpSp>
        <p:nvGrpSpPr>
          <p:cNvPr id="7" name="Group 31"/>
          <p:cNvGrpSpPr>
            <a:grpSpLocks/>
          </p:cNvGrpSpPr>
          <p:nvPr/>
        </p:nvGrpSpPr>
        <p:grpSpPr bwMode="auto">
          <a:xfrm>
            <a:off x="708025" y="914400"/>
            <a:ext cx="7978775" cy="5472113"/>
            <a:chOff x="446" y="576"/>
            <a:chExt cx="5026" cy="3447"/>
          </a:xfrm>
        </p:grpSpPr>
        <p:sp>
          <p:nvSpPr>
            <p:cNvPr id="9236" name="WordArt 22"/>
            <p:cNvSpPr>
              <a:spLocks noChangeArrowheads="1" noChangeShapeType="1" noTextEdit="1"/>
            </p:cNvSpPr>
            <p:nvPr/>
          </p:nvSpPr>
          <p:spPr bwMode="auto">
            <a:xfrm>
              <a:off x="1392" y="576"/>
              <a:ext cx="3360" cy="144"/>
            </a:xfrm>
            <a:prstGeom prst="rect">
              <a:avLst/>
            </a:prstGeom>
          </p:spPr>
          <p:txBody>
            <a:bodyPr spcFirstLastPara="1" wrap="none" fromWordArt="1">
              <a:prstTxWarp prst="textArchUp">
                <a:avLst>
                  <a:gd name="adj" fmla="val 10800004"/>
                </a:avLst>
              </a:prstTxWarp>
            </a:bodyPr>
            <a:lstStyle/>
            <a:p>
              <a:pPr algn="ctr"/>
              <a:r>
                <a:rPr lang="en-US" b="1" kern="10">
                  <a:ln w="9525">
                    <a:solidFill>
                      <a:srgbClr val="000000"/>
                    </a:solidFill>
                    <a:round/>
                    <a:headEnd/>
                    <a:tailEnd/>
                  </a:ln>
                  <a:solidFill>
                    <a:srgbClr val="3366FF"/>
                  </a:solidFill>
                  <a:latin typeface="Arial Black"/>
                </a:rPr>
                <a:t>Social Determinants of Health  </a:t>
              </a:r>
              <a:endParaRPr lang="ar-JO" b="1" kern="10">
                <a:ln w="9525">
                  <a:solidFill>
                    <a:srgbClr val="000000"/>
                  </a:solidFill>
                  <a:round/>
                  <a:headEnd/>
                  <a:tailEnd/>
                </a:ln>
                <a:solidFill>
                  <a:srgbClr val="3366FF"/>
                </a:solidFill>
                <a:latin typeface="Arial Black"/>
              </a:endParaRPr>
            </a:p>
          </p:txBody>
        </p:sp>
        <p:sp>
          <p:nvSpPr>
            <p:cNvPr id="9237" name="Text Box 25"/>
            <p:cNvSpPr txBox="1">
              <a:spLocks noChangeArrowheads="1"/>
            </p:cNvSpPr>
            <p:nvPr/>
          </p:nvSpPr>
          <p:spPr bwMode="auto">
            <a:xfrm>
              <a:off x="446" y="3792"/>
              <a:ext cx="5026" cy="231"/>
            </a:xfrm>
            <a:prstGeom prst="rect">
              <a:avLst/>
            </a:prstGeom>
            <a:solidFill>
              <a:schemeClr val="accent1"/>
            </a:solidFill>
            <a:ln w="9525">
              <a:noFill/>
              <a:miter lim="800000"/>
              <a:headEnd/>
              <a:tailEnd/>
            </a:ln>
          </p:spPr>
          <p:txBody>
            <a:bodyPr>
              <a:spAutoFit/>
            </a:bodyPr>
            <a:lstStyle/>
            <a:p>
              <a:pPr algn="ctr">
                <a:spcBef>
                  <a:spcPct val="50000"/>
                </a:spcBef>
              </a:pPr>
              <a:r>
                <a:rPr lang="en-US" b="1">
                  <a:solidFill>
                    <a:schemeClr val="accent2"/>
                  </a:solidFill>
                  <a:latin typeface="Arial" pitchFamily="34" charset="0"/>
                </a:rPr>
                <a:t>C O M M U N I T Y   P A R T I C I P A T I O N</a:t>
              </a:r>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gtEl>
                                        <p:attrNameLst>
                                          <p:attrName>style.visibility</p:attrName>
                                        </p:attrNameLst>
                                      </p:cBhvr>
                                      <p:to>
                                        <p:strVal val="visible"/>
                                      </p:to>
                                    </p:set>
                                    <p:anim calcmode="lin" valueType="num">
                                      <p:cBhvr additive="base">
                                        <p:cTn id="13" dur="500" fill="hold"/>
                                        <p:tgtEl>
                                          <p:spTgt spid="3"/>
                                        </p:tgtEl>
                                        <p:attrNameLst>
                                          <p:attrName>ppt_x</p:attrName>
                                        </p:attrNameLst>
                                      </p:cBhvr>
                                      <p:tavLst>
                                        <p:tav tm="0">
                                          <p:val>
                                            <p:strVal val="#ppt_x"/>
                                          </p:val>
                                        </p:tav>
                                        <p:tav tm="100000">
                                          <p:val>
                                            <p:strVal val="#ppt_x"/>
                                          </p:val>
                                        </p:tav>
                                      </p:tavLst>
                                    </p:anim>
                                    <p:anim calcmode="lin" valueType="num">
                                      <p:cBhvr additive="base">
                                        <p:cTn id="14" dur="500" fill="hold"/>
                                        <p:tgtEl>
                                          <p:spTgt spid="3"/>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5"/>
                                        </p:tgtEl>
                                        <p:attrNameLst>
                                          <p:attrName>style.visibility</p:attrName>
                                        </p:attrNameLst>
                                      </p:cBhvr>
                                      <p:to>
                                        <p:strVal val="visible"/>
                                      </p:to>
                                    </p:set>
                                    <p:anim calcmode="lin" valueType="num">
                                      <p:cBhvr additive="base">
                                        <p:cTn id="19" dur="500" fill="hold"/>
                                        <p:tgtEl>
                                          <p:spTgt spid="5"/>
                                        </p:tgtEl>
                                        <p:attrNameLst>
                                          <p:attrName>ppt_x</p:attrName>
                                        </p:attrNameLst>
                                      </p:cBhvr>
                                      <p:tavLst>
                                        <p:tav tm="0">
                                          <p:val>
                                            <p:strVal val="#ppt_x"/>
                                          </p:val>
                                        </p:tav>
                                        <p:tav tm="100000">
                                          <p:val>
                                            <p:strVal val="#ppt_x"/>
                                          </p:val>
                                        </p:tav>
                                      </p:tavLst>
                                    </p:anim>
                                    <p:anim calcmode="lin" valueType="num">
                                      <p:cBhvr additive="base">
                                        <p:cTn id="20" dur="500" fill="hold"/>
                                        <p:tgtEl>
                                          <p:spTgt spid="5"/>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7"/>
                                        </p:tgtEl>
                                        <p:attrNameLst>
                                          <p:attrName>style.visibility</p:attrName>
                                        </p:attrNameLst>
                                      </p:cBhvr>
                                      <p:to>
                                        <p:strVal val="visible"/>
                                      </p:to>
                                    </p:set>
                                    <p:anim calcmode="lin" valueType="num">
                                      <p:cBhvr additive="base">
                                        <p:cTn id="25" dur="500" fill="hold"/>
                                        <p:tgtEl>
                                          <p:spTgt spid="7"/>
                                        </p:tgtEl>
                                        <p:attrNameLst>
                                          <p:attrName>ppt_x</p:attrName>
                                        </p:attrNameLst>
                                      </p:cBhvr>
                                      <p:tavLst>
                                        <p:tav tm="0">
                                          <p:val>
                                            <p:strVal val="#ppt_x"/>
                                          </p:val>
                                        </p:tav>
                                        <p:tav tm="100000">
                                          <p:val>
                                            <p:strVal val="#ppt_x"/>
                                          </p:val>
                                        </p:tav>
                                      </p:tavLst>
                                    </p:anim>
                                    <p:anim calcmode="lin" valueType="num">
                                      <p:cBhvr additive="base">
                                        <p:cTn id="26" dur="500" fill="hold"/>
                                        <p:tgtEl>
                                          <p:spTgt spid="7"/>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ctrTitle"/>
          </p:nvPr>
        </p:nvSpPr>
        <p:spPr>
          <a:xfrm>
            <a:off x="827584" y="0"/>
            <a:ext cx="7772400" cy="1470025"/>
          </a:xfrm>
        </p:spPr>
        <p:txBody>
          <a:bodyPr/>
          <a:lstStyle/>
          <a:p>
            <a:pPr eaLnBrk="1" hangingPunct="1"/>
            <a:r>
              <a:rPr lang="en-US" sz="4000" b="1" dirty="0" smtClean="0"/>
              <a:t>HS in the EMR</a:t>
            </a:r>
          </a:p>
        </p:txBody>
      </p:sp>
      <p:sp>
        <p:nvSpPr>
          <p:cNvPr id="5" name="Rectangle 3"/>
          <p:cNvSpPr>
            <a:spLocks noGrp="1" noChangeArrowheads="1"/>
          </p:cNvSpPr>
          <p:nvPr>
            <p:ph type="subTitle" idx="1"/>
          </p:nvPr>
        </p:nvSpPr>
        <p:spPr>
          <a:xfrm>
            <a:off x="428596" y="1357298"/>
            <a:ext cx="7160840" cy="4536504"/>
          </a:xfrm>
        </p:spPr>
        <p:txBody>
          <a:bodyPr>
            <a:normAutofit/>
          </a:bodyPr>
          <a:lstStyle/>
          <a:p>
            <a:pPr algn="l" eaLnBrk="1" hangingPunct="1"/>
            <a:r>
              <a:rPr lang="en-US" sz="2400" b="1" dirty="0" smtClean="0"/>
              <a:t>Common features : </a:t>
            </a:r>
          </a:p>
          <a:p>
            <a:pPr algn="l" eaLnBrk="1" hangingPunct="1">
              <a:buFont typeface="Wingdings" pitchFamily="2" charset="2"/>
              <a:buNone/>
            </a:pPr>
            <a:r>
              <a:rPr lang="en-US" sz="2400" dirty="0" smtClean="0"/>
              <a:t>  - inherited from colonial era: curative oriented, hospital centered</a:t>
            </a:r>
          </a:p>
          <a:p>
            <a:pPr algn="l" eaLnBrk="1" hangingPunct="1">
              <a:buFont typeface="Wingdings" pitchFamily="2" charset="2"/>
              <a:buNone/>
            </a:pPr>
            <a:r>
              <a:rPr lang="en-US" sz="2400" dirty="0" smtClean="0"/>
              <a:t>  - lack clear vision for health development</a:t>
            </a:r>
          </a:p>
          <a:p>
            <a:pPr algn="l" eaLnBrk="1" hangingPunct="1">
              <a:buFont typeface="Wingdings" pitchFamily="2" charset="2"/>
              <a:buNone/>
            </a:pPr>
            <a:r>
              <a:rPr lang="en-US" sz="2400" dirty="0" smtClean="0"/>
              <a:t>  - limited community participation &amp; empowerment </a:t>
            </a:r>
          </a:p>
          <a:p>
            <a:pPr algn="l" eaLnBrk="1" hangingPunct="1">
              <a:buFont typeface="Wingdings" pitchFamily="2" charset="2"/>
              <a:buNone/>
            </a:pPr>
            <a:r>
              <a:rPr lang="en-US" sz="2400" dirty="0" smtClean="0"/>
              <a:t>  - have </a:t>
            </a:r>
            <a:r>
              <a:rPr lang="en-US" sz="2400" b="1" dirty="0" smtClean="0"/>
              <a:t>mixed financing</a:t>
            </a:r>
            <a:r>
              <a:rPr lang="en-US" sz="2400" dirty="0" smtClean="0"/>
              <a:t> systems: tax based,    </a:t>
            </a:r>
          </a:p>
          <a:p>
            <a:pPr algn="l" eaLnBrk="1" hangingPunct="1">
              <a:buFont typeface="Wingdings" pitchFamily="2" charset="2"/>
              <a:buNone/>
            </a:pPr>
            <a:r>
              <a:rPr lang="en-US" sz="2400" dirty="0" smtClean="0"/>
              <a:t>    social, private &amp; limited community </a:t>
            </a:r>
          </a:p>
          <a:p>
            <a:pPr algn="l" eaLnBrk="1" hangingPunct="1">
              <a:buFont typeface="Wingdings" pitchFamily="2" charset="2"/>
              <a:buNone/>
            </a:pPr>
            <a:r>
              <a:rPr lang="en-US" sz="2400" dirty="0" smtClean="0"/>
              <a:t>    insurance</a:t>
            </a:r>
          </a:p>
          <a:p>
            <a:pPr algn="l" eaLnBrk="1" hangingPunct="1">
              <a:buFont typeface="Wingdings" pitchFamily="2" charset="2"/>
              <a:buNone/>
            </a:pPr>
            <a:r>
              <a:rPr lang="en-US" sz="2400" dirty="0" smtClean="0"/>
              <a:t>  - limited social health protection except GCC &amp; oil producing countries</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457200" y="1219200"/>
            <a:ext cx="8229600" cy="5410200"/>
          </a:xfrm>
          <a:prstGeom prst="rect">
            <a:avLst/>
          </a:prstGeom>
        </p:spPr>
        <p:txBody>
          <a:bodyPr/>
          <a:lstStyle/>
          <a:p>
            <a:pPr marL="342900" marR="0" lvl="0" indent="-342900" algn="l" defTabSz="914400" rtl="0" eaLnBrk="1" fontAlgn="auto" latinLnBrk="0" hangingPunct="1">
              <a:lnSpc>
                <a:spcPct val="80000"/>
              </a:lnSpc>
              <a:spcBef>
                <a:spcPct val="20000"/>
              </a:spcBef>
              <a:spcAft>
                <a:spcPts val="0"/>
              </a:spcAft>
              <a:buClrTx/>
              <a:buSzTx/>
              <a:buFont typeface="Wingdings" pitchFamily="2" charset="2"/>
              <a:buNone/>
              <a:tabLst/>
              <a:defRPr/>
            </a:pPr>
            <a:endParaRPr kumimoji="0" lang="en-US" sz="1800" b="1"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l" defTabSz="914400" rtl="0" eaLnBrk="1" fontAlgn="auto" latinLnBrk="0" hangingPunct="1">
              <a:lnSpc>
                <a:spcPct val="80000"/>
              </a:lnSpc>
              <a:spcBef>
                <a:spcPct val="20000"/>
              </a:spcBef>
              <a:spcAft>
                <a:spcPts val="0"/>
              </a:spcAft>
              <a:buClrTx/>
              <a:buSzTx/>
              <a:buFont typeface="Arial" pitchFamily="34" charset="0"/>
              <a:buChar char="•"/>
              <a:tabLst/>
              <a:defRPr/>
            </a:pPr>
            <a:r>
              <a:rPr kumimoji="0" lang="en-US" sz="2800" b="1" i="0" u="none" strike="noStrike" kern="1200" cap="none" spc="0" normalizeH="0" baseline="0" noProof="0" dirty="0" smtClean="0">
                <a:ln>
                  <a:noFill/>
                </a:ln>
                <a:solidFill>
                  <a:schemeClr val="tx1"/>
                </a:solidFill>
                <a:effectLst/>
                <a:uLnTx/>
                <a:uFillTx/>
                <a:latin typeface="+mn-lt"/>
                <a:ea typeface="+mn-ea"/>
                <a:cs typeface="+mn-cs"/>
              </a:rPr>
              <a:t>Common features :</a:t>
            </a:r>
          </a:p>
          <a:p>
            <a:pPr marL="342900" marR="0" lvl="0" indent="-342900" algn="l"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1800" b="1" i="0" u="none" strike="noStrike" kern="1200" cap="none" spc="0" normalizeH="0" baseline="0" noProof="0" dirty="0" smtClean="0">
                <a:ln>
                  <a:noFill/>
                </a:ln>
                <a:solidFill>
                  <a:schemeClr val="tx1"/>
                </a:solidFill>
                <a:effectLst/>
                <a:uLnTx/>
                <a:uFillTx/>
                <a:latin typeface="+mn-lt"/>
                <a:ea typeface="+mn-ea"/>
                <a:cs typeface="+mn-cs"/>
              </a:rPr>
              <a:t> </a:t>
            </a:r>
            <a:r>
              <a:rPr kumimoji="0" lang="en-US" sz="1800" b="0" i="0" u="none" strike="noStrike" kern="1200" cap="none" spc="0" normalizeH="0" baseline="0" noProof="0" dirty="0" smtClean="0">
                <a:ln>
                  <a:noFill/>
                </a:ln>
                <a:solidFill>
                  <a:schemeClr val="tx1"/>
                </a:solidFill>
                <a:effectLst/>
                <a:uLnTx/>
                <a:uFillTx/>
                <a:latin typeface="+mn-lt"/>
                <a:ea typeface="+mn-ea"/>
                <a:cs typeface="+mn-cs"/>
              </a:rPr>
              <a:t> </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1800" b="0" i="0" u="none" strike="noStrike" kern="1200" cap="none" spc="0" normalizeH="0" baseline="0" noProof="0" dirty="0" smtClean="0">
                <a:ln>
                  <a:noFill/>
                </a:ln>
                <a:solidFill>
                  <a:schemeClr val="tx1"/>
                </a:solidFill>
                <a:effectLst/>
                <a:uLnTx/>
                <a:uFillTx/>
                <a:latin typeface="+mn-lt"/>
                <a:ea typeface="+mn-ea"/>
                <a:cs typeface="+mn-cs"/>
              </a:rPr>
              <a:t>  </a:t>
            </a:r>
            <a:r>
              <a:rPr kumimoji="0" lang="en-US" sz="1800" i="0" u="none" strike="noStrike" kern="1200" cap="none" spc="0" normalizeH="0" baseline="0" noProof="0" dirty="0" smtClean="0">
                <a:ln>
                  <a:noFill/>
                </a:ln>
                <a:solidFill>
                  <a:schemeClr val="tx1"/>
                </a:solidFill>
                <a:effectLst/>
                <a:uLnTx/>
                <a:uFillTx/>
                <a:latin typeface="+mn-lt"/>
                <a:ea typeface="+mn-ea"/>
                <a:cs typeface="+mn-cs"/>
              </a:rPr>
              <a:t>- </a:t>
            </a:r>
            <a:r>
              <a:rPr kumimoji="0" lang="en-US" sz="2400" i="0" u="none" strike="noStrike" kern="1200" cap="none" spc="0" normalizeH="0" baseline="0" noProof="0" dirty="0" smtClean="0">
                <a:ln>
                  <a:noFill/>
                </a:ln>
                <a:solidFill>
                  <a:schemeClr val="tx1"/>
                </a:solidFill>
                <a:effectLst/>
                <a:uLnTx/>
                <a:uFillTx/>
                <a:latin typeface="+mn-lt"/>
                <a:ea typeface="+mn-ea"/>
                <a:cs typeface="+mn-cs"/>
              </a:rPr>
              <a:t>decreasing trend of public spending on health </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shifting the burden to households.</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 workforce inequitably distributed.</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 growing role of private sector in service provision</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a:t>
            </a:r>
            <a:r>
              <a:rPr kumimoji="0" lang="en-US" sz="2400" i="1" u="none" strike="noStrike" kern="1200" cap="none" spc="0" normalizeH="0" baseline="0" noProof="0" dirty="0" smtClean="0">
                <a:ln>
                  <a:noFill/>
                </a:ln>
                <a:solidFill>
                  <a:schemeClr val="tx1"/>
                </a:solidFill>
                <a:effectLst/>
                <a:uLnTx/>
                <a:uFillTx/>
                <a:latin typeface="+mn-lt"/>
                <a:ea typeface="+mn-ea"/>
                <a:cs typeface="+mn-cs"/>
              </a:rPr>
              <a:t>-</a:t>
            </a:r>
            <a:r>
              <a:rPr kumimoji="0" lang="en-US" sz="2400" i="0" u="none" strike="noStrike" kern="1200" cap="none" spc="0" normalizeH="0" baseline="0" noProof="0" dirty="0" smtClean="0">
                <a:ln>
                  <a:noFill/>
                </a:ln>
                <a:solidFill>
                  <a:schemeClr val="tx1"/>
                </a:solidFill>
                <a:effectLst/>
                <a:uLnTx/>
                <a:uFillTx/>
                <a:latin typeface="+mn-lt"/>
                <a:ea typeface="+mn-ea"/>
                <a:cs typeface="+mn-cs"/>
              </a:rPr>
              <a:t> committed to health as human right ( constitutions).</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-improvement in health outcomes &amp; coverage by important services.</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2400" i="0" u="none" strike="noStrike" kern="1200" cap="none" spc="0" normalizeH="0" baseline="0" noProof="0" dirty="0" smtClean="0">
                <a:ln>
                  <a:noFill/>
                </a:ln>
                <a:solidFill>
                  <a:schemeClr val="tx1"/>
                </a:solidFill>
                <a:effectLst/>
                <a:uLnTx/>
                <a:uFillTx/>
                <a:latin typeface="+mn-lt"/>
                <a:ea typeface="+mn-ea"/>
                <a:cs typeface="+mn-cs"/>
              </a:rPr>
              <a:t>  - committed to HFA through PHC.</a:t>
            </a: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endParaRPr kumimoji="0" lang="en-US" sz="240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defTabSz="914400" rtl="0" eaLnBrk="1" fontAlgn="auto" latinLnBrk="0" hangingPunct="1">
              <a:lnSpc>
                <a:spcPct val="80000"/>
              </a:lnSpc>
              <a:spcBef>
                <a:spcPct val="20000"/>
              </a:spcBef>
              <a:spcAft>
                <a:spcPts val="0"/>
              </a:spcAft>
              <a:buClrTx/>
              <a:buSzTx/>
              <a:buFont typeface="Wingdings" pitchFamily="2" charset="2"/>
              <a:buNone/>
              <a:tabLst/>
              <a:defRPr/>
            </a:pPr>
            <a:r>
              <a:rPr kumimoji="0" lang="en-US" sz="800" i="0" u="none" strike="noStrike" kern="1200" cap="none" spc="0" normalizeH="0" baseline="0" noProof="0" dirty="0" smtClean="0">
                <a:ln>
                  <a:noFill/>
                </a:ln>
                <a:solidFill>
                  <a:schemeClr val="tx1"/>
                </a:solidFill>
                <a:effectLst/>
                <a:uLnTx/>
                <a:uFillTx/>
                <a:latin typeface="+mn-lt"/>
                <a:ea typeface="+mn-ea"/>
                <a:cs typeface="+mn-cs"/>
              </a:rPr>
              <a:t>  </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457200" y="428604"/>
            <a:ext cx="8229600" cy="5702321"/>
          </a:xfrm>
          <a:prstGeom prst="rect">
            <a:avLst/>
          </a:prstGeom>
        </p:spPr>
        <p:txBody>
          <a:bodyPr/>
          <a:lstStyle/>
          <a:p>
            <a:pPr marL="609600" marR="0" lvl="0" indent="-609600" algn="l" defTabSz="914400" rtl="0" eaLnBrk="1" fontAlgn="auto" latinLnBrk="0" hangingPunct="1">
              <a:lnSpc>
                <a:spcPct val="90000"/>
              </a:lnSpc>
              <a:spcBef>
                <a:spcPct val="20000"/>
              </a:spcBef>
              <a:spcAft>
                <a:spcPts val="0"/>
              </a:spcAft>
              <a:buClrTx/>
              <a:buSzTx/>
              <a:buFont typeface="Arial" pitchFamily="34" charset="0"/>
              <a:buChar char="•"/>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Differences :</a:t>
            </a:r>
          </a:p>
          <a:p>
            <a:pPr marL="609600" marR="0" lvl="0" indent="-6096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1" i="0" u="none" strike="noStrike" kern="1200" cap="none" spc="0" normalizeH="0" baseline="0" noProof="0" dirty="0" smtClean="0">
                <a:ln>
                  <a:noFill/>
                </a:ln>
                <a:solidFill>
                  <a:schemeClr val="tx1"/>
                </a:solidFill>
                <a:effectLst/>
                <a:uLnTx/>
                <a:uFillTx/>
                <a:latin typeface="+mn-lt"/>
                <a:ea typeface="+mn-ea"/>
                <a:cs typeface="+mn-cs"/>
              </a:rPr>
              <a:t>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 various levels of development ( influenced by social determinants)</a:t>
            </a:r>
          </a:p>
          <a:p>
            <a:pPr marL="609600" marR="0" lvl="0" indent="-6096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various </a:t>
            </a:r>
            <a:r>
              <a:rPr kumimoji="0" lang="en-US" sz="3200" b="1" i="0" u="none" strike="noStrike" kern="1200" cap="none" spc="0" normalizeH="0" baseline="0" noProof="0" dirty="0" smtClean="0">
                <a:ln>
                  <a:noFill/>
                </a:ln>
                <a:solidFill>
                  <a:schemeClr val="tx1"/>
                </a:solidFill>
                <a:effectLst/>
                <a:uLnTx/>
                <a:uFillTx/>
                <a:latin typeface="+mn-lt"/>
                <a:ea typeface="+mn-ea"/>
                <a:cs typeface="+mn-cs"/>
              </a:rPr>
              <a:t>stages </a:t>
            </a:r>
            <a:r>
              <a:rPr kumimoji="0" lang="en-US" sz="3200" b="0" i="0" u="none" strike="noStrike" kern="1200" cap="none" spc="0" normalizeH="0" baseline="0" noProof="0" dirty="0" smtClean="0">
                <a:ln>
                  <a:noFill/>
                </a:ln>
                <a:solidFill>
                  <a:schemeClr val="tx1"/>
                </a:solidFill>
                <a:effectLst/>
                <a:uLnTx/>
                <a:uFillTx/>
                <a:latin typeface="+mn-lt"/>
                <a:ea typeface="+mn-ea"/>
                <a:cs typeface="+mn-cs"/>
              </a:rPr>
              <a:t>of epidemiological &amp; demographic transitions</a:t>
            </a:r>
          </a:p>
          <a:p>
            <a:pPr marL="609600" marR="0" lvl="0" indent="-6096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spending on health : ( in UAE 50 times more per capita spending than Somalia )</a:t>
            </a:r>
          </a:p>
          <a:p>
            <a:pPr marL="609600" marR="0" lvl="0" indent="-6096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 large range of social health protection : from less than 10% to universal access</a:t>
            </a:r>
          </a:p>
          <a:p>
            <a:pPr marL="609600" marR="0" lvl="0" indent="-609600" algn="l" defTabSz="914400" rtl="0" eaLnBrk="1" fontAlgn="auto" latinLnBrk="0" hangingPunct="1">
              <a:lnSpc>
                <a:spcPct val="90000"/>
              </a:lnSpc>
              <a:spcBef>
                <a:spcPct val="20000"/>
              </a:spcBef>
              <a:spcAft>
                <a:spcPts val="0"/>
              </a:spcAft>
              <a:buClrTx/>
              <a:buSzTx/>
              <a:buFont typeface="Wingdings" pitchFamily="2" charset="2"/>
              <a:buNone/>
              <a:tabLst/>
              <a:defRPr/>
            </a:pPr>
            <a:r>
              <a:rPr kumimoji="0" lang="en-US" sz="3200" b="0" i="0" u="none" strike="noStrike" kern="1200" cap="none" spc="0" normalizeH="0" baseline="0" noProof="0" dirty="0" smtClean="0">
                <a:ln>
                  <a:noFill/>
                </a:ln>
                <a:solidFill>
                  <a:schemeClr val="tx1"/>
                </a:solidFill>
                <a:effectLst/>
                <a:uLnTx/>
                <a:uFillTx/>
                <a:latin typeface="+mn-lt"/>
                <a:ea typeface="+mn-ea"/>
                <a:cs typeface="+mn-cs"/>
              </a:rPr>
              <a:t>   </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3"/>
          <p:cNvSpPr txBox="1">
            <a:spLocks noChangeArrowheads="1"/>
          </p:cNvSpPr>
          <p:nvPr/>
        </p:nvSpPr>
        <p:spPr>
          <a:xfrm>
            <a:off x="457200" y="500042"/>
            <a:ext cx="8229600" cy="5630883"/>
          </a:xfrm>
          <a:prstGeom prst="rect">
            <a:avLst/>
          </a:prstGeom>
        </p:spPr>
        <p:txBody>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2400" b="1" i="0" u="none" strike="noStrike" kern="1200" cap="none" spc="0" normalizeH="0" baseline="0" noProof="0" dirty="0" smtClean="0">
                <a:ln>
                  <a:noFill/>
                </a:ln>
                <a:solidFill>
                  <a:schemeClr val="tx1"/>
                </a:solidFill>
                <a:effectLst/>
                <a:uLnTx/>
                <a:uFillTx/>
                <a:latin typeface="+mn-lt"/>
                <a:ea typeface="+mn-ea"/>
                <a:cs typeface="+mn-cs"/>
              </a:rPr>
              <a:t>Low income countries : ( 50 % pop)</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1" i="0" u="none" strike="noStrike" kern="1200" cap="none" spc="0" normalizeH="0" baseline="0" noProof="0" dirty="0" smtClean="0">
                <a:ln>
                  <a:noFill/>
                </a:ln>
                <a:solidFill>
                  <a:schemeClr val="tx1"/>
                </a:solidFill>
                <a:effectLst/>
                <a:uLnTx/>
                <a:uFillTx/>
                <a:latin typeface="+mn-lt"/>
                <a:ea typeface="+mn-ea"/>
                <a:cs typeface="+mn-cs"/>
              </a:rPr>
              <a:t>  </a:t>
            </a:r>
            <a:r>
              <a:rPr kumimoji="0" lang="en-US" sz="2400" b="0" i="0" u="none" strike="noStrike" kern="1200" cap="none" spc="0" normalizeH="0" baseline="0" noProof="0" dirty="0" smtClean="0">
                <a:ln>
                  <a:noFill/>
                </a:ln>
                <a:solidFill>
                  <a:schemeClr val="tx1"/>
                </a:solidFill>
                <a:effectLst/>
                <a:uLnTx/>
                <a:uFillTx/>
                <a:latin typeface="+mn-lt"/>
                <a:ea typeface="+mn-ea"/>
                <a:cs typeface="+mn-cs"/>
              </a:rPr>
              <a:t>- poor health outcomes ( </a:t>
            </a:r>
            <a:r>
              <a:rPr kumimoji="0" lang="en-US" sz="2400" b="1" i="0" u="none" strike="noStrike" kern="1200" cap="none" spc="0" normalizeH="0" baseline="0" noProof="0" dirty="0" smtClean="0">
                <a:ln>
                  <a:noFill/>
                </a:ln>
                <a:solidFill>
                  <a:schemeClr val="tx1"/>
                </a:solidFill>
                <a:effectLst/>
                <a:uLnTx/>
                <a:uFillTx/>
                <a:latin typeface="+mn-lt"/>
                <a:ea typeface="+mn-ea"/>
                <a:cs typeface="+mn-cs"/>
              </a:rPr>
              <a:t>LE 50-60</a:t>
            </a:r>
            <a:r>
              <a:rPr kumimoji="0" lang="en-US" sz="2400" b="0" i="0" u="none" strike="noStrike" kern="1200" cap="none" spc="0" normalizeH="0" baseline="0" noProof="0" dirty="0" smtClean="0">
                <a:ln>
                  <a:noFill/>
                </a:ln>
                <a:solidFill>
                  <a:schemeClr val="tx1"/>
                </a:solidFill>
                <a:effectLst/>
                <a:uLnTx/>
                <a:uFillTx/>
                <a:latin typeface="+mn-lt"/>
                <a:ea typeface="+mn-ea"/>
                <a:cs typeface="+mn-cs"/>
              </a:rPr>
              <a:t>) &amp; high </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mortality ( maternal &amp; child)</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 early stages of transition</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 limited access to health care</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 under funded HS ( financial gap 6 billion </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US $ annually)</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 low coverage by social health protection</a:t>
            </a:r>
          </a:p>
          <a:p>
            <a:pPr marL="342900" marR="0" lvl="0" indent="-342900" algn="l" defTabSz="914400" rtl="0" eaLnBrk="1" fontAlgn="auto" latinLnBrk="0" hangingPunct="1">
              <a:lnSpc>
                <a:spcPct val="100000"/>
              </a:lnSpc>
              <a:spcBef>
                <a:spcPct val="20000"/>
              </a:spcBef>
              <a:spcAft>
                <a:spcPts val="0"/>
              </a:spcAft>
              <a:buClrTx/>
              <a:buSzTx/>
              <a:buFont typeface="Wingdings" pitchFamily="2" charset="2"/>
              <a:buNone/>
              <a:tabLst/>
              <a:defRPr/>
            </a:pPr>
            <a:r>
              <a:rPr kumimoji="0" lang="en-US" sz="2400" b="0" i="0" u="none" strike="noStrike" kern="1200" cap="none" spc="0" normalizeH="0" baseline="0" noProof="0" dirty="0" smtClean="0">
                <a:ln>
                  <a:noFill/>
                </a:ln>
                <a:solidFill>
                  <a:schemeClr val="tx1"/>
                </a:solidFill>
                <a:effectLst/>
                <a:uLnTx/>
                <a:uFillTx/>
                <a:latin typeface="+mn-lt"/>
                <a:ea typeface="+mn-ea"/>
                <a:cs typeface="+mn-cs"/>
              </a:rPr>
              <a:t>  - some are in </a:t>
            </a:r>
            <a:r>
              <a:rPr kumimoji="0" lang="en-US" sz="2400" b="1" i="0" u="none" strike="noStrike" kern="1200" cap="none" spc="0" normalizeH="0" baseline="0" noProof="0" dirty="0" smtClean="0">
                <a:ln>
                  <a:noFill/>
                </a:ln>
                <a:solidFill>
                  <a:schemeClr val="tx1"/>
                </a:solidFill>
                <a:effectLst/>
                <a:uLnTx/>
                <a:uFillTx/>
                <a:latin typeface="+mn-lt"/>
                <a:ea typeface="+mn-ea"/>
                <a:cs typeface="+mn-cs"/>
              </a:rPr>
              <a:t>complex</a:t>
            </a:r>
            <a:r>
              <a:rPr kumimoji="0" lang="en-US" sz="2400" b="0" i="0" u="none" strike="noStrike" kern="1200" cap="none" spc="0" normalizeH="0" baseline="0" noProof="0" dirty="0" smtClean="0">
                <a:ln>
                  <a:noFill/>
                </a:ln>
                <a:solidFill>
                  <a:schemeClr val="tx1"/>
                </a:solidFill>
                <a:effectLst/>
                <a:uLnTx/>
                <a:uFillTx/>
                <a:latin typeface="+mn-lt"/>
                <a:ea typeface="+mn-ea"/>
                <a:cs typeface="+mn-cs"/>
              </a:rPr>
              <a:t> emergencies</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257</TotalTime>
  <Words>2289</Words>
  <Application>Microsoft Office PowerPoint</Application>
  <PresentationFormat>On-screen Show (4:3)</PresentationFormat>
  <Paragraphs>290</Paragraphs>
  <Slides>46</Slides>
  <Notes>2</Notes>
  <HiddenSlides>0</HiddenSlides>
  <MMClips>0</MMClips>
  <ScaleCrop>false</ScaleCrop>
  <HeadingPairs>
    <vt:vector size="4" baseType="variant">
      <vt:variant>
        <vt:lpstr>Theme</vt:lpstr>
      </vt:variant>
      <vt:variant>
        <vt:i4>1</vt:i4>
      </vt:variant>
      <vt:variant>
        <vt:lpstr>Slide Titles</vt:lpstr>
      </vt:variant>
      <vt:variant>
        <vt:i4>46</vt:i4>
      </vt:variant>
    </vt:vector>
  </HeadingPairs>
  <TitlesOfParts>
    <vt:vector size="47" baseType="lpstr">
      <vt:lpstr>Office Theme</vt:lpstr>
      <vt:lpstr> Role of Research in Policy Making</vt:lpstr>
      <vt:lpstr>Health systems</vt:lpstr>
      <vt:lpstr>Slide 3</vt:lpstr>
      <vt:lpstr>HS goals</vt:lpstr>
      <vt:lpstr>Slide 5</vt:lpstr>
      <vt:lpstr>HS in the EMR</vt:lpstr>
      <vt:lpstr>Slide 7</vt:lpstr>
      <vt:lpstr>Slide 8</vt:lpstr>
      <vt:lpstr>Slide 9</vt:lpstr>
      <vt:lpstr>Slide 10</vt:lpstr>
      <vt:lpstr>Slide 11</vt:lpstr>
      <vt:lpstr>Major issues &amp; challenges</vt:lpstr>
      <vt:lpstr>Slide 13</vt:lpstr>
      <vt:lpstr>Directions to improve HS performance</vt:lpstr>
      <vt:lpstr>Slide 15</vt:lpstr>
      <vt:lpstr>Slide 16</vt:lpstr>
      <vt:lpstr>Slide 17</vt:lpstr>
      <vt:lpstr>What is the place for research evidence in management and policymaking?</vt:lpstr>
      <vt:lpstr>Knowledge translation key concepts </vt:lpstr>
      <vt:lpstr>Slide 20</vt:lpstr>
      <vt:lpstr>Systematic reviews of research evidence</vt:lpstr>
      <vt:lpstr>Slide 22</vt:lpstr>
      <vt:lpstr>Slide 23</vt:lpstr>
      <vt:lpstr>Slide 24</vt:lpstr>
      <vt:lpstr>Knowledge for knowledge translation</vt:lpstr>
      <vt:lpstr>Group Exercise </vt:lpstr>
      <vt:lpstr>Knowledge translation models</vt:lpstr>
      <vt:lpstr>Push models</vt:lpstr>
      <vt:lpstr>Pull models</vt:lpstr>
      <vt:lpstr>Linkage and exchange</vt:lpstr>
      <vt:lpstr>Knowledge brokers</vt:lpstr>
      <vt:lpstr>Knowledge brokers</vt:lpstr>
      <vt:lpstr>Health Services Research</vt:lpstr>
      <vt:lpstr>Slide 34</vt:lpstr>
      <vt:lpstr>Slide 35</vt:lpstr>
      <vt:lpstr>Slide 36</vt:lpstr>
      <vt:lpstr>Slide 37</vt:lpstr>
      <vt:lpstr>Slide 38</vt:lpstr>
      <vt:lpstr>Slide 39</vt:lpstr>
      <vt:lpstr>Factors that influence health policymaking </vt:lpstr>
      <vt:lpstr>Factors influencing policymaking process</vt:lpstr>
      <vt:lpstr>Slide 42</vt:lpstr>
      <vt:lpstr>Slide 43</vt:lpstr>
      <vt:lpstr>Barriers and facilitators to evidence- informed policies and strategies to improve evidence to policy</vt:lpstr>
      <vt:lpstr>Slide 45</vt:lpstr>
      <vt:lpstr>Policymakers’ training needs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Health systems</dc:title>
  <dc:creator>hp</dc:creator>
  <cp:lastModifiedBy>USER</cp:lastModifiedBy>
  <cp:revision>52</cp:revision>
  <dcterms:created xsi:type="dcterms:W3CDTF">2013-05-23T00:10:51Z</dcterms:created>
  <dcterms:modified xsi:type="dcterms:W3CDTF">2013-06-04T12:29:16Z</dcterms:modified>
</cp:coreProperties>
</file>

<file path=docProps/thumbnail.jpeg>
</file>