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6"/>
  </p:notesMasterIdLst>
  <p:handoutMasterIdLst>
    <p:handoutMasterId r:id="rId37"/>
  </p:handoutMasterIdLst>
  <p:sldIdLst>
    <p:sldId id="279" r:id="rId2"/>
    <p:sldId id="256" r:id="rId3"/>
    <p:sldId id="276" r:id="rId4"/>
    <p:sldId id="277" r:id="rId5"/>
    <p:sldId id="278" r:id="rId6"/>
    <p:sldId id="258" r:id="rId7"/>
    <p:sldId id="257" r:id="rId8"/>
    <p:sldId id="274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7" r:id="rId17"/>
    <p:sldId id="271" r:id="rId18"/>
    <p:sldId id="280" r:id="rId19"/>
    <p:sldId id="281" r:id="rId20"/>
    <p:sldId id="282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287" r:id="rId34"/>
    <p:sldId id="288" r:id="rId35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78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451" y="0"/>
            <a:ext cx="293878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044"/>
            <a:ext cx="293878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451" y="9421044"/>
            <a:ext cx="2938780" cy="495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13A481AE-6630-44FB-843E-B58B1E7FD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5946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930779-271B-4CA0-B8E8-E076FA183C1D}" type="datetimeFigureOut">
              <a:rPr lang="en-US" smtClean="0"/>
              <a:pPr/>
              <a:t>12/11/2013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11700"/>
            <a:ext cx="5426075" cy="4462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1750" y="9421813"/>
            <a:ext cx="29384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03321-D215-4512-AFF1-DF31818CA88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355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682CDE-802E-43E4-8B2B-AD77E72E20D5}" type="slidenum">
              <a:rPr lang="en-GB" altLang="en-US"/>
              <a:pPr eaLnBrk="1" hangingPunct="1"/>
              <a:t>21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CB581F-08AE-442F-9136-0A2D439C0EC8}" type="slidenum">
              <a:rPr lang="en-GB" altLang="en-US"/>
              <a:pPr eaLnBrk="1" hangingPunct="1"/>
              <a:t>22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8CB339-0F74-4101-AE34-A9F1A754389C}" type="slidenum">
              <a:rPr lang="en-GB" altLang="en-US"/>
              <a:pPr eaLnBrk="1" hangingPunct="1"/>
              <a:t>23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2341172-90F9-4AD9-A53E-88B17B17110C}" type="slidenum">
              <a:rPr lang="en-GB" altLang="en-US"/>
              <a:pPr eaLnBrk="1" hangingPunct="1"/>
              <a:t>24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EB669CD-791A-4D59-9040-F4D054223096}" type="slidenum">
              <a:rPr lang="en-GB" altLang="en-US"/>
              <a:pPr eaLnBrk="1" hangingPunct="1"/>
              <a:t>25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E8E00C3-3F87-4CAE-8B3B-CF1763E1B39C}" type="slidenum">
              <a:rPr lang="en-GB" altLang="en-US"/>
              <a:pPr eaLnBrk="1" hangingPunct="1"/>
              <a:t>26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3475F82-F31D-439A-9885-A67E0D0480A6}" type="slidenum">
              <a:rPr lang="en-GB" altLang="en-US"/>
              <a:pPr eaLnBrk="1" hangingPunct="1"/>
              <a:t>27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325A49-8094-4CED-AB7C-512A26C7DA38}" type="slidenum">
              <a:rPr lang="en-GB" altLang="en-US"/>
              <a:pPr eaLnBrk="1" hangingPunct="1"/>
              <a:t>28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DB6F22F-4F2E-45DB-9776-C4FF4EDF0CB9}" type="slidenum">
              <a:rPr lang="en-GB" altLang="en-US"/>
              <a:pPr eaLnBrk="1" hangingPunct="1"/>
              <a:t>29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82D268-94D8-440E-80E1-9942E0D5F906}" type="slidenum">
              <a:rPr lang="en-GB" altLang="en-US"/>
              <a:pPr eaLnBrk="1" hangingPunct="1"/>
              <a:t>30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612CAC-A57B-4750-B368-1BCB117FC2FA}" type="slidenum">
              <a:rPr lang="en-GB" altLang="en-US"/>
              <a:pPr eaLnBrk="1" hangingPunct="1"/>
              <a:t>31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A88C18-17FD-4BE4-9D7D-AEABA3AEFCF3}" type="slidenum">
              <a:rPr lang="en-GB" altLang="en-US"/>
              <a:pPr eaLnBrk="1" hangingPunct="1"/>
              <a:t>32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63E629-2758-428F-8E1C-55AC4DC58237}" type="slidenum">
              <a:rPr lang="en-GB" altLang="en-US"/>
              <a:pPr eaLnBrk="1" hangingPunct="1"/>
              <a:t>33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311D71-FF38-4D3E-A9BB-7410AEAB117C}" type="slidenum">
              <a:rPr lang="en-GB" altLang="en-US"/>
              <a:pPr eaLnBrk="1" hangingPunct="1"/>
              <a:t>34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803321-D215-4512-AFF1-DF31818CA88C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6EDED-C323-4345-82F1-F8D8BF086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6986B-D36C-4D5B-BD3C-DB3852A23C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9D61E-0334-4553-9302-6C49AA2F0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431E8-CB52-4E39-9C37-A2CBF0595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64EE4-130C-4E06-A168-54BCEDA0E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E40B7-90DC-4806-8F92-018888BEC2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A8162-36E7-42D8-BDF3-AD3F6A80F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C0C09-A4E0-4A1B-A6B4-766EE56B0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112D9-C463-46EC-8C35-1EEA27F57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3C072-3DFD-4EE7-95D4-9CD9EBAB0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309C90-675A-427C-AA6C-7AB197F27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B364938-0BD9-4E41-BC98-7D43D0B01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0" r:id="rId2"/>
    <p:sldLayoutId id="214748370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10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/>
              <a:t>Qualitative Data Analysis</a:t>
            </a:r>
            <a:br>
              <a:rPr lang="en-US" sz="3600"/>
            </a:br>
            <a:endParaRPr lang="en-US" sz="360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>
              <a:lnSpc>
                <a:spcPct val="90000"/>
              </a:lnSpc>
            </a:pPr>
            <a:r>
              <a:rPr lang="en-US" sz="2800" b="1" dirty="0" smtClean="0"/>
              <a:t>Shahaduz Zaman Ph.D. </a:t>
            </a:r>
          </a:p>
          <a:p>
            <a:pPr marR="0">
              <a:lnSpc>
                <a:spcPct val="90000"/>
              </a:lnSpc>
            </a:pPr>
            <a:r>
              <a:rPr lang="en-US" sz="2800" b="1" dirty="0" smtClean="0"/>
              <a:t>Newcastle University, UK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Analysis Process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b="1" smtClean="0"/>
              <a:t>W</a:t>
            </a:r>
            <a:r>
              <a:rPr lang="en-US" sz="2800" b="1" smtClean="0"/>
              <a:t>hole                  Parts                      New whole</a:t>
            </a:r>
          </a:p>
        </p:txBody>
      </p:sp>
      <p:sp>
        <p:nvSpPr>
          <p:cNvPr id="14340" name="Line 6"/>
          <p:cNvSpPr>
            <a:spLocks noChangeShapeType="1"/>
          </p:cNvSpPr>
          <p:nvPr/>
        </p:nvSpPr>
        <p:spPr bwMode="auto">
          <a:xfrm>
            <a:off x="1981200" y="3733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4341" name="Line 7"/>
          <p:cNvSpPr>
            <a:spLocks noChangeShapeType="1"/>
          </p:cNvSpPr>
          <p:nvPr/>
        </p:nvSpPr>
        <p:spPr bwMode="auto">
          <a:xfrm>
            <a:off x="4343400" y="36576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Steps of Analysis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smtClean="0"/>
              <a:t>Step 1: Get to know your data</a:t>
            </a:r>
          </a:p>
          <a:p>
            <a:pPr>
              <a:buFont typeface="Wingdings" pitchFamily="2" charset="2"/>
              <a:buNone/>
            </a:pPr>
            <a:endParaRPr lang="en-US" sz="2800" b="1" smtClean="0"/>
          </a:p>
          <a:p>
            <a:pPr>
              <a:buFont typeface="Wingdings" pitchFamily="2" charset="2"/>
              <a:buNone/>
            </a:pPr>
            <a:r>
              <a:rPr lang="en-US" sz="2800" smtClean="0"/>
              <a:t>   </a:t>
            </a:r>
            <a:r>
              <a:rPr lang="en-US" sz="2800" b="1" smtClean="0"/>
              <a:t>Read the total text to get the sense of the whole.</a:t>
            </a:r>
          </a:p>
          <a:p>
            <a:pPr>
              <a:buFont typeface="Wingdings" pitchFamily="2" charset="2"/>
              <a:buNone/>
            </a:pPr>
            <a:endParaRPr lang="en-US" sz="2800" b="1" smtClean="0"/>
          </a:p>
          <a:p>
            <a:r>
              <a:rPr lang="en-US" sz="2800" b="1" smtClean="0"/>
              <a:t>Before going further into analysis consider the quality of the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Step 2: Categorize  information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b="1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b="1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b="1" dirty="0" smtClean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dirty="0" smtClean="0"/>
              <a:t>In </a:t>
            </a:r>
            <a:r>
              <a:rPr lang="en-US" sz="2800" b="1" dirty="0"/>
              <a:t>order to gain a deeper understanding of the data, the text must be divided up into smaller segments, in relation to the meaning of the parts, that is the ‘Meaning Units’ generally termed ‘Codes’ 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en-US" sz="2800" b="1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dirty="0">
                <a:cs typeface="Times New Roman" pitchFamily="18" charset="0"/>
              </a:rPr>
              <a:t>The ‘Codes’ are close to the concept they describe (not number but idea/theme)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en-US" sz="2800" b="1" dirty="0">
                <a:cs typeface="Times New Roman" pitchFamily="18" charset="0"/>
              </a:rPr>
              <a:t> </a:t>
            </a:r>
            <a:endParaRPr lang="en-US" sz="2800" b="1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800" b="1" dirty="0"/>
              <a:t>Get codes by looking at research questions asked ‘General Code’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Manual coding: </a:t>
            </a:r>
            <a:br>
              <a:rPr lang="en-US" sz="3200" dirty="0"/>
            </a:br>
            <a:r>
              <a:rPr lang="en-US" sz="3200" dirty="0"/>
              <a:t>Color/ In the margin</a:t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Computer assisted coding: Qualitative </a:t>
            </a:r>
            <a:r>
              <a:rPr lang="en-US" sz="3200" dirty="0" smtClean="0"/>
              <a:t>software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Step 3: Sub coding</a:t>
            </a:r>
            <a:r>
              <a:rPr lang="en-US" smtClean="0"/>
              <a:t> 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b="1" smtClean="0"/>
              <a:t>Read the segment under ‘general codes’ again and Sub code the text  </a:t>
            </a:r>
          </a:p>
          <a:p>
            <a:pPr>
              <a:buFont typeface="Wingdings" pitchFamily="2" charset="2"/>
              <a:buNone/>
            </a:pPr>
            <a:endParaRPr lang="en-US" b="1" smtClean="0"/>
          </a:p>
          <a:p>
            <a:r>
              <a:rPr lang="en-US" b="1" smtClean="0"/>
              <a:t>Try to draw abstract concepts from concrete data </a:t>
            </a:r>
          </a:p>
          <a:p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Step 3: Identify patterns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Make list of emerged themes/ codes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Know what  each code is about. 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Group the codes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 See patterns emerge because same theme/ word/ idea/responses occur frequently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Give relative weights to the emerged pattern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You have a good overview and understanding of your results now – </a:t>
            </a:r>
          </a:p>
          <a:p>
            <a:endParaRPr lang="en-US" b="1" smtClean="0"/>
          </a:p>
          <a:p>
            <a:r>
              <a:rPr lang="en-US" b="1" smtClean="0"/>
              <a:t>But you have to interpret it – description alone is not enough</a:t>
            </a:r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		Create </a:t>
            </a:r>
            <a:r>
              <a:rPr lang="en-US" sz="3200" dirty="0"/>
              <a:t>a new </a:t>
            </a:r>
            <a:r>
              <a:rPr lang="en-US" sz="3200" dirty="0" smtClean="0"/>
              <a:t>whole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3600" b="1" smtClean="0"/>
          </a:p>
          <a:p>
            <a:r>
              <a:rPr lang="en-US" sz="3600" b="1" smtClean="0"/>
              <a:t>Good qualitative study share the capacity to open up a world to the reader through rich, detailed, and concrete description of people and places.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b="1" dirty="0"/>
              <a:t>What you do not see </a:t>
            </a:r>
            <a:r>
              <a:rPr lang="en-US" sz="3600" b="1" dirty="0" smtClean="0"/>
              <a:t>and listen you </a:t>
            </a:r>
            <a:r>
              <a:rPr lang="en-US" sz="3600" b="1" dirty="0"/>
              <a:t>can not describe</a:t>
            </a:r>
            <a:br>
              <a:rPr lang="en-US" sz="3600" b="1" dirty="0"/>
            </a:br>
            <a:endParaRPr lang="en-US" sz="3600" b="1" dirty="0"/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3600" b="1" dirty="0"/>
              <a:t>What you can not describe you can not </a:t>
            </a:r>
            <a:r>
              <a:rPr lang="en-US" sz="3600" b="1" dirty="0" smtClean="0"/>
              <a:t>interpret</a:t>
            </a:r>
          </a:p>
          <a:p>
            <a:pPr marL="274320" indent="-274320" fontAlgn="auto">
              <a:lnSpc>
                <a:spcPct val="9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Analyzing Qualitative Data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800" smtClean="0"/>
          </a:p>
          <a:p>
            <a:r>
              <a:rPr lang="en-US" sz="2800" b="1" smtClean="0"/>
              <a:t>Interview-FGD-Observation-Field note-Memo</a:t>
            </a:r>
          </a:p>
          <a:p>
            <a:endParaRPr lang="en-US" b="1" smtClean="0"/>
          </a:p>
          <a:p>
            <a:pPr>
              <a:buFont typeface="Wingdings" pitchFamily="2" charset="2"/>
              <a:buNone/>
            </a:pPr>
            <a:endParaRPr lang="en-US" b="1" smtClean="0"/>
          </a:p>
          <a:p>
            <a:endParaRPr lang="en-US" b="1" smtClean="0"/>
          </a:p>
          <a:p>
            <a:r>
              <a:rPr lang="en-US" sz="2800" b="1" smtClean="0"/>
              <a:t>All transformed into Text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  <p:bldP spid="205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Tsuna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en-US" sz="4200" smtClean="0"/>
              <a:t>Interpretation of  Qualitative Data</a:t>
            </a:r>
            <a:r>
              <a:rPr lang="en-US" altLang="en-US" smtClean="0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471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Qualitative Data provide: 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Insight 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Chimpanzee, banana, box and the stick   </a:t>
            </a:r>
          </a:p>
        </p:txBody>
      </p:sp>
    </p:spTree>
    <p:extLst>
      <p:ext uri="{BB962C8B-B14F-4D97-AF65-F5344CB8AC3E}">
        <p14:creationId xmlns:p14="http://schemas.microsoft.com/office/powerpoint/2010/main" val="98003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altLang="en-US" sz="260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US" altLang="en-US" sz="2600" smtClean="0"/>
          </a:p>
        </p:txBody>
      </p:sp>
      <p:pic>
        <p:nvPicPr>
          <p:cNvPr id="14343" name="Picture 7" descr="chimpanz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4038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 descr="chimpanzee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0386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89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/>
              <a:t>Insight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altLang="en-US" smtClean="0"/>
              <a:t> 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Recognition of connections </a:t>
            </a:r>
          </a:p>
        </p:txBody>
      </p:sp>
    </p:spTree>
    <p:extLst>
      <p:ext uri="{BB962C8B-B14F-4D97-AF65-F5344CB8AC3E}">
        <p14:creationId xmlns:p14="http://schemas.microsoft.com/office/powerpoint/2010/main" val="78420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600" b="1" smtClean="0"/>
              <a:t>Interpretation of the data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In order to develop insight from the qualitative data it is important to recognize the connection between the emerged themes.   </a:t>
            </a:r>
          </a:p>
        </p:txBody>
      </p:sp>
    </p:spTree>
    <p:extLst>
      <p:ext uri="{BB962C8B-B14F-4D97-AF65-F5344CB8AC3E}">
        <p14:creationId xmlns:p14="http://schemas.microsoft.com/office/powerpoint/2010/main" val="424892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Interpretation involves going beyond the descriptive data,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r>
              <a:rPr lang="en-US" altLang="en-US" smtClean="0"/>
              <a:t>attaching significance to what was found</a:t>
            </a:r>
          </a:p>
          <a:p>
            <a:pPr lvl="1" eaLnBrk="1" hangingPunct="1">
              <a:buFont typeface="Wingdings" pitchFamily="2" charset="2"/>
              <a:buNone/>
            </a:pPr>
            <a:endParaRPr lang="en-US" altLang="en-US" smtClean="0"/>
          </a:p>
          <a:p>
            <a:pPr lvl="1" eaLnBrk="1" hangingPunct="1"/>
            <a:r>
              <a:rPr lang="en-US" altLang="en-US" smtClean="0"/>
              <a:t>offering explanations, making inferences. </a:t>
            </a:r>
          </a:p>
        </p:txBody>
      </p:sp>
    </p:spTree>
    <p:extLst>
      <p:ext uri="{BB962C8B-B14F-4D97-AF65-F5344CB8AC3E}">
        <p14:creationId xmlns:p14="http://schemas.microsoft.com/office/powerpoint/2010/main" val="428052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order to interpret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Arrange the themes into prominent, less prominent, deviant themes.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altLang="en-US" b="1" smtClean="0"/>
              <a:t> </a:t>
            </a:r>
          </a:p>
          <a:p>
            <a:pPr eaLnBrk="1" hangingPunct="1"/>
            <a:r>
              <a:rPr lang="en-US" altLang="en-US" b="1" smtClean="0"/>
              <a:t>Look for relations between the themes </a:t>
            </a:r>
          </a:p>
          <a:p>
            <a:pPr eaLnBrk="1" hangingPunct="1"/>
            <a:endParaRPr lang="en-US" altLang="en-US" b="1" smtClean="0"/>
          </a:p>
          <a:p>
            <a:pPr eaLnBrk="1" hangingPunct="1"/>
            <a:r>
              <a:rPr lang="en-US" altLang="en-US" b="1" smtClean="0"/>
              <a:t>Make comparison, look for cause and consequences of the themes </a:t>
            </a:r>
          </a:p>
          <a:p>
            <a:pPr eaLnBrk="1" hangingPunct="1">
              <a:buFont typeface="Wingdings" pitchFamily="2" charset="2"/>
              <a:buNone/>
            </a:pPr>
            <a:endParaRPr lang="en-US" altLang="en-US" b="1" smtClean="0"/>
          </a:p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53145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In qualitative research we generally explore ‘Emic Perspectives’   </a:t>
            </a:r>
          </a:p>
        </p:txBody>
      </p:sp>
    </p:spTree>
    <p:extLst>
      <p:ext uri="{BB962C8B-B14F-4D97-AF65-F5344CB8AC3E}">
        <p14:creationId xmlns:p14="http://schemas.microsoft.com/office/powerpoint/2010/main" val="12039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r>
              <a:rPr lang="en-US" altLang="en-US" sz="3400" b="1" smtClean="0"/>
              <a:t>Emic Perspective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Terminologies </a:t>
            </a:r>
          </a:p>
          <a:p>
            <a:pPr eaLnBrk="1" hangingPunct="1"/>
            <a:r>
              <a:rPr lang="en-US" altLang="en-US" smtClean="0"/>
              <a:t>Definition</a:t>
            </a:r>
          </a:p>
          <a:p>
            <a:pPr eaLnBrk="1" hangingPunct="1"/>
            <a:r>
              <a:rPr lang="en-US" altLang="en-US" smtClean="0"/>
              <a:t>Categories </a:t>
            </a:r>
          </a:p>
          <a:p>
            <a:pPr eaLnBrk="1" hangingPunct="1"/>
            <a:r>
              <a:rPr lang="en-US" altLang="en-US" smtClean="0"/>
              <a:t>Perceived causes</a:t>
            </a:r>
          </a:p>
          <a:p>
            <a:pPr eaLnBrk="1" hangingPunct="1"/>
            <a:r>
              <a:rPr lang="en-US" altLang="en-US" smtClean="0"/>
              <a:t>Perceived consequences </a:t>
            </a:r>
          </a:p>
          <a:p>
            <a:pPr eaLnBrk="1" hangingPunct="1"/>
            <a:r>
              <a:rPr lang="en-US" altLang="en-US" smtClean="0"/>
              <a:t>Health seeking choices </a:t>
            </a:r>
          </a:p>
        </p:txBody>
      </p:sp>
    </p:spTree>
    <p:extLst>
      <p:ext uri="{BB962C8B-B14F-4D97-AF65-F5344CB8AC3E}">
        <p14:creationId xmlns:p14="http://schemas.microsoft.com/office/powerpoint/2010/main" val="371220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b="1" smtClean="0"/>
          </a:p>
          <a:p>
            <a:endParaRPr lang="en-US" b="1" smtClean="0"/>
          </a:p>
          <a:p>
            <a:r>
              <a:rPr lang="en-US" b="1" smtClean="0"/>
              <a:t>Is there some way to make sense of what everyone said? </a:t>
            </a:r>
          </a:p>
          <a:p>
            <a:r>
              <a:rPr lang="en-US" b="1" smtClean="0"/>
              <a:t>To understand what you have observed ?</a:t>
            </a:r>
          </a:p>
          <a:p>
            <a:r>
              <a:rPr lang="en-US" b="1" smtClean="0"/>
              <a:t>To build a theory from all the text that you have with you?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endParaRPr lang="en-US" alt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/>
              <a:t>It is important to give an Etic interpretation of the Emic perspectives</a:t>
            </a:r>
          </a:p>
          <a:p>
            <a:pPr eaLnBrk="1" hangingPunct="1"/>
            <a:endParaRPr lang="en-US" altLang="en-US" smtClean="0"/>
          </a:p>
          <a:p>
            <a:pPr eaLnBrk="1" hangingPunct="1">
              <a:buFont typeface="Wingdings" pitchFamily="2" charset="2"/>
              <a:buNone/>
            </a:pPr>
            <a:endParaRPr lang="en-US" altLang="en-US" smtClean="0"/>
          </a:p>
          <a:p>
            <a:pPr eaLnBrk="1" hangingPunct="1"/>
            <a:r>
              <a:rPr lang="en-US" altLang="en-US" smtClean="0"/>
              <a:t>To develop a theory  </a:t>
            </a:r>
          </a:p>
        </p:txBody>
      </p:sp>
    </p:spTree>
    <p:extLst>
      <p:ext uri="{BB962C8B-B14F-4D97-AF65-F5344CB8AC3E}">
        <p14:creationId xmlns:p14="http://schemas.microsoft.com/office/powerpoint/2010/main" val="1307111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pPr eaLnBrk="1" hangingPunct="1"/>
            <a:endParaRPr lang="en-US" alt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Etic analysis refers to labels imposed by  researcher about the Emic views.</a:t>
            </a:r>
          </a:p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ZOOM OUT  </a:t>
            </a:r>
          </a:p>
        </p:txBody>
      </p:sp>
    </p:spTree>
    <p:extLst>
      <p:ext uri="{BB962C8B-B14F-4D97-AF65-F5344CB8AC3E}">
        <p14:creationId xmlns:p14="http://schemas.microsoft.com/office/powerpoint/2010/main" val="378513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760412"/>
          </a:xfrm>
        </p:spPr>
        <p:txBody>
          <a:bodyPr anchor="b"/>
          <a:lstStyle/>
          <a:p>
            <a:pPr eaLnBrk="1" hangingPunct="1"/>
            <a:r>
              <a:rPr lang="en-US" altLang="en-US" smtClean="0"/>
              <a:t>Macro concepts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71600"/>
            <a:ext cx="7772400" cy="5257800"/>
          </a:xfrm>
        </p:spPr>
        <p:txBody>
          <a:bodyPr/>
          <a:lstStyle/>
          <a:p>
            <a:pPr eaLnBrk="1" hangingPunct="1"/>
            <a:r>
              <a:rPr lang="en-US" altLang="en-US" smtClean="0"/>
              <a:t>Poverty</a:t>
            </a:r>
          </a:p>
          <a:p>
            <a:pPr eaLnBrk="1" hangingPunct="1"/>
            <a:r>
              <a:rPr lang="en-US" altLang="en-US" smtClean="0"/>
              <a:t>Management</a:t>
            </a:r>
          </a:p>
          <a:p>
            <a:pPr eaLnBrk="1" hangingPunct="1"/>
            <a:r>
              <a:rPr lang="en-US" altLang="en-US" smtClean="0"/>
              <a:t>Worldview </a:t>
            </a:r>
          </a:p>
          <a:p>
            <a:pPr eaLnBrk="1" hangingPunct="1"/>
            <a:r>
              <a:rPr lang="en-US" altLang="en-US" smtClean="0"/>
              <a:t>Social transition-Tradition and modernity</a:t>
            </a:r>
          </a:p>
          <a:p>
            <a:pPr eaLnBrk="1" hangingPunct="1"/>
            <a:r>
              <a:rPr lang="en-US" altLang="en-US" smtClean="0"/>
              <a:t>Media</a:t>
            </a:r>
          </a:p>
          <a:p>
            <a:pPr eaLnBrk="1" hangingPunct="1"/>
            <a:r>
              <a:rPr lang="en-US" altLang="en-US" smtClean="0"/>
              <a:t>Gender relation  </a:t>
            </a:r>
          </a:p>
          <a:p>
            <a:pPr eaLnBrk="1" hangingPunct="1"/>
            <a:r>
              <a:rPr lang="en-US" altLang="en-US" smtClean="0"/>
              <a:t>Power</a:t>
            </a:r>
          </a:p>
          <a:p>
            <a:pPr eaLnBrk="1" hangingPunct="1"/>
            <a:r>
              <a:rPr lang="en-US" altLang="en-US" smtClean="0"/>
              <a:t>Conflict between Biomedical and indigenous  model </a:t>
            </a:r>
          </a:p>
        </p:txBody>
      </p:sp>
    </p:spTree>
    <p:extLst>
      <p:ext uri="{BB962C8B-B14F-4D97-AF65-F5344CB8AC3E}">
        <p14:creationId xmlns:p14="http://schemas.microsoft.com/office/powerpoint/2010/main" val="359101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500" b="1" dirty="0" smtClean="0"/>
              <a:t/>
            </a:r>
            <a:br>
              <a:rPr lang="en-US" altLang="en-US" sz="2500" b="1" dirty="0" smtClean="0"/>
            </a:br>
            <a:r>
              <a:rPr lang="en-US" altLang="en-US" sz="4000" b="1" dirty="0" smtClean="0"/>
              <a:t>Case of </a:t>
            </a:r>
            <a:r>
              <a:rPr lang="en-US" altLang="en-US" sz="4000" b="1" dirty="0" smtClean="0"/>
              <a:t>Abu </a:t>
            </a:r>
            <a:r>
              <a:rPr lang="en-US" altLang="en-US" sz="2500" dirty="0" smtClean="0"/>
              <a:t/>
            </a:r>
            <a:br>
              <a:rPr lang="en-US" altLang="en-US" sz="2500" dirty="0" smtClean="0"/>
            </a:br>
            <a:endParaRPr lang="en-US" altLang="en-US" sz="25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General code: Health seeking</a:t>
            </a:r>
            <a:br>
              <a:rPr lang="en-US" altLang="en-US" smtClean="0"/>
            </a:br>
            <a:endParaRPr lang="en-US" altLang="en-US" smtClean="0"/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Sub code: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          Health centre attendance: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			Depended on husband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		 Choice of therapy: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                          -Father in Law decides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mtClean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306629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altLang="en-US" sz="29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eaLnBrk="1" hangingPunct="1"/>
            <a:r>
              <a:rPr lang="en-US" altLang="en-US" smtClean="0"/>
              <a:t>Zoom out : Patriarchy</a:t>
            </a:r>
          </a:p>
        </p:txBody>
      </p:sp>
    </p:spTree>
    <p:extLst>
      <p:ext uri="{BB962C8B-B14F-4D97-AF65-F5344CB8AC3E}">
        <p14:creationId xmlns:p14="http://schemas.microsoft.com/office/powerpoint/2010/main" val="51784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The greater problem for many qualitative researchers is not how to get data but how to figure out what to do with the data they get.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Qualitative analysis is a process you can use to deepen your understanding of complex social and human factors that cannot be understood with numbers; a process that helps you figure out what to count and what to measure.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800" b="1" dirty="0" smtClean="0"/>
              <a:t>Analysis: Making sense of the data</a:t>
            </a:r>
          </a:p>
          <a:p>
            <a:pPr>
              <a:buFont typeface="Wingdings" pitchFamily="2" charset="2"/>
              <a:buNone/>
            </a:pPr>
            <a:endParaRPr lang="en-US" sz="2800" b="1" dirty="0" smtClean="0"/>
          </a:p>
          <a:p>
            <a:r>
              <a:rPr lang="en-US" sz="2800" b="1" dirty="0" smtClean="0"/>
              <a:t>Transforming data into findings</a:t>
            </a:r>
            <a:br>
              <a:rPr lang="en-US" sz="2800" b="1" dirty="0" smtClean="0"/>
            </a:br>
            <a:endParaRPr lang="en-US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pPr>
              <a:buFont typeface="Wingdings" pitchFamily="2" charset="2"/>
              <a:buNone/>
            </a:pPr>
            <a:endParaRPr lang="en-US" smtClean="0"/>
          </a:p>
          <a:p>
            <a:r>
              <a:rPr lang="en-US" b="1" smtClean="0"/>
              <a:t>Making Omelet</a:t>
            </a:r>
          </a:p>
          <a:p>
            <a:endParaRPr lang="en-US" b="1" smtClean="0"/>
          </a:p>
          <a:p>
            <a:pPr>
              <a:buFont typeface="Wingdings" pitchFamily="2" charset="2"/>
              <a:buNone/>
            </a:pPr>
            <a:endParaRPr lang="en-US" b="1" smtClean="0"/>
          </a:p>
          <a:p>
            <a:r>
              <a:rPr lang="en-US" b="1" smtClean="0"/>
              <a:t>Transforming the Frog into a Prince</a:t>
            </a:r>
            <a:r>
              <a:rPr lang="en-US" smtClean="0"/>
              <a:t>  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Analysis involves: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800" b="1" dirty="0" smtClean="0"/>
          </a:p>
          <a:p>
            <a:r>
              <a:rPr lang="en-US" sz="2800" b="1" dirty="0" smtClean="0"/>
              <a:t>Both an intellectual and manual work </a:t>
            </a:r>
          </a:p>
          <a:p>
            <a:r>
              <a:rPr lang="en-US" sz="2800" b="1" dirty="0" smtClean="0"/>
              <a:t>Reducing the volume of raw information</a:t>
            </a:r>
          </a:p>
          <a:p>
            <a:r>
              <a:rPr lang="en-US" sz="2800" b="1" dirty="0" smtClean="0"/>
              <a:t>Shifting trivial from significant</a:t>
            </a:r>
            <a:br>
              <a:rPr lang="en-US" sz="2800" b="1" dirty="0" smtClean="0"/>
            </a:br>
            <a:r>
              <a:rPr lang="en-US" sz="2800" b="1" dirty="0" smtClean="0"/>
              <a:t>Identifying significant pattern</a:t>
            </a:r>
          </a:p>
          <a:p>
            <a:r>
              <a:rPr lang="en-US" sz="2800" b="1" dirty="0" smtClean="0"/>
              <a:t>Constructing a framework for communicating the essence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3547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u="sng" dirty="0"/>
              <a:t/>
            </a:r>
            <a:br>
              <a:rPr lang="en-US" sz="3200" u="sng" dirty="0"/>
            </a:br>
            <a:r>
              <a:rPr lang="en-US" sz="3200" u="sng" dirty="0"/>
              <a:t/>
            </a:r>
            <a:br>
              <a:rPr lang="en-US" sz="3200" u="sng" dirty="0"/>
            </a:br>
            <a:r>
              <a:rPr lang="en-US" sz="3200" u="sng" dirty="0" smtClean="0"/>
              <a:t>			</a:t>
            </a:r>
            <a:r>
              <a:rPr lang="en-US" sz="3200" dirty="0" smtClean="0"/>
              <a:t>Coding </a:t>
            </a:r>
            <a:r>
              <a:rPr lang="en-US" sz="3200" dirty="0"/>
              <a:t>Data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		Finding </a:t>
            </a:r>
            <a:r>
              <a:rPr lang="en-US" sz="3200" dirty="0"/>
              <a:t>Patterns/ </a:t>
            </a:r>
            <a:r>
              <a:rPr lang="en-US" sz="3200" dirty="0" smtClean="0"/>
              <a:t>themes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/>
              <a:t> </a:t>
            </a:r>
            <a:r>
              <a:rPr lang="en-US" sz="3200" dirty="0" smtClean="0"/>
              <a:t>		Developing Interpretation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13315" name="Line 5"/>
          <p:cNvSpPr>
            <a:spLocks noChangeShapeType="1"/>
          </p:cNvSpPr>
          <p:nvPr/>
        </p:nvSpPr>
        <p:spPr bwMode="auto">
          <a:xfrm>
            <a:off x="4419600" y="2743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13316" name="Line 6"/>
          <p:cNvSpPr>
            <a:spLocks noChangeShapeType="1"/>
          </p:cNvSpPr>
          <p:nvPr/>
        </p:nvSpPr>
        <p:spPr bwMode="auto">
          <a:xfrm>
            <a:off x="4419600" y="4191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505</TotalTime>
  <Words>604</Words>
  <Application>Microsoft Office PowerPoint</Application>
  <PresentationFormat>On-screen Show (4:3)</PresentationFormat>
  <Paragraphs>185</Paragraphs>
  <Slides>34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Flow</vt:lpstr>
      <vt:lpstr>Qualitative Data Analysis </vt:lpstr>
      <vt:lpstr>Analyzing Qualitative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Analysis involves:</vt:lpstr>
      <vt:lpstr>     Coding Data      Finding Patterns/ themes      Developing Interpretation  </vt:lpstr>
      <vt:lpstr>Analysis Process</vt:lpstr>
      <vt:lpstr>Steps of Analysis</vt:lpstr>
      <vt:lpstr>Step 2: Categorize  information</vt:lpstr>
      <vt:lpstr>Manual coding:  Color/ In the margin  Computer assisted coding: Qualitative software    </vt:lpstr>
      <vt:lpstr>Step 3: Sub coding  </vt:lpstr>
      <vt:lpstr>Step 3: Identify patterns</vt:lpstr>
      <vt:lpstr>PowerPoint Presentation</vt:lpstr>
      <vt:lpstr>  Create a new whole      </vt:lpstr>
      <vt:lpstr>PowerPoint Presentation</vt:lpstr>
      <vt:lpstr>PowerPoint Presentation</vt:lpstr>
      <vt:lpstr>PowerPoint Presentation</vt:lpstr>
      <vt:lpstr>Interpretation of  Qualitative Data </vt:lpstr>
      <vt:lpstr>Qualitative Data provide:  </vt:lpstr>
      <vt:lpstr>PowerPoint Presentation</vt:lpstr>
      <vt:lpstr>Insight</vt:lpstr>
      <vt:lpstr>Interpretation of the data</vt:lpstr>
      <vt:lpstr>PowerPoint Presentation</vt:lpstr>
      <vt:lpstr>In order to interpret </vt:lpstr>
      <vt:lpstr>PowerPoint Presentation</vt:lpstr>
      <vt:lpstr>Emic Perspective</vt:lpstr>
      <vt:lpstr>PowerPoint Presentation</vt:lpstr>
      <vt:lpstr>PowerPoint Presentation</vt:lpstr>
      <vt:lpstr>Macro concepts</vt:lpstr>
      <vt:lpstr> Case of Abu  </vt:lpstr>
      <vt:lpstr>PowerPoint Presentation</vt:lpstr>
    </vt:vector>
  </TitlesOfParts>
  <Company>sphbu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Qualitative Data</dc:title>
  <dc:creator>MPH</dc:creator>
  <cp:lastModifiedBy>Zaman</cp:lastModifiedBy>
  <cp:revision>33</cp:revision>
  <dcterms:created xsi:type="dcterms:W3CDTF">2006-03-15T18:00:40Z</dcterms:created>
  <dcterms:modified xsi:type="dcterms:W3CDTF">2013-12-11T21:37:27Z</dcterms:modified>
</cp:coreProperties>
</file>